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1"/>
  </p:sldMasterIdLst>
  <p:notesMasterIdLst>
    <p:notesMasterId r:id="rId52"/>
  </p:notesMasterIdLst>
  <p:sldIdLst>
    <p:sldId id="273" r:id="rId2"/>
    <p:sldId id="463" r:id="rId3"/>
    <p:sldId id="465" r:id="rId4"/>
    <p:sldId id="466" r:id="rId5"/>
    <p:sldId id="467" r:id="rId6"/>
    <p:sldId id="256" r:id="rId7"/>
    <p:sldId id="292" r:id="rId8"/>
    <p:sldId id="294" r:id="rId9"/>
    <p:sldId id="296" r:id="rId10"/>
    <p:sldId id="269" r:id="rId11"/>
    <p:sldId id="271" r:id="rId12"/>
    <p:sldId id="268" r:id="rId13"/>
    <p:sldId id="257" r:id="rId14"/>
    <p:sldId id="259" r:id="rId15"/>
    <p:sldId id="260" r:id="rId16"/>
    <p:sldId id="261" r:id="rId17"/>
    <p:sldId id="258" r:id="rId18"/>
    <p:sldId id="471" r:id="rId19"/>
    <p:sldId id="470" r:id="rId20"/>
    <p:sldId id="475" r:id="rId21"/>
    <p:sldId id="473" r:id="rId22"/>
    <p:sldId id="474" r:id="rId23"/>
    <p:sldId id="472" r:id="rId24"/>
    <p:sldId id="476" r:id="rId25"/>
    <p:sldId id="263" r:id="rId26"/>
    <p:sldId id="518" r:id="rId27"/>
    <p:sldId id="519" r:id="rId28"/>
    <p:sldId id="520" r:id="rId29"/>
    <p:sldId id="477" r:id="rId30"/>
    <p:sldId id="521" r:id="rId31"/>
    <p:sldId id="522" r:id="rId32"/>
    <p:sldId id="523" r:id="rId33"/>
    <p:sldId id="524" r:id="rId34"/>
    <p:sldId id="525" r:id="rId35"/>
    <p:sldId id="264" r:id="rId36"/>
    <p:sldId id="265" r:id="rId37"/>
    <p:sldId id="266" r:id="rId38"/>
    <p:sldId id="267" r:id="rId39"/>
    <p:sldId id="272" r:id="rId40"/>
    <p:sldId id="274" r:id="rId41"/>
    <p:sldId id="280" r:id="rId42"/>
    <p:sldId id="282" r:id="rId43"/>
    <p:sldId id="284" r:id="rId44"/>
    <p:sldId id="285" r:id="rId45"/>
    <p:sldId id="286" r:id="rId46"/>
    <p:sldId id="527" r:id="rId47"/>
    <p:sldId id="482" r:id="rId48"/>
    <p:sldId id="483" r:id="rId49"/>
    <p:sldId id="484" r:id="rId50"/>
    <p:sldId id="48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9" autoAdjust="0"/>
    <p:restoredTop sz="93416"/>
  </p:normalViewPr>
  <p:slideViewPr>
    <p:cSldViewPr snapToGrid="0" snapToObjects="1">
      <p:cViewPr>
        <p:scale>
          <a:sx n="124" d="100"/>
          <a:sy n="124" d="100"/>
        </p:scale>
        <p:origin x="141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14C83-2715-764A-805D-ACE9CE82642B}" type="datetimeFigureOut">
              <a:rPr lang="en-US" smtClean="0"/>
              <a:t>2/25/19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5ED3A-4013-7844-ABF3-74F8A18CB4C6}" type="slidenum">
              <a:rPr lang="en-US" smtClean="0"/>
              <a:t>‹#›</a:t>
            </a:fld>
            <a:endParaRPr lang="en-US"/>
          </a:p>
        </p:txBody>
      </p:sp>
    </p:spTree>
    <p:extLst>
      <p:ext uri="{BB962C8B-B14F-4D97-AF65-F5344CB8AC3E}">
        <p14:creationId xmlns:p14="http://schemas.microsoft.com/office/powerpoint/2010/main" val="2236092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14" y="6"/>
            <a:ext cx="9143987" cy="4571997"/>
          </a:xfrm>
          <a:custGeom>
            <a:avLst/>
            <a:gdLst/>
            <a:ahLst/>
            <a:cxnLst/>
            <a:rect l="l" t="t" r="r" b="b"/>
            <a:pathLst>
              <a:path w="9143987" h="4571997">
                <a:moveTo>
                  <a:pt x="1" y="4316132"/>
                </a:moveTo>
                <a:lnTo>
                  <a:pt x="255863" y="4571994"/>
                </a:lnTo>
                <a:lnTo>
                  <a:pt x="203619" y="4571994"/>
                </a:lnTo>
                <a:lnTo>
                  <a:pt x="1" y="4368376"/>
                </a:lnTo>
                <a:close/>
                <a:moveTo>
                  <a:pt x="9143985" y="4208793"/>
                </a:moveTo>
                <a:lnTo>
                  <a:pt x="9143985" y="4261037"/>
                </a:lnTo>
                <a:lnTo>
                  <a:pt x="8833027" y="4571996"/>
                </a:lnTo>
                <a:lnTo>
                  <a:pt x="8780783" y="4571996"/>
                </a:lnTo>
                <a:close/>
                <a:moveTo>
                  <a:pt x="8664832" y="4076819"/>
                </a:moveTo>
                <a:lnTo>
                  <a:pt x="8775657" y="4076819"/>
                </a:lnTo>
                <a:lnTo>
                  <a:pt x="8775657" y="4187644"/>
                </a:lnTo>
                <a:lnTo>
                  <a:pt x="8664832" y="4187644"/>
                </a:lnTo>
                <a:close/>
                <a:moveTo>
                  <a:pt x="7614024" y="4076819"/>
                </a:moveTo>
                <a:lnTo>
                  <a:pt x="7724849" y="4076819"/>
                </a:lnTo>
                <a:lnTo>
                  <a:pt x="7724849" y="4187644"/>
                </a:lnTo>
                <a:lnTo>
                  <a:pt x="7614024" y="4187644"/>
                </a:lnTo>
                <a:close/>
                <a:moveTo>
                  <a:pt x="6563216" y="4076819"/>
                </a:moveTo>
                <a:lnTo>
                  <a:pt x="6674041" y="4076819"/>
                </a:lnTo>
                <a:lnTo>
                  <a:pt x="6674041" y="4187644"/>
                </a:lnTo>
                <a:lnTo>
                  <a:pt x="6563216" y="4187644"/>
                </a:lnTo>
                <a:close/>
                <a:moveTo>
                  <a:pt x="5512408" y="4076819"/>
                </a:moveTo>
                <a:lnTo>
                  <a:pt x="5623233" y="4076819"/>
                </a:lnTo>
                <a:lnTo>
                  <a:pt x="5623233" y="4187644"/>
                </a:lnTo>
                <a:lnTo>
                  <a:pt x="5512408" y="4187644"/>
                </a:lnTo>
                <a:close/>
                <a:moveTo>
                  <a:pt x="4461600" y="4076819"/>
                </a:moveTo>
                <a:lnTo>
                  <a:pt x="4572425" y="4076819"/>
                </a:lnTo>
                <a:lnTo>
                  <a:pt x="4572425" y="4187644"/>
                </a:lnTo>
                <a:lnTo>
                  <a:pt x="4461600" y="4187644"/>
                </a:lnTo>
                <a:close/>
                <a:moveTo>
                  <a:pt x="3410793" y="4076819"/>
                </a:moveTo>
                <a:lnTo>
                  <a:pt x="3521618" y="4076819"/>
                </a:lnTo>
                <a:lnTo>
                  <a:pt x="3521618" y="4187644"/>
                </a:lnTo>
                <a:lnTo>
                  <a:pt x="3410793" y="4187644"/>
                </a:lnTo>
                <a:close/>
                <a:moveTo>
                  <a:pt x="2359985" y="4076819"/>
                </a:moveTo>
                <a:lnTo>
                  <a:pt x="2470810" y="4076819"/>
                </a:lnTo>
                <a:lnTo>
                  <a:pt x="2470810" y="4187644"/>
                </a:lnTo>
                <a:lnTo>
                  <a:pt x="2359985" y="4187644"/>
                </a:lnTo>
                <a:close/>
                <a:moveTo>
                  <a:pt x="1309177" y="4076819"/>
                </a:moveTo>
                <a:lnTo>
                  <a:pt x="1420002" y="4076819"/>
                </a:lnTo>
                <a:lnTo>
                  <a:pt x="1420002" y="4187644"/>
                </a:lnTo>
                <a:lnTo>
                  <a:pt x="1309177" y="4187644"/>
                </a:lnTo>
                <a:close/>
                <a:moveTo>
                  <a:pt x="258369" y="4076819"/>
                </a:moveTo>
                <a:lnTo>
                  <a:pt x="369194" y="4076819"/>
                </a:lnTo>
                <a:lnTo>
                  <a:pt x="369194" y="4187644"/>
                </a:lnTo>
                <a:lnTo>
                  <a:pt x="258369" y="4187644"/>
                </a:lnTo>
                <a:close/>
                <a:moveTo>
                  <a:pt x="8139428" y="3551212"/>
                </a:moveTo>
                <a:lnTo>
                  <a:pt x="8250253" y="3551212"/>
                </a:lnTo>
                <a:lnTo>
                  <a:pt x="8250253" y="3662037"/>
                </a:lnTo>
                <a:lnTo>
                  <a:pt x="8139428" y="3662037"/>
                </a:lnTo>
                <a:close/>
                <a:moveTo>
                  <a:pt x="7088620" y="3551212"/>
                </a:moveTo>
                <a:lnTo>
                  <a:pt x="7199445" y="3551212"/>
                </a:lnTo>
                <a:lnTo>
                  <a:pt x="7199445" y="3662037"/>
                </a:lnTo>
                <a:lnTo>
                  <a:pt x="7088620" y="3662037"/>
                </a:lnTo>
                <a:close/>
                <a:moveTo>
                  <a:pt x="6037812" y="3551212"/>
                </a:moveTo>
                <a:lnTo>
                  <a:pt x="6148637" y="3551212"/>
                </a:lnTo>
                <a:lnTo>
                  <a:pt x="6148637" y="3662037"/>
                </a:lnTo>
                <a:lnTo>
                  <a:pt x="6037812" y="3662037"/>
                </a:lnTo>
                <a:close/>
                <a:moveTo>
                  <a:pt x="4987004" y="3551212"/>
                </a:moveTo>
                <a:lnTo>
                  <a:pt x="5097829" y="3551212"/>
                </a:lnTo>
                <a:lnTo>
                  <a:pt x="5097829" y="3662037"/>
                </a:lnTo>
                <a:lnTo>
                  <a:pt x="4987004" y="3662037"/>
                </a:lnTo>
                <a:close/>
                <a:moveTo>
                  <a:pt x="3936204" y="3551212"/>
                </a:moveTo>
                <a:lnTo>
                  <a:pt x="4047028" y="3551212"/>
                </a:lnTo>
                <a:lnTo>
                  <a:pt x="4047028" y="3662037"/>
                </a:lnTo>
                <a:lnTo>
                  <a:pt x="3936204" y="3662037"/>
                </a:lnTo>
                <a:close/>
                <a:moveTo>
                  <a:pt x="2885395" y="3551212"/>
                </a:moveTo>
                <a:lnTo>
                  <a:pt x="2996220" y="3551212"/>
                </a:lnTo>
                <a:lnTo>
                  <a:pt x="2996220" y="3662037"/>
                </a:lnTo>
                <a:lnTo>
                  <a:pt x="2885395" y="3662037"/>
                </a:lnTo>
                <a:close/>
                <a:moveTo>
                  <a:pt x="1834587" y="3551212"/>
                </a:moveTo>
                <a:lnTo>
                  <a:pt x="1945412" y="3551212"/>
                </a:lnTo>
                <a:lnTo>
                  <a:pt x="1945412" y="3662037"/>
                </a:lnTo>
                <a:lnTo>
                  <a:pt x="1834587" y="3662037"/>
                </a:lnTo>
                <a:close/>
                <a:moveTo>
                  <a:pt x="783778" y="3551212"/>
                </a:moveTo>
                <a:lnTo>
                  <a:pt x="894603" y="3551212"/>
                </a:lnTo>
                <a:lnTo>
                  <a:pt x="894603" y="3662037"/>
                </a:lnTo>
                <a:lnTo>
                  <a:pt x="783778" y="3662037"/>
                </a:lnTo>
                <a:close/>
                <a:moveTo>
                  <a:pt x="2942310" y="3107962"/>
                </a:moveTo>
                <a:lnTo>
                  <a:pt x="2470818" y="3579456"/>
                </a:lnTo>
                <a:lnTo>
                  <a:pt x="2470818" y="3634904"/>
                </a:lnTo>
                <a:lnTo>
                  <a:pt x="2942310" y="4106399"/>
                </a:lnTo>
                <a:lnTo>
                  <a:pt x="3410800" y="3637911"/>
                </a:lnTo>
                <a:lnTo>
                  <a:pt x="3410800" y="3576450"/>
                </a:lnTo>
                <a:close/>
                <a:moveTo>
                  <a:pt x="8195700" y="3107962"/>
                </a:moveTo>
                <a:lnTo>
                  <a:pt x="7724849" y="3578813"/>
                </a:lnTo>
                <a:lnTo>
                  <a:pt x="7724849" y="3635545"/>
                </a:lnTo>
                <a:lnTo>
                  <a:pt x="8195702" y="4106398"/>
                </a:lnTo>
                <a:lnTo>
                  <a:pt x="8664832" y="3637268"/>
                </a:lnTo>
                <a:lnTo>
                  <a:pt x="8664832" y="3577094"/>
                </a:lnTo>
                <a:close/>
                <a:moveTo>
                  <a:pt x="5043655" y="3107962"/>
                </a:moveTo>
                <a:lnTo>
                  <a:pt x="4572425" y="3579192"/>
                </a:lnTo>
                <a:lnTo>
                  <a:pt x="4572425" y="3635169"/>
                </a:lnTo>
                <a:lnTo>
                  <a:pt x="5043654" y="4106399"/>
                </a:lnTo>
                <a:lnTo>
                  <a:pt x="5512408" y="3637645"/>
                </a:lnTo>
                <a:lnTo>
                  <a:pt x="5512408" y="3576714"/>
                </a:lnTo>
                <a:close/>
                <a:moveTo>
                  <a:pt x="840943" y="3107962"/>
                </a:moveTo>
                <a:lnTo>
                  <a:pt x="369199" y="3579705"/>
                </a:lnTo>
                <a:lnTo>
                  <a:pt x="369199" y="3634656"/>
                </a:lnTo>
                <a:lnTo>
                  <a:pt x="840943" y="4106401"/>
                </a:lnTo>
                <a:lnTo>
                  <a:pt x="1309186" y="3638165"/>
                </a:lnTo>
                <a:lnTo>
                  <a:pt x="1309186" y="3576196"/>
                </a:lnTo>
                <a:close/>
                <a:moveTo>
                  <a:pt x="3992991" y="3107961"/>
                </a:moveTo>
                <a:lnTo>
                  <a:pt x="3521625" y="3579327"/>
                </a:lnTo>
                <a:lnTo>
                  <a:pt x="3521625" y="3635034"/>
                </a:lnTo>
                <a:lnTo>
                  <a:pt x="3992992" y="4106400"/>
                </a:lnTo>
                <a:lnTo>
                  <a:pt x="4461600" y="3637773"/>
                </a:lnTo>
                <a:lnTo>
                  <a:pt x="4461600" y="3576588"/>
                </a:lnTo>
                <a:close/>
                <a:moveTo>
                  <a:pt x="1891629" y="3107961"/>
                </a:moveTo>
                <a:lnTo>
                  <a:pt x="1420011" y="3579585"/>
                </a:lnTo>
                <a:lnTo>
                  <a:pt x="1420011" y="3634777"/>
                </a:lnTo>
                <a:lnTo>
                  <a:pt x="1891629" y="4106400"/>
                </a:lnTo>
                <a:lnTo>
                  <a:pt x="2359993" y="3638038"/>
                </a:lnTo>
                <a:lnTo>
                  <a:pt x="2359993" y="3576322"/>
                </a:lnTo>
                <a:close/>
                <a:moveTo>
                  <a:pt x="6094336" y="3107961"/>
                </a:moveTo>
                <a:lnTo>
                  <a:pt x="5623233" y="3579064"/>
                </a:lnTo>
                <a:lnTo>
                  <a:pt x="5623233" y="3635295"/>
                </a:lnTo>
                <a:lnTo>
                  <a:pt x="6094336" y="4106399"/>
                </a:lnTo>
                <a:lnTo>
                  <a:pt x="6563216" y="3637520"/>
                </a:lnTo>
                <a:lnTo>
                  <a:pt x="6563216" y="3576841"/>
                </a:lnTo>
                <a:close/>
                <a:moveTo>
                  <a:pt x="7145019" y="3107960"/>
                </a:moveTo>
                <a:lnTo>
                  <a:pt x="6674041" y="3578938"/>
                </a:lnTo>
                <a:lnTo>
                  <a:pt x="6674041" y="3635421"/>
                </a:lnTo>
                <a:lnTo>
                  <a:pt x="7145018" y="4106399"/>
                </a:lnTo>
                <a:lnTo>
                  <a:pt x="7614024" y="3637394"/>
                </a:lnTo>
                <a:lnTo>
                  <a:pt x="7614024" y="3576965"/>
                </a:lnTo>
                <a:close/>
                <a:moveTo>
                  <a:pt x="8664832" y="3027337"/>
                </a:moveTo>
                <a:lnTo>
                  <a:pt x="8775657" y="3027337"/>
                </a:lnTo>
                <a:lnTo>
                  <a:pt x="8775657" y="3138162"/>
                </a:lnTo>
                <a:lnTo>
                  <a:pt x="8664832" y="3138162"/>
                </a:lnTo>
                <a:close/>
                <a:moveTo>
                  <a:pt x="7614024" y="3027337"/>
                </a:moveTo>
                <a:lnTo>
                  <a:pt x="7724849" y="3027337"/>
                </a:lnTo>
                <a:lnTo>
                  <a:pt x="7724849" y="3138162"/>
                </a:lnTo>
                <a:lnTo>
                  <a:pt x="7614024" y="3138162"/>
                </a:lnTo>
                <a:close/>
                <a:moveTo>
                  <a:pt x="6563216" y="3027337"/>
                </a:moveTo>
                <a:lnTo>
                  <a:pt x="6674041" y="3027337"/>
                </a:lnTo>
                <a:lnTo>
                  <a:pt x="6674041" y="3138162"/>
                </a:lnTo>
                <a:lnTo>
                  <a:pt x="6563216" y="3138162"/>
                </a:lnTo>
                <a:close/>
                <a:moveTo>
                  <a:pt x="5512408" y="3027337"/>
                </a:moveTo>
                <a:lnTo>
                  <a:pt x="5623233" y="3027337"/>
                </a:lnTo>
                <a:lnTo>
                  <a:pt x="5623233" y="3138162"/>
                </a:lnTo>
                <a:lnTo>
                  <a:pt x="5512408" y="3138162"/>
                </a:lnTo>
                <a:close/>
                <a:moveTo>
                  <a:pt x="4461600" y="3027337"/>
                </a:moveTo>
                <a:lnTo>
                  <a:pt x="4572425" y="3027337"/>
                </a:lnTo>
                <a:lnTo>
                  <a:pt x="4572425" y="3138162"/>
                </a:lnTo>
                <a:lnTo>
                  <a:pt x="4461600" y="3138162"/>
                </a:lnTo>
                <a:close/>
                <a:moveTo>
                  <a:pt x="3410798" y="3027337"/>
                </a:moveTo>
                <a:lnTo>
                  <a:pt x="3521622" y="3027337"/>
                </a:lnTo>
                <a:lnTo>
                  <a:pt x="3521622" y="3138162"/>
                </a:lnTo>
                <a:lnTo>
                  <a:pt x="3410798" y="3138162"/>
                </a:lnTo>
                <a:close/>
                <a:moveTo>
                  <a:pt x="2359990" y="3027337"/>
                </a:moveTo>
                <a:lnTo>
                  <a:pt x="2470815" y="3027337"/>
                </a:lnTo>
                <a:lnTo>
                  <a:pt x="2470815" y="3138162"/>
                </a:lnTo>
                <a:lnTo>
                  <a:pt x="2359990" y="3138162"/>
                </a:lnTo>
                <a:close/>
                <a:moveTo>
                  <a:pt x="1309183" y="3027337"/>
                </a:moveTo>
                <a:lnTo>
                  <a:pt x="1420008" y="3027337"/>
                </a:lnTo>
                <a:lnTo>
                  <a:pt x="1420008" y="3138162"/>
                </a:lnTo>
                <a:lnTo>
                  <a:pt x="1309183" y="3138162"/>
                </a:lnTo>
                <a:close/>
                <a:moveTo>
                  <a:pt x="258373" y="3027337"/>
                </a:moveTo>
                <a:lnTo>
                  <a:pt x="369197" y="3027337"/>
                </a:lnTo>
                <a:lnTo>
                  <a:pt x="369197" y="3138162"/>
                </a:lnTo>
                <a:lnTo>
                  <a:pt x="258373" y="3138162"/>
                </a:lnTo>
                <a:close/>
                <a:moveTo>
                  <a:pt x="7642081" y="2610898"/>
                </a:moveTo>
                <a:lnTo>
                  <a:pt x="7171142" y="3081837"/>
                </a:lnTo>
                <a:lnTo>
                  <a:pt x="7640516" y="3551212"/>
                </a:lnTo>
                <a:lnTo>
                  <a:pt x="7700206" y="3551212"/>
                </a:lnTo>
                <a:lnTo>
                  <a:pt x="8169578" y="3081840"/>
                </a:lnTo>
                <a:lnTo>
                  <a:pt x="7698636" y="2610898"/>
                </a:lnTo>
                <a:close/>
                <a:moveTo>
                  <a:pt x="6591400" y="2610898"/>
                </a:moveTo>
                <a:lnTo>
                  <a:pt x="6120458" y="3081839"/>
                </a:lnTo>
                <a:lnTo>
                  <a:pt x="6589831" y="3551212"/>
                </a:lnTo>
                <a:lnTo>
                  <a:pt x="6649523" y="3551212"/>
                </a:lnTo>
                <a:lnTo>
                  <a:pt x="7118897" y="3081838"/>
                </a:lnTo>
                <a:lnTo>
                  <a:pt x="6647958" y="2610898"/>
                </a:lnTo>
                <a:close/>
                <a:moveTo>
                  <a:pt x="5540719" y="2610898"/>
                </a:moveTo>
                <a:lnTo>
                  <a:pt x="5069777" y="3081840"/>
                </a:lnTo>
                <a:lnTo>
                  <a:pt x="5539149" y="3551212"/>
                </a:lnTo>
                <a:lnTo>
                  <a:pt x="5598841" y="3551212"/>
                </a:lnTo>
                <a:lnTo>
                  <a:pt x="6068214" y="3081839"/>
                </a:lnTo>
                <a:lnTo>
                  <a:pt x="5597273" y="2610898"/>
                </a:lnTo>
                <a:close/>
                <a:moveTo>
                  <a:pt x="4490037" y="2610898"/>
                </a:moveTo>
                <a:lnTo>
                  <a:pt x="4019113" y="3081839"/>
                </a:lnTo>
                <a:lnTo>
                  <a:pt x="4488468" y="3551212"/>
                </a:lnTo>
                <a:lnTo>
                  <a:pt x="4548161" y="3551212"/>
                </a:lnTo>
                <a:lnTo>
                  <a:pt x="5017533" y="3081840"/>
                </a:lnTo>
                <a:lnTo>
                  <a:pt x="4546591" y="2610898"/>
                </a:lnTo>
                <a:close/>
                <a:moveTo>
                  <a:pt x="3439375" y="2610898"/>
                </a:moveTo>
                <a:lnTo>
                  <a:pt x="2968432" y="3081840"/>
                </a:lnTo>
                <a:lnTo>
                  <a:pt x="3437804" y="3551212"/>
                </a:lnTo>
                <a:lnTo>
                  <a:pt x="3497496" y="3551212"/>
                </a:lnTo>
                <a:lnTo>
                  <a:pt x="3966869" y="3081840"/>
                </a:lnTo>
                <a:lnTo>
                  <a:pt x="3495925" y="2610898"/>
                </a:lnTo>
                <a:close/>
                <a:moveTo>
                  <a:pt x="2388694" y="2610898"/>
                </a:moveTo>
                <a:lnTo>
                  <a:pt x="1917751" y="3081839"/>
                </a:lnTo>
                <a:lnTo>
                  <a:pt x="2387125" y="3551212"/>
                </a:lnTo>
                <a:lnTo>
                  <a:pt x="2446818" y="3551212"/>
                </a:lnTo>
                <a:lnTo>
                  <a:pt x="2916188" y="3081841"/>
                </a:lnTo>
                <a:lnTo>
                  <a:pt x="2445246" y="2610898"/>
                </a:lnTo>
                <a:close/>
                <a:moveTo>
                  <a:pt x="1338016" y="2610898"/>
                </a:moveTo>
                <a:lnTo>
                  <a:pt x="867065" y="3081840"/>
                </a:lnTo>
                <a:lnTo>
                  <a:pt x="1336446" y="3551212"/>
                </a:lnTo>
                <a:lnTo>
                  <a:pt x="1396142" y="3551212"/>
                </a:lnTo>
                <a:lnTo>
                  <a:pt x="1865507" y="3081839"/>
                </a:lnTo>
                <a:lnTo>
                  <a:pt x="1394572" y="2610898"/>
                </a:lnTo>
                <a:close/>
                <a:moveTo>
                  <a:pt x="8139428" y="2500073"/>
                </a:moveTo>
                <a:lnTo>
                  <a:pt x="8250253" y="2500073"/>
                </a:lnTo>
                <a:lnTo>
                  <a:pt x="8250253" y="2610898"/>
                </a:lnTo>
                <a:lnTo>
                  <a:pt x="8139428" y="2610898"/>
                </a:lnTo>
                <a:close/>
                <a:moveTo>
                  <a:pt x="7088620" y="2500073"/>
                </a:moveTo>
                <a:lnTo>
                  <a:pt x="7199445" y="2500073"/>
                </a:lnTo>
                <a:lnTo>
                  <a:pt x="7199445" y="2610898"/>
                </a:lnTo>
                <a:lnTo>
                  <a:pt x="7088620" y="2610898"/>
                </a:lnTo>
                <a:close/>
                <a:moveTo>
                  <a:pt x="6037812" y="2500073"/>
                </a:moveTo>
                <a:lnTo>
                  <a:pt x="6148637" y="2500073"/>
                </a:lnTo>
                <a:lnTo>
                  <a:pt x="6148637" y="2610898"/>
                </a:lnTo>
                <a:lnTo>
                  <a:pt x="6037812" y="2610898"/>
                </a:lnTo>
                <a:close/>
                <a:moveTo>
                  <a:pt x="4987004" y="2500073"/>
                </a:moveTo>
                <a:lnTo>
                  <a:pt x="5097829" y="2500073"/>
                </a:lnTo>
                <a:lnTo>
                  <a:pt x="5097829" y="2610898"/>
                </a:lnTo>
                <a:lnTo>
                  <a:pt x="4987004" y="2610898"/>
                </a:lnTo>
                <a:close/>
                <a:moveTo>
                  <a:pt x="3936207" y="2500073"/>
                </a:moveTo>
                <a:lnTo>
                  <a:pt x="4047031" y="2500073"/>
                </a:lnTo>
                <a:lnTo>
                  <a:pt x="4047031" y="2610898"/>
                </a:lnTo>
                <a:lnTo>
                  <a:pt x="3936207" y="2610898"/>
                </a:lnTo>
                <a:close/>
                <a:moveTo>
                  <a:pt x="2885399" y="2500073"/>
                </a:moveTo>
                <a:lnTo>
                  <a:pt x="2996223" y="2500073"/>
                </a:lnTo>
                <a:lnTo>
                  <a:pt x="2996223" y="2610898"/>
                </a:lnTo>
                <a:lnTo>
                  <a:pt x="2885399" y="2610898"/>
                </a:lnTo>
                <a:close/>
                <a:moveTo>
                  <a:pt x="1834589" y="2500073"/>
                </a:moveTo>
                <a:lnTo>
                  <a:pt x="1945415" y="2500073"/>
                </a:lnTo>
                <a:lnTo>
                  <a:pt x="1945415" y="2610898"/>
                </a:lnTo>
                <a:lnTo>
                  <a:pt x="1834589" y="2610898"/>
                </a:lnTo>
                <a:close/>
                <a:moveTo>
                  <a:pt x="783780" y="2500073"/>
                </a:moveTo>
                <a:lnTo>
                  <a:pt x="894605" y="2500073"/>
                </a:lnTo>
                <a:lnTo>
                  <a:pt x="894605" y="2610898"/>
                </a:lnTo>
                <a:lnTo>
                  <a:pt x="783780" y="2610898"/>
                </a:lnTo>
                <a:close/>
                <a:moveTo>
                  <a:pt x="1891628" y="2057290"/>
                </a:moveTo>
                <a:lnTo>
                  <a:pt x="1420016" y="2528900"/>
                </a:lnTo>
                <a:lnTo>
                  <a:pt x="1420016" y="2584097"/>
                </a:lnTo>
                <a:lnTo>
                  <a:pt x="1891629" y="3055718"/>
                </a:lnTo>
                <a:lnTo>
                  <a:pt x="2359995" y="2587353"/>
                </a:lnTo>
                <a:lnTo>
                  <a:pt x="2359995" y="2525647"/>
                </a:lnTo>
                <a:close/>
                <a:moveTo>
                  <a:pt x="2942310" y="2057290"/>
                </a:moveTo>
                <a:lnTo>
                  <a:pt x="2470820" y="2528772"/>
                </a:lnTo>
                <a:lnTo>
                  <a:pt x="2470820" y="2584228"/>
                </a:lnTo>
                <a:lnTo>
                  <a:pt x="2942310" y="3055719"/>
                </a:lnTo>
                <a:lnTo>
                  <a:pt x="3410803" y="2587227"/>
                </a:lnTo>
                <a:lnTo>
                  <a:pt x="3410803" y="2525772"/>
                </a:lnTo>
                <a:close/>
                <a:moveTo>
                  <a:pt x="3992992" y="2057289"/>
                </a:moveTo>
                <a:lnTo>
                  <a:pt x="3521627" y="2528644"/>
                </a:lnTo>
                <a:lnTo>
                  <a:pt x="3521627" y="2584355"/>
                </a:lnTo>
                <a:lnTo>
                  <a:pt x="3992992" y="3055718"/>
                </a:lnTo>
                <a:lnTo>
                  <a:pt x="4461600" y="2587092"/>
                </a:lnTo>
                <a:lnTo>
                  <a:pt x="4461600" y="2525906"/>
                </a:lnTo>
                <a:close/>
                <a:moveTo>
                  <a:pt x="7145018" y="2057289"/>
                </a:moveTo>
                <a:lnTo>
                  <a:pt x="6674041" y="2528257"/>
                </a:lnTo>
                <a:lnTo>
                  <a:pt x="6674041" y="2584737"/>
                </a:lnTo>
                <a:lnTo>
                  <a:pt x="7145020" y="3055716"/>
                </a:lnTo>
                <a:lnTo>
                  <a:pt x="7614024" y="2586712"/>
                </a:lnTo>
                <a:lnTo>
                  <a:pt x="7614024" y="2526286"/>
                </a:lnTo>
                <a:close/>
                <a:moveTo>
                  <a:pt x="5043655" y="2057288"/>
                </a:moveTo>
                <a:lnTo>
                  <a:pt x="4572425" y="2528510"/>
                </a:lnTo>
                <a:lnTo>
                  <a:pt x="4572425" y="2584487"/>
                </a:lnTo>
                <a:lnTo>
                  <a:pt x="5043655" y="3055718"/>
                </a:lnTo>
                <a:lnTo>
                  <a:pt x="5512408" y="2586964"/>
                </a:lnTo>
                <a:lnTo>
                  <a:pt x="5512408" y="2526033"/>
                </a:lnTo>
                <a:close/>
                <a:moveTo>
                  <a:pt x="840943" y="2057288"/>
                </a:moveTo>
                <a:lnTo>
                  <a:pt x="369202" y="2529021"/>
                </a:lnTo>
                <a:lnTo>
                  <a:pt x="369202" y="2583976"/>
                </a:lnTo>
                <a:lnTo>
                  <a:pt x="840943" y="3055718"/>
                </a:lnTo>
                <a:lnTo>
                  <a:pt x="1309190" y="2587479"/>
                </a:lnTo>
                <a:lnTo>
                  <a:pt x="1309190" y="2525518"/>
                </a:lnTo>
                <a:close/>
                <a:moveTo>
                  <a:pt x="8195701" y="2057287"/>
                </a:moveTo>
                <a:lnTo>
                  <a:pt x="7724849" y="2528130"/>
                </a:lnTo>
                <a:lnTo>
                  <a:pt x="7724849" y="2584867"/>
                </a:lnTo>
                <a:lnTo>
                  <a:pt x="8195700" y="3055717"/>
                </a:lnTo>
                <a:lnTo>
                  <a:pt x="8664832" y="2586585"/>
                </a:lnTo>
                <a:lnTo>
                  <a:pt x="8664832" y="2526410"/>
                </a:lnTo>
                <a:close/>
                <a:moveTo>
                  <a:pt x="6094339" y="2057287"/>
                </a:moveTo>
                <a:lnTo>
                  <a:pt x="5623233" y="2528385"/>
                </a:lnTo>
                <a:lnTo>
                  <a:pt x="5623233" y="2584613"/>
                </a:lnTo>
                <a:lnTo>
                  <a:pt x="6094336" y="3055717"/>
                </a:lnTo>
                <a:lnTo>
                  <a:pt x="6563216" y="2586838"/>
                </a:lnTo>
                <a:lnTo>
                  <a:pt x="6563216" y="2526156"/>
                </a:lnTo>
                <a:close/>
                <a:moveTo>
                  <a:pt x="1309181" y="1973451"/>
                </a:moveTo>
                <a:lnTo>
                  <a:pt x="1420005" y="1973451"/>
                </a:lnTo>
                <a:lnTo>
                  <a:pt x="1420005" y="2084276"/>
                </a:lnTo>
                <a:lnTo>
                  <a:pt x="1309181" y="2084276"/>
                </a:lnTo>
                <a:close/>
                <a:moveTo>
                  <a:pt x="258371" y="1973451"/>
                </a:moveTo>
                <a:lnTo>
                  <a:pt x="369196" y="1973451"/>
                </a:lnTo>
                <a:lnTo>
                  <a:pt x="369196" y="2084276"/>
                </a:lnTo>
                <a:lnTo>
                  <a:pt x="258371" y="2084276"/>
                </a:lnTo>
                <a:close/>
                <a:moveTo>
                  <a:pt x="3410796" y="1973451"/>
                </a:moveTo>
                <a:lnTo>
                  <a:pt x="3521621" y="1973451"/>
                </a:lnTo>
                <a:lnTo>
                  <a:pt x="3521621" y="2084276"/>
                </a:lnTo>
                <a:lnTo>
                  <a:pt x="3410796" y="2084276"/>
                </a:lnTo>
                <a:close/>
                <a:moveTo>
                  <a:pt x="2359988" y="1973451"/>
                </a:moveTo>
                <a:lnTo>
                  <a:pt x="2470813" y="1973451"/>
                </a:lnTo>
                <a:lnTo>
                  <a:pt x="2470813" y="2084276"/>
                </a:lnTo>
                <a:lnTo>
                  <a:pt x="2359988" y="2084276"/>
                </a:lnTo>
                <a:close/>
                <a:moveTo>
                  <a:pt x="4461600" y="1973451"/>
                </a:moveTo>
                <a:lnTo>
                  <a:pt x="4572425" y="1973451"/>
                </a:lnTo>
                <a:lnTo>
                  <a:pt x="4572425" y="2084276"/>
                </a:lnTo>
                <a:lnTo>
                  <a:pt x="4461600" y="2084276"/>
                </a:lnTo>
                <a:close/>
                <a:moveTo>
                  <a:pt x="6563216" y="1973451"/>
                </a:moveTo>
                <a:lnTo>
                  <a:pt x="6674041" y="1973451"/>
                </a:lnTo>
                <a:lnTo>
                  <a:pt x="6674041" y="2084276"/>
                </a:lnTo>
                <a:lnTo>
                  <a:pt x="6563216" y="2084276"/>
                </a:lnTo>
                <a:close/>
                <a:moveTo>
                  <a:pt x="5512408" y="1973451"/>
                </a:moveTo>
                <a:lnTo>
                  <a:pt x="5623233" y="1973451"/>
                </a:lnTo>
                <a:lnTo>
                  <a:pt x="5623233" y="2084276"/>
                </a:lnTo>
                <a:lnTo>
                  <a:pt x="5512408" y="2084276"/>
                </a:lnTo>
                <a:close/>
                <a:moveTo>
                  <a:pt x="8664832" y="1973450"/>
                </a:moveTo>
                <a:lnTo>
                  <a:pt x="8775657" y="1973450"/>
                </a:lnTo>
                <a:lnTo>
                  <a:pt x="8775657" y="2084275"/>
                </a:lnTo>
                <a:lnTo>
                  <a:pt x="8664832" y="2084275"/>
                </a:lnTo>
                <a:close/>
                <a:moveTo>
                  <a:pt x="7614024" y="1973450"/>
                </a:moveTo>
                <a:lnTo>
                  <a:pt x="7724849" y="1973450"/>
                </a:lnTo>
                <a:lnTo>
                  <a:pt x="7724849" y="2084275"/>
                </a:lnTo>
                <a:lnTo>
                  <a:pt x="7614024" y="2084275"/>
                </a:lnTo>
                <a:close/>
                <a:moveTo>
                  <a:pt x="1340281" y="1557960"/>
                </a:moveTo>
                <a:lnTo>
                  <a:pt x="867065" y="2031167"/>
                </a:lnTo>
                <a:lnTo>
                  <a:pt x="1335989" y="2500073"/>
                </a:lnTo>
                <a:lnTo>
                  <a:pt x="1396599" y="2500073"/>
                </a:lnTo>
                <a:lnTo>
                  <a:pt x="1865505" y="2031168"/>
                </a:lnTo>
                <a:lnTo>
                  <a:pt x="1392304" y="1557960"/>
                </a:lnTo>
                <a:close/>
                <a:moveTo>
                  <a:pt x="3441642" y="1557959"/>
                </a:moveTo>
                <a:lnTo>
                  <a:pt x="2968432" y="2031168"/>
                </a:lnTo>
                <a:lnTo>
                  <a:pt x="3437347" y="2500073"/>
                </a:lnTo>
                <a:lnTo>
                  <a:pt x="3497954" y="2500073"/>
                </a:lnTo>
                <a:lnTo>
                  <a:pt x="3966871" y="2031167"/>
                </a:lnTo>
                <a:lnTo>
                  <a:pt x="3493660" y="1557959"/>
                </a:lnTo>
                <a:close/>
                <a:moveTo>
                  <a:pt x="2390960" y="1557959"/>
                </a:moveTo>
                <a:lnTo>
                  <a:pt x="1917749" y="2031168"/>
                </a:lnTo>
                <a:lnTo>
                  <a:pt x="2386666" y="2500073"/>
                </a:lnTo>
                <a:lnTo>
                  <a:pt x="2447276" y="2500073"/>
                </a:lnTo>
                <a:lnTo>
                  <a:pt x="2916188" y="2031168"/>
                </a:lnTo>
                <a:lnTo>
                  <a:pt x="2442982" y="1557959"/>
                </a:lnTo>
                <a:close/>
                <a:moveTo>
                  <a:pt x="5542984" y="1557959"/>
                </a:moveTo>
                <a:lnTo>
                  <a:pt x="5069777" y="2031166"/>
                </a:lnTo>
                <a:lnTo>
                  <a:pt x="5538692" y="2500073"/>
                </a:lnTo>
                <a:lnTo>
                  <a:pt x="5599300" y="2500073"/>
                </a:lnTo>
                <a:lnTo>
                  <a:pt x="6068216" y="2031165"/>
                </a:lnTo>
                <a:lnTo>
                  <a:pt x="5595011" y="1557959"/>
                </a:lnTo>
                <a:close/>
                <a:moveTo>
                  <a:pt x="4492304" y="1557959"/>
                </a:moveTo>
                <a:lnTo>
                  <a:pt x="4019114" y="2031167"/>
                </a:lnTo>
                <a:lnTo>
                  <a:pt x="4488010" y="2500073"/>
                </a:lnTo>
                <a:lnTo>
                  <a:pt x="4548618" y="2500073"/>
                </a:lnTo>
                <a:lnTo>
                  <a:pt x="5017533" y="2031166"/>
                </a:lnTo>
                <a:lnTo>
                  <a:pt x="4544326" y="1557959"/>
                </a:lnTo>
                <a:close/>
                <a:moveTo>
                  <a:pt x="7644348" y="1557959"/>
                </a:moveTo>
                <a:lnTo>
                  <a:pt x="7171139" y="2031167"/>
                </a:lnTo>
                <a:lnTo>
                  <a:pt x="7640054" y="2500073"/>
                </a:lnTo>
                <a:lnTo>
                  <a:pt x="7700663" y="2500073"/>
                </a:lnTo>
                <a:lnTo>
                  <a:pt x="8169579" y="2031166"/>
                </a:lnTo>
                <a:lnTo>
                  <a:pt x="7696373" y="1557959"/>
                </a:lnTo>
                <a:close/>
                <a:moveTo>
                  <a:pt x="6593666" y="1557959"/>
                </a:moveTo>
                <a:lnTo>
                  <a:pt x="6120461" y="2031165"/>
                </a:lnTo>
                <a:lnTo>
                  <a:pt x="6589377" y="2500073"/>
                </a:lnTo>
                <a:lnTo>
                  <a:pt x="6649981" y="2500073"/>
                </a:lnTo>
                <a:lnTo>
                  <a:pt x="7118896" y="2031167"/>
                </a:lnTo>
                <a:lnTo>
                  <a:pt x="6645688" y="1557959"/>
                </a:lnTo>
                <a:close/>
                <a:moveTo>
                  <a:pt x="783783" y="1447135"/>
                </a:moveTo>
                <a:lnTo>
                  <a:pt x="894607" y="1447135"/>
                </a:lnTo>
                <a:lnTo>
                  <a:pt x="894607" y="1557960"/>
                </a:lnTo>
                <a:lnTo>
                  <a:pt x="783783" y="1557960"/>
                </a:lnTo>
                <a:close/>
                <a:moveTo>
                  <a:pt x="3936210" y="1447134"/>
                </a:moveTo>
                <a:lnTo>
                  <a:pt x="4047034" y="1447134"/>
                </a:lnTo>
                <a:lnTo>
                  <a:pt x="4047034" y="1557959"/>
                </a:lnTo>
                <a:lnTo>
                  <a:pt x="3936210" y="1557959"/>
                </a:lnTo>
                <a:close/>
                <a:moveTo>
                  <a:pt x="2885402" y="1447134"/>
                </a:moveTo>
                <a:lnTo>
                  <a:pt x="2996226" y="1447134"/>
                </a:lnTo>
                <a:lnTo>
                  <a:pt x="2996226" y="1557959"/>
                </a:lnTo>
                <a:lnTo>
                  <a:pt x="2885402" y="1557959"/>
                </a:lnTo>
                <a:close/>
                <a:moveTo>
                  <a:pt x="1834592" y="1447134"/>
                </a:moveTo>
                <a:lnTo>
                  <a:pt x="1945417" y="1447134"/>
                </a:lnTo>
                <a:lnTo>
                  <a:pt x="1945417" y="1557959"/>
                </a:lnTo>
                <a:lnTo>
                  <a:pt x="1834592" y="1557959"/>
                </a:lnTo>
                <a:close/>
                <a:moveTo>
                  <a:pt x="6037812" y="1447134"/>
                </a:moveTo>
                <a:lnTo>
                  <a:pt x="6148637" y="1447134"/>
                </a:lnTo>
                <a:lnTo>
                  <a:pt x="6148637" y="1557959"/>
                </a:lnTo>
                <a:lnTo>
                  <a:pt x="6037812" y="1557959"/>
                </a:lnTo>
                <a:close/>
                <a:moveTo>
                  <a:pt x="4987004" y="1447134"/>
                </a:moveTo>
                <a:lnTo>
                  <a:pt x="5097829" y="1447134"/>
                </a:lnTo>
                <a:lnTo>
                  <a:pt x="5097829" y="1557959"/>
                </a:lnTo>
                <a:lnTo>
                  <a:pt x="4987004" y="1557959"/>
                </a:lnTo>
                <a:close/>
                <a:moveTo>
                  <a:pt x="8139428" y="1447134"/>
                </a:moveTo>
                <a:lnTo>
                  <a:pt x="8250253" y="1447134"/>
                </a:lnTo>
                <a:lnTo>
                  <a:pt x="8250253" y="1557959"/>
                </a:lnTo>
                <a:lnTo>
                  <a:pt x="8139428" y="1557959"/>
                </a:lnTo>
                <a:close/>
                <a:moveTo>
                  <a:pt x="7088620" y="1447134"/>
                </a:moveTo>
                <a:lnTo>
                  <a:pt x="7199445" y="1447134"/>
                </a:lnTo>
                <a:lnTo>
                  <a:pt x="7199445" y="1557959"/>
                </a:lnTo>
                <a:lnTo>
                  <a:pt x="7088620" y="1557959"/>
                </a:lnTo>
                <a:close/>
                <a:moveTo>
                  <a:pt x="2942311" y="1006606"/>
                </a:moveTo>
                <a:lnTo>
                  <a:pt x="2470823" y="1478096"/>
                </a:lnTo>
                <a:lnTo>
                  <a:pt x="2470823" y="1533557"/>
                </a:lnTo>
                <a:lnTo>
                  <a:pt x="2942310" y="2005046"/>
                </a:lnTo>
                <a:lnTo>
                  <a:pt x="3410807" y="1536551"/>
                </a:lnTo>
                <a:lnTo>
                  <a:pt x="3410807" y="1475102"/>
                </a:lnTo>
                <a:close/>
                <a:moveTo>
                  <a:pt x="1891628" y="1006606"/>
                </a:moveTo>
                <a:lnTo>
                  <a:pt x="1420020" y="1478222"/>
                </a:lnTo>
                <a:lnTo>
                  <a:pt x="1420020" y="1533430"/>
                </a:lnTo>
                <a:lnTo>
                  <a:pt x="1891628" y="2005046"/>
                </a:lnTo>
                <a:lnTo>
                  <a:pt x="2359999" y="1536677"/>
                </a:lnTo>
                <a:lnTo>
                  <a:pt x="2359999" y="1474976"/>
                </a:lnTo>
                <a:close/>
                <a:moveTo>
                  <a:pt x="840942" y="1006606"/>
                </a:moveTo>
                <a:lnTo>
                  <a:pt x="369204" y="1478346"/>
                </a:lnTo>
                <a:lnTo>
                  <a:pt x="369204" y="1533304"/>
                </a:lnTo>
                <a:lnTo>
                  <a:pt x="840943" y="2005045"/>
                </a:lnTo>
                <a:lnTo>
                  <a:pt x="1309193" y="1536802"/>
                </a:lnTo>
                <a:lnTo>
                  <a:pt x="1309193" y="1474850"/>
                </a:lnTo>
                <a:close/>
                <a:moveTo>
                  <a:pt x="3992992" y="1006606"/>
                </a:moveTo>
                <a:lnTo>
                  <a:pt x="3521631" y="1477968"/>
                </a:lnTo>
                <a:lnTo>
                  <a:pt x="3521631" y="1533684"/>
                </a:lnTo>
                <a:lnTo>
                  <a:pt x="3992992" y="2005046"/>
                </a:lnTo>
                <a:lnTo>
                  <a:pt x="4461600" y="1536420"/>
                </a:lnTo>
                <a:lnTo>
                  <a:pt x="4461600" y="1475233"/>
                </a:lnTo>
                <a:close/>
                <a:moveTo>
                  <a:pt x="6094336" y="1006605"/>
                </a:moveTo>
                <a:lnTo>
                  <a:pt x="5623233" y="1477710"/>
                </a:lnTo>
                <a:lnTo>
                  <a:pt x="5623233" y="1533937"/>
                </a:lnTo>
                <a:lnTo>
                  <a:pt x="6094338" y="2005043"/>
                </a:lnTo>
                <a:lnTo>
                  <a:pt x="6563216" y="1536165"/>
                </a:lnTo>
                <a:lnTo>
                  <a:pt x="6563216" y="1475486"/>
                </a:lnTo>
                <a:close/>
                <a:moveTo>
                  <a:pt x="7145020" y="1006604"/>
                </a:moveTo>
                <a:lnTo>
                  <a:pt x="6674041" y="1477584"/>
                </a:lnTo>
                <a:lnTo>
                  <a:pt x="6674041" y="1534069"/>
                </a:lnTo>
                <a:lnTo>
                  <a:pt x="7145018" y="2005045"/>
                </a:lnTo>
                <a:lnTo>
                  <a:pt x="7614024" y="1536039"/>
                </a:lnTo>
                <a:lnTo>
                  <a:pt x="7614024" y="1475610"/>
                </a:lnTo>
                <a:close/>
                <a:moveTo>
                  <a:pt x="8195701" y="1006604"/>
                </a:moveTo>
                <a:lnTo>
                  <a:pt x="7724849" y="1477457"/>
                </a:lnTo>
                <a:lnTo>
                  <a:pt x="7724849" y="1534190"/>
                </a:lnTo>
                <a:lnTo>
                  <a:pt x="8195702" y="2005044"/>
                </a:lnTo>
                <a:lnTo>
                  <a:pt x="8664832" y="1535914"/>
                </a:lnTo>
                <a:lnTo>
                  <a:pt x="8664832" y="1475735"/>
                </a:lnTo>
                <a:close/>
                <a:moveTo>
                  <a:pt x="5043657" y="1006604"/>
                </a:moveTo>
                <a:lnTo>
                  <a:pt x="4572425" y="1477838"/>
                </a:lnTo>
                <a:lnTo>
                  <a:pt x="4572425" y="1533814"/>
                </a:lnTo>
                <a:lnTo>
                  <a:pt x="5043655" y="2005045"/>
                </a:lnTo>
                <a:lnTo>
                  <a:pt x="5512408" y="1536292"/>
                </a:lnTo>
                <a:lnTo>
                  <a:pt x="5512408" y="1475356"/>
                </a:lnTo>
                <a:close/>
                <a:moveTo>
                  <a:pt x="2359987" y="922636"/>
                </a:moveTo>
                <a:lnTo>
                  <a:pt x="2470812" y="922636"/>
                </a:lnTo>
                <a:lnTo>
                  <a:pt x="2470812" y="1033461"/>
                </a:lnTo>
                <a:lnTo>
                  <a:pt x="2359987" y="1033461"/>
                </a:lnTo>
                <a:close/>
                <a:moveTo>
                  <a:pt x="1309178" y="922636"/>
                </a:moveTo>
                <a:lnTo>
                  <a:pt x="1420004" y="922636"/>
                </a:lnTo>
                <a:lnTo>
                  <a:pt x="1420004" y="1033461"/>
                </a:lnTo>
                <a:lnTo>
                  <a:pt x="1309178" y="1033461"/>
                </a:lnTo>
                <a:close/>
                <a:moveTo>
                  <a:pt x="258370" y="922636"/>
                </a:moveTo>
                <a:lnTo>
                  <a:pt x="369195" y="922636"/>
                </a:lnTo>
                <a:lnTo>
                  <a:pt x="369195" y="1033461"/>
                </a:lnTo>
                <a:lnTo>
                  <a:pt x="258370" y="1033461"/>
                </a:lnTo>
                <a:close/>
                <a:moveTo>
                  <a:pt x="4461600" y="922636"/>
                </a:moveTo>
                <a:lnTo>
                  <a:pt x="4572425" y="922636"/>
                </a:lnTo>
                <a:lnTo>
                  <a:pt x="4572425" y="1033461"/>
                </a:lnTo>
                <a:lnTo>
                  <a:pt x="4461600" y="1033461"/>
                </a:lnTo>
                <a:close/>
                <a:moveTo>
                  <a:pt x="3410794" y="922636"/>
                </a:moveTo>
                <a:lnTo>
                  <a:pt x="3521620" y="922636"/>
                </a:lnTo>
                <a:lnTo>
                  <a:pt x="3521620" y="1033461"/>
                </a:lnTo>
                <a:lnTo>
                  <a:pt x="3410794" y="1033461"/>
                </a:lnTo>
                <a:close/>
                <a:moveTo>
                  <a:pt x="7614024" y="922636"/>
                </a:moveTo>
                <a:lnTo>
                  <a:pt x="7724849" y="922636"/>
                </a:lnTo>
                <a:lnTo>
                  <a:pt x="7724849" y="1033461"/>
                </a:lnTo>
                <a:lnTo>
                  <a:pt x="7614024" y="1033461"/>
                </a:lnTo>
                <a:close/>
                <a:moveTo>
                  <a:pt x="6563216" y="922636"/>
                </a:moveTo>
                <a:lnTo>
                  <a:pt x="6674041" y="922636"/>
                </a:lnTo>
                <a:lnTo>
                  <a:pt x="6674041" y="1033461"/>
                </a:lnTo>
                <a:lnTo>
                  <a:pt x="6563216" y="1033461"/>
                </a:lnTo>
                <a:close/>
                <a:moveTo>
                  <a:pt x="5512408" y="922636"/>
                </a:moveTo>
                <a:lnTo>
                  <a:pt x="5623233" y="922636"/>
                </a:lnTo>
                <a:lnTo>
                  <a:pt x="5623233" y="1033461"/>
                </a:lnTo>
                <a:lnTo>
                  <a:pt x="5512408" y="1033461"/>
                </a:lnTo>
                <a:close/>
                <a:moveTo>
                  <a:pt x="8664832" y="922635"/>
                </a:moveTo>
                <a:lnTo>
                  <a:pt x="8775657" y="922635"/>
                </a:lnTo>
                <a:lnTo>
                  <a:pt x="8775657" y="1033460"/>
                </a:lnTo>
                <a:lnTo>
                  <a:pt x="8664832" y="1033460"/>
                </a:lnTo>
                <a:close/>
                <a:moveTo>
                  <a:pt x="1337494" y="510063"/>
                </a:moveTo>
                <a:lnTo>
                  <a:pt x="867064" y="980485"/>
                </a:lnTo>
                <a:lnTo>
                  <a:pt x="1333721" y="1447135"/>
                </a:lnTo>
                <a:lnTo>
                  <a:pt x="1398862" y="1447135"/>
                </a:lnTo>
                <a:lnTo>
                  <a:pt x="1865505" y="980485"/>
                </a:lnTo>
                <a:lnTo>
                  <a:pt x="1395091" y="510063"/>
                </a:lnTo>
                <a:close/>
                <a:moveTo>
                  <a:pt x="2388172" y="510063"/>
                </a:moveTo>
                <a:lnTo>
                  <a:pt x="1917749" y="980485"/>
                </a:lnTo>
                <a:lnTo>
                  <a:pt x="2384400" y="1447135"/>
                </a:lnTo>
                <a:lnTo>
                  <a:pt x="2449540" y="1447135"/>
                </a:lnTo>
                <a:lnTo>
                  <a:pt x="2916188" y="980485"/>
                </a:lnTo>
                <a:lnTo>
                  <a:pt x="2445768" y="510063"/>
                </a:lnTo>
                <a:close/>
                <a:moveTo>
                  <a:pt x="3438854" y="510063"/>
                </a:moveTo>
                <a:lnTo>
                  <a:pt x="2968432" y="980485"/>
                </a:lnTo>
                <a:lnTo>
                  <a:pt x="3435082" y="1447134"/>
                </a:lnTo>
                <a:lnTo>
                  <a:pt x="3500221" y="1447134"/>
                </a:lnTo>
                <a:lnTo>
                  <a:pt x="3966871" y="980485"/>
                </a:lnTo>
                <a:lnTo>
                  <a:pt x="3496446" y="510063"/>
                </a:lnTo>
                <a:close/>
                <a:moveTo>
                  <a:pt x="4489516" y="510063"/>
                </a:moveTo>
                <a:lnTo>
                  <a:pt x="4019114" y="980485"/>
                </a:lnTo>
                <a:lnTo>
                  <a:pt x="4485745" y="1447134"/>
                </a:lnTo>
                <a:lnTo>
                  <a:pt x="4550885" y="1447134"/>
                </a:lnTo>
                <a:lnTo>
                  <a:pt x="5017536" y="980482"/>
                </a:lnTo>
                <a:lnTo>
                  <a:pt x="4547117" y="510063"/>
                </a:lnTo>
                <a:close/>
                <a:moveTo>
                  <a:pt x="5540197" y="510063"/>
                </a:moveTo>
                <a:lnTo>
                  <a:pt x="5069779" y="980483"/>
                </a:lnTo>
                <a:lnTo>
                  <a:pt x="5536430" y="1447134"/>
                </a:lnTo>
                <a:lnTo>
                  <a:pt x="5601565" y="1447134"/>
                </a:lnTo>
                <a:lnTo>
                  <a:pt x="6068214" y="980484"/>
                </a:lnTo>
                <a:lnTo>
                  <a:pt x="5597794" y="510063"/>
                </a:lnTo>
                <a:close/>
                <a:moveTo>
                  <a:pt x="6590878" y="510062"/>
                </a:moveTo>
                <a:lnTo>
                  <a:pt x="6120457" y="980484"/>
                </a:lnTo>
                <a:lnTo>
                  <a:pt x="6587106" y="1447134"/>
                </a:lnTo>
                <a:lnTo>
                  <a:pt x="6652247" y="1447134"/>
                </a:lnTo>
                <a:lnTo>
                  <a:pt x="7118898" y="980483"/>
                </a:lnTo>
                <a:lnTo>
                  <a:pt x="6648479" y="510062"/>
                </a:lnTo>
                <a:close/>
                <a:moveTo>
                  <a:pt x="7641560" y="510062"/>
                </a:moveTo>
                <a:lnTo>
                  <a:pt x="7171142" y="980482"/>
                </a:lnTo>
                <a:lnTo>
                  <a:pt x="7637793" y="1447134"/>
                </a:lnTo>
                <a:lnTo>
                  <a:pt x="7702929" y="1447134"/>
                </a:lnTo>
                <a:lnTo>
                  <a:pt x="8169579" y="980483"/>
                </a:lnTo>
                <a:lnTo>
                  <a:pt x="7699160" y="510062"/>
                </a:lnTo>
                <a:close/>
                <a:moveTo>
                  <a:pt x="783785" y="399238"/>
                </a:moveTo>
                <a:lnTo>
                  <a:pt x="894609" y="399238"/>
                </a:lnTo>
                <a:lnTo>
                  <a:pt x="894609" y="510063"/>
                </a:lnTo>
                <a:lnTo>
                  <a:pt x="783785" y="510063"/>
                </a:lnTo>
                <a:close/>
                <a:moveTo>
                  <a:pt x="1834594" y="399238"/>
                </a:moveTo>
                <a:lnTo>
                  <a:pt x="1945420" y="399238"/>
                </a:lnTo>
                <a:lnTo>
                  <a:pt x="1945420" y="510063"/>
                </a:lnTo>
                <a:lnTo>
                  <a:pt x="1834594" y="510063"/>
                </a:lnTo>
                <a:close/>
                <a:moveTo>
                  <a:pt x="3936212" y="399238"/>
                </a:moveTo>
                <a:lnTo>
                  <a:pt x="4047037" y="399238"/>
                </a:lnTo>
                <a:lnTo>
                  <a:pt x="4047037" y="510063"/>
                </a:lnTo>
                <a:lnTo>
                  <a:pt x="3936212" y="510063"/>
                </a:lnTo>
                <a:close/>
                <a:moveTo>
                  <a:pt x="2885405" y="399238"/>
                </a:moveTo>
                <a:lnTo>
                  <a:pt x="2996229" y="399238"/>
                </a:lnTo>
                <a:lnTo>
                  <a:pt x="2996229" y="510063"/>
                </a:lnTo>
                <a:lnTo>
                  <a:pt x="2885405" y="510063"/>
                </a:lnTo>
                <a:close/>
                <a:moveTo>
                  <a:pt x="4987004" y="399238"/>
                </a:moveTo>
                <a:lnTo>
                  <a:pt x="5097829" y="399238"/>
                </a:lnTo>
                <a:lnTo>
                  <a:pt x="5097829" y="510063"/>
                </a:lnTo>
                <a:lnTo>
                  <a:pt x="4987004" y="510063"/>
                </a:lnTo>
                <a:close/>
                <a:moveTo>
                  <a:pt x="6037812" y="399238"/>
                </a:moveTo>
                <a:lnTo>
                  <a:pt x="6148637" y="399238"/>
                </a:lnTo>
                <a:lnTo>
                  <a:pt x="6148637" y="510062"/>
                </a:lnTo>
                <a:lnTo>
                  <a:pt x="6037812" y="510062"/>
                </a:lnTo>
                <a:close/>
                <a:moveTo>
                  <a:pt x="7088620" y="399237"/>
                </a:moveTo>
                <a:lnTo>
                  <a:pt x="7199445" y="399237"/>
                </a:lnTo>
                <a:lnTo>
                  <a:pt x="7199445" y="510062"/>
                </a:lnTo>
                <a:lnTo>
                  <a:pt x="7088620" y="510062"/>
                </a:lnTo>
                <a:close/>
                <a:moveTo>
                  <a:pt x="8139428" y="399237"/>
                </a:moveTo>
                <a:lnTo>
                  <a:pt x="8250253" y="399237"/>
                </a:lnTo>
                <a:lnTo>
                  <a:pt x="8250253" y="510062"/>
                </a:lnTo>
                <a:lnTo>
                  <a:pt x="8139428" y="510062"/>
                </a:lnTo>
                <a:close/>
                <a:moveTo>
                  <a:pt x="6138416" y="0"/>
                </a:moveTo>
                <a:lnTo>
                  <a:pt x="6190660" y="0"/>
                </a:lnTo>
                <a:lnTo>
                  <a:pt x="6589898" y="399238"/>
                </a:lnTo>
                <a:lnTo>
                  <a:pt x="6649459" y="399238"/>
                </a:lnTo>
                <a:lnTo>
                  <a:pt x="7048695" y="2"/>
                </a:lnTo>
                <a:lnTo>
                  <a:pt x="7100939" y="2"/>
                </a:lnTo>
                <a:lnTo>
                  <a:pt x="6674041" y="426899"/>
                </a:lnTo>
                <a:lnTo>
                  <a:pt x="6674041" y="483380"/>
                </a:lnTo>
                <a:lnTo>
                  <a:pt x="7145020" y="954361"/>
                </a:lnTo>
                <a:lnTo>
                  <a:pt x="7614024" y="485355"/>
                </a:lnTo>
                <a:lnTo>
                  <a:pt x="7614024" y="424926"/>
                </a:lnTo>
                <a:lnTo>
                  <a:pt x="7189097" y="1"/>
                </a:lnTo>
                <a:lnTo>
                  <a:pt x="7241340" y="1"/>
                </a:lnTo>
                <a:lnTo>
                  <a:pt x="7640577" y="399237"/>
                </a:lnTo>
                <a:lnTo>
                  <a:pt x="7700142" y="399237"/>
                </a:lnTo>
                <a:lnTo>
                  <a:pt x="8099378" y="1"/>
                </a:lnTo>
                <a:lnTo>
                  <a:pt x="8151622" y="1"/>
                </a:lnTo>
                <a:lnTo>
                  <a:pt x="7724849" y="426774"/>
                </a:lnTo>
                <a:lnTo>
                  <a:pt x="7724849" y="483509"/>
                </a:lnTo>
                <a:lnTo>
                  <a:pt x="8195700" y="954363"/>
                </a:lnTo>
                <a:lnTo>
                  <a:pt x="8664832" y="485228"/>
                </a:lnTo>
                <a:lnTo>
                  <a:pt x="8664832" y="425054"/>
                </a:lnTo>
                <a:lnTo>
                  <a:pt x="8239778" y="1"/>
                </a:lnTo>
                <a:lnTo>
                  <a:pt x="8292022" y="1"/>
                </a:lnTo>
                <a:lnTo>
                  <a:pt x="8691259" y="399237"/>
                </a:lnTo>
                <a:lnTo>
                  <a:pt x="8750823" y="399237"/>
                </a:lnTo>
                <a:lnTo>
                  <a:pt x="9143986" y="6075"/>
                </a:lnTo>
                <a:lnTo>
                  <a:pt x="9143986" y="58319"/>
                </a:lnTo>
                <a:lnTo>
                  <a:pt x="8775657" y="426647"/>
                </a:lnTo>
                <a:lnTo>
                  <a:pt x="8775657" y="483635"/>
                </a:lnTo>
                <a:lnTo>
                  <a:pt x="9143986" y="851966"/>
                </a:lnTo>
                <a:lnTo>
                  <a:pt x="9143986" y="904210"/>
                </a:lnTo>
                <a:lnTo>
                  <a:pt x="8749840" y="510062"/>
                </a:lnTo>
                <a:lnTo>
                  <a:pt x="8692242" y="510062"/>
                </a:lnTo>
                <a:lnTo>
                  <a:pt x="8221822" y="980484"/>
                </a:lnTo>
                <a:lnTo>
                  <a:pt x="8688471" y="1447133"/>
                </a:lnTo>
                <a:lnTo>
                  <a:pt x="8753611" y="1447133"/>
                </a:lnTo>
                <a:lnTo>
                  <a:pt x="9143986" y="1056762"/>
                </a:lnTo>
                <a:lnTo>
                  <a:pt x="9143986" y="1109003"/>
                </a:lnTo>
                <a:lnTo>
                  <a:pt x="8775657" y="1477331"/>
                </a:lnTo>
                <a:lnTo>
                  <a:pt x="8775657" y="1534319"/>
                </a:lnTo>
                <a:lnTo>
                  <a:pt x="9143986" y="1902649"/>
                </a:lnTo>
                <a:lnTo>
                  <a:pt x="9143987" y="1954891"/>
                </a:lnTo>
                <a:lnTo>
                  <a:pt x="8747055" y="1557959"/>
                </a:lnTo>
                <a:lnTo>
                  <a:pt x="8695029" y="1557959"/>
                </a:lnTo>
                <a:lnTo>
                  <a:pt x="8221823" y="2031165"/>
                </a:lnTo>
                <a:lnTo>
                  <a:pt x="8690741" y="2500073"/>
                </a:lnTo>
                <a:lnTo>
                  <a:pt x="8751345" y="2500073"/>
                </a:lnTo>
                <a:lnTo>
                  <a:pt x="9143986" y="2107432"/>
                </a:lnTo>
                <a:lnTo>
                  <a:pt x="9143986" y="2159677"/>
                </a:lnTo>
                <a:lnTo>
                  <a:pt x="8775657" y="2528005"/>
                </a:lnTo>
                <a:lnTo>
                  <a:pt x="8775657" y="2584989"/>
                </a:lnTo>
                <a:lnTo>
                  <a:pt x="9143987" y="2953319"/>
                </a:lnTo>
                <a:lnTo>
                  <a:pt x="9143987" y="3005564"/>
                </a:lnTo>
                <a:lnTo>
                  <a:pt x="8749321" y="2610898"/>
                </a:lnTo>
                <a:lnTo>
                  <a:pt x="8692765" y="2610898"/>
                </a:lnTo>
                <a:lnTo>
                  <a:pt x="8221822" y="3081840"/>
                </a:lnTo>
                <a:lnTo>
                  <a:pt x="8691194" y="3551212"/>
                </a:lnTo>
                <a:lnTo>
                  <a:pt x="8750888" y="3551212"/>
                </a:lnTo>
                <a:lnTo>
                  <a:pt x="9143986" y="3158114"/>
                </a:lnTo>
                <a:lnTo>
                  <a:pt x="9143986" y="3210356"/>
                </a:lnTo>
                <a:lnTo>
                  <a:pt x="8775657" y="3578686"/>
                </a:lnTo>
                <a:lnTo>
                  <a:pt x="8775657" y="3635674"/>
                </a:lnTo>
                <a:lnTo>
                  <a:pt x="9143986" y="4004003"/>
                </a:lnTo>
                <a:lnTo>
                  <a:pt x="9143986" y="4056248"/>
                </a:lnTo>
                <a:lnTo>
                  <a:pt x="8749774" y="3662037"/>
                </a:lnTo>
                <a:lnTo>
                  <a:pt x="8692306" y="3662037"/>
                </a:lnTo>
                <a:lnTo>
                  <a:pt x="8221823" y="4132519"/>
                </a:lnTo>
                <a:lnTo>
                  <a:pt x="8661299" y="4571995"/>
                </a:lnTo>
                <a:lnTo>
                  <a:pt x="8609053" y="4571995"/>
                </a:lnTo>
                <a:lnTo>
                  <a:pt x="8195700" y="4158642"/>
                </a:lnTo>
                <a:lnTo>
                  <a:pt x="7782346" y="4571997"/>
                </a:lnTo>
                <a:lnTo>
                  <a:pt x="7730103" y="4571997"/>
                </a:lnTo>
                <a:lnTo>
                  <a:pt x="8169579" y="4132521"/>
                </a:lnTo>
                <a:lnTo>
                  <a:pt x="7699096" y="3662037"/>
                </a:lnTo>
                <a:lnTo>
                  <a:pt x="7641624" y="3662037"/>
                </a:lnTo>
                <a:lnTo>
                  <a:pt x="7171140" y="4132521"/>
                </a:lnTo>
                <a:lnTo>
                  <a:pt x="7610615" y="4571996"/>
                </a:lnTo>
                <a:lnTo>
                  <a:pt x="7558371" y="4571996"/>
                </a:lnTo>
                <a:lnTo>
                  <a:pt x="7145018" y="4158643"/>
                </a:lnTo>
                <a:lnTo>
                  <a:pt x="6731665" y="4571996"/>
                </a:lnTo>
                <a:lnTo>
                  <a:pt x="6679421" y="4571997"/>
                </a:lnTo>
                <a:lnTo>
                  <a:pt x="7118896" y="4132521"/>
                </a:lnTo>
                <a:lnTo>
                  <a:pt x="6648412" y="3662037"/>
                </a:lnTo>
                <a:lnTo>
                  <a:pt x="6590942" y="3662037"/>
                </a:lnTo>
                <a:lnTo>
                  <a:pt x="6120458" y="4132521"/>
                </a:lnTo>
                <a:lnTo>
                  <a:pt x="6559933" y="4571996"/>
                </a:lnTo>
                <a:lnTo>
                  <a:pt x="6507689" y="4571996"/>
                </a:lnTo>
                <a:lnTo>
                  <a:pt x="6094336" y="4158643"/>
                </a:lnTo>
                <a:lnTo>
                  <a:pt x="5680986" y="4571994"/>
                </a:lnTo>
                <a:lnTo>
                  <a:pt x="5628742" y="4571994"/>
                </a:lnTo>
                <a:lnTo>
                  <a:pt x="6068215" y="4132521"/>
                </a:lnTo>
                <a:lnTo>
                  <a:pt x="5597730" y="3662037"/>
                </a:lnTo>
                <a:lnTo>
                  <a:pt x="5540260" y="3662037"/>
                </a:lnTo>
                <a:lnTo>
                  <a:pt x="5069776" y="4132521"/>
                </a:lnTo>
                <a:lnTo>
                  <a:pt x="5509251" y="4571996"/>
                </a:lnTo>
                <a:lnTo>
                  <a:pt x="5457007" y="4571996"/>
                </a:lnTo>
                <a:lnTo>
                  <a:pt x="5043654" y="4158643"/>
                </a:lnTo>
                <a:lnTo>
                  <a:pt x="4630302" y="4571995"/>
                </a:lnTo>
                <a:lnTo>
                  <a:pt x="4578058" y="4571995"/>
                </a:lnTo>
                <a:lnTo>
                  <a:pt x="5017532" y="4132521"/>
                </a:lnTo>
                <a:lnTo>
                  <a:pt x="4547048" y="3662037"/>
                </a:lnTo>
                <a:lnTo>
                  <a:pt x="4489581" y="3662037"/>
                </a:lnTo>
                <a:lnTo>
                  <a:pt x="4019114" y="4132522"/>
                </a:lnTo>
                <a:lnTo>
                  <a:pt x="4458569" y="4571996"/>
                </a:lnTo>
                <a:lnTo>
                  <a:pt x="4406325" y="4571996"/>
                </a:lnTo>
                <a:lnTo>
                  <a:pt x="3992992" y="4158644"/>
                </a:lnTo>
                <a:lnTo>
                  <a:pt x="3579640" y="4571995"/>
                </a:lnTo>
                <a:lnTo>
                  <a:pt x="3527396" y="4571995"/>
                </a:lnTo>
                <a:lnTo>
                  <a:pt x="3966870" y="4132522"/>
                </a:lnTo>
                <a:lnTo>
                  <a:pt x="3496383" y="3662037"/>
                </a:lnTo>
                <a:lnTo>
                  <a:pt x="3438916" y="3662037"/>
                </a:lnTo>
                <a:lnTo>
                  <a:pt x="2968432" y="4132520"/>
                </a:lnTo>
                <a:lnTo>
                  <a:pt x="3407909" y="4571995"/>
                </a:lnTo>
                <a:lnTo>
                  <a:pt x="3355664" y="4571995"/>
                </a:lnTo>
                <a:lnTo>
                  <a:pt x="2942310" y="4158642"/>
                </a:lnTo>
                <a:lnTo>
                  <a:pt x="2528960" y="4571994"/>
                </a:lnTo>
                <a:lnTo>
                  <a:pt x="2476716" y="4571994"/>
                </a:lnTo>
                <a:lnTo>
                  <a:pt x="2916189" y="4132521"/>
                </a:lnTo>
                <a:lnTo>
                  <a:pt x="2445706" y="3662037"/>
                </a:lnTo>
                <a:lnTo>
                  <a:pt x="2388237" y="3662037"/>
                </a:lnTo>
                <a:lnTo>
                  <a:pt x="1917750" y="4132522"/>
                </a:lnTo>
                <a:lnTo>
                  <a:pt x="2357226" y="4571995"/>
                </a:lnTo>
                <a:lnTo>
                  <a:pt x="2304983" y="4571996"/>
                </a:lnTo>
                <a:lnTo>
                  <a:pt x="1891628" y="4158644"/>
                </a:lnTo>
                <a:lnTo>
                  <a:pt x="1478287" y="4571994"/>
                </a:lnTo>
                <a:lnTo>
                  <a:pt x="1426043" y="4571994"/>
                </a:lnTo>
                <a:lnTo>
                  <a:pt x="1865506" y="4132522"/>
                </a:lnTo>
                <a:lnTo>
                  <a:pt x="1395028" y="3662037"/>
                </a:lnTo>
                <a:lnTo>
                  <a:pt x="1337560" y="3662037"/>
                </a:lnTo>
                <a:lnTo>
                  <a:pt x="867065" y="4132523"/>
                </a:lnTo>
                <a:lnTo>
                  <a:pt x="1306545" y="4571995"/>
                </a:lnTo>
                <a:lnTo>
                  <a:pt x="1254301" y="4571995"/>
                </a:lnTo>
                <a:lnTo>
                  <a:pt x="840943" y="4158645"/>
                </a:lnTo>
                <a:lnTo>
                  <a:pt x="427592" y="4571996"/>
                </a:lnTo>
                <a:lnTo>
                  <a:pt x="375348" y="4571996"/>
                </a:lnTo>
                <a:lnTo>
                  <a:pt x="814821" y="4132522"/>
                </a:lnTo>
                <a:lnTo>
                  <a:pt x="344336" y="3662037"/>
                </a:lnTo>
                <a:lnTo>
                  <a:pt x="286868" y="3662037"/>
                </a:lnTo>
                <a:lnTo>
                  <a:pt x="2" y="3948903"/>
                </a:lnTo>
                <a:lnTo>
                  <a:pt x="2" y="3896659"/>
                </a:lnTo>
                <a:lnTo>
                  <a:pt x="258375" y="3638287"/>
                </a:lnTo>
                <a:lnTo>
                  <a:pt x="258375" y="3576075"/>
                </a:lnTo>
                <a:lnTo>
                  <a:pt x="1" y="3317701"/>
                </a:lnTo>
                <a:lnTo>
                  <a:pt x="1" y="3265457"/>
                </a:lnTo>
                <a:lnTo>
                  <a:pt x="285755" y="3551212"/>
                </a:lnTo>
                <a:lnTo>
                  <a:pt x="345449" y="3551212"/>
                </a:lnTo>
                <a:lnTo>
                  <a:pt x="814821" y="3081840"/>
                </a:lnTo>
                <a:lnTo>
                  <a:pt x="343879" y="2610898"/>
                </a:lnTo>
                <a:lnTo>
                  <a:pt x="287325" y="2610898"/>
                </a:lnTo>
                <a:lnTo>
                  <a:pt x="4" y="2898220"/>
                </a:lnTo>
                <a:lnTo>
                  <a:pt x="4" y="2845976"/>
                </a:lnTo>
                <a:lnTo>
                  <a:pt x="258377" y="2587602"/>
                </a:lnTo>
                <a:lnTo>
                  <a:pt x="258377" y="2525395"/>
                </a:lnTo>
                <a:lnTo>
                  <a:pt x="1" y="2267018"/>
                </a:lnTo>
                <a:lnTo>
                  <a:pt x="0" y="2214773"/>
                </a:lnTo>
                <a:lnTo>
                  <a:pt x="285299" y="2500073"/>
                </a:lnTo>
                <a:lnTo>
                  <a:pt x="345906" y="2500073"/>
                </a:lnTo>
                <a:lnTo>
                  <a:pt x="814821" y="2031167"/>
                </a:lnTo>
                <a:lnTo>
                  <a:pt x="341615" y="1557960"/>
                </a:lnTo>
                <a:lnTo>
                  <a:pt x="289591" y="1557960"/>
                </a:lnTo>
                <a:lnTo>
                  <a:pt x="1" y="1847551"/>
                </a:lnTo>
                <a:lnTo>
                  <a:pt x="1" y="1795307"/>
                </a:lnTo>
                <a:lnTo>
                  <a:pt x="258379" y="1536928"/>
                </a:lnTo>
                <a:lnTo>
                  <a:pt x="258379" y="1474723"/>
                </a:lnTo>
                <a:lnTo>
                  <a:pt x="1" y="1216345"/>
                </a:lnTo>
                <a:lnTo>
                  <a:pt x="1" y="1164102"/>
                </a:lnTo>
                <a:lnTo>
                  <a:pt x="283034" y="1447135"/>
                </a:lnTo>
                <a:lnTo>
                  <a:pt x="348172" y="1447135"/>
                </a:lnTo>
                <a:lnTo>
                  <a:pt x="814820" y="980485"/>
                </a:lnTo>
                <a:lnTo>
                  <a:pt x="344400" y="510063"/>
                </a:lnTo>
                <a:lnTo>
                  <a:pt x="286802" y="510063"/>
                </a:lnTo>
                <a:lnTo>
                  <a:pt x="2" y="796868"/>
                </a:lnTo>
                <a:lnTo>
                  <a:pt x="2" y="744627"/>
                </a:lnTo>
                <a:lnTo>
                  <a:pt x="258382" y="486240"/>
                </a:lnTo>
                <a:lnTo>
                  <a:pt x="258382" y="424044"/>
                </a:lnTo>
                <a:lnTo>
                  <a:pt x="2" y="165665"/>
                </a:lnTo>
                <a:lnTo>
                  <a:pt x="2" y="113421"/>
                </a:lnTo>
                <a:lnTo>
                  <a:pt x="285819" y="399238"/>
                </a:lnTo>
                <a:lnTo>
                  <a:pt x="345383" y="399238"/>
                </a:lnTo>
                <a:lnTo>
                  <a:pt x="744619" y="2"/>
                </a:lnTo>
                <a:lnTo>
                  <a:pt x="796863" y="2"/>
                </a:lnTo>
                <a:lnTo>
                  <a:pt x="369206" y="427659"/>
                </a:lnTo>
                <a:lnTo>
                  <a:pt x="369206" y="482625"/>
                </a:lnTo>
                <a:lnTo>
                  <a:pt x="840942" y="954363"/>
                </a:lnTo>
                <a:lnTo>
                  <a:pt x="1309198" y="486115"/>
                </a:lnTo>
                <a:lnTo>
                  <a:pt x="1309198" y="424170"/>
                </a:lnTo>
                <a:lnTo>
                  <a:pt x="885018" y="1"/>
                </a:lnTo>
                <a:lnTo>
                  <a:pt x="937262" y="1"/>
                </a:lnTo>
                <a:lnTo>
                  <a:pt x="1336510" y="399238"/>
                </a:lnTo>
                <a:lnTo>
                  <a:pt x="1396075" y="399238"/>
                </a:lnTo>
                <a:lnTo>
                  <a:pt x="1795305" y="3"/>
                </a:lnTo>
                <a:lnTo>
                  <a:pt x="1847547" y="3"/>
                </a:lnTo>
                <a:lnTo>
                  <a:pt x="1420024" y="427535"/>
                </a:lnTo>
                <a:lnTo>
                  <a:pt x="1420024" y="482750"/>
                </a:lnTo>
                <a:lnTo>
                  <a:pt x="1891628" y="954364"/>
                </a:lnTo>
                <a:lnTo>
                  <a:pt x="2360002" y="485990"/>
                </a:lnTo>
                <a:lnTo>
                  <a:pt x="2360002" y="424295"/>
                </a:lnTo>
                <a:lnTo>
                  <a:pt x="1935703" y="1"/>
                </a:lnTo>
                <a:lnTo>
                  <a:pt x="1987946" y="1"/>
                </a:lnTo>
                <a:lnTo>
                  <a:pt x="2387188" y="399238"/>
                </a:lnTo>
                <a:lnTo>
                  <a:pt x="2446753" y="399238"/>
                </a:lnTo>
                <a:lnTo>
                  <a:pt x="2845989" y="2"/>
                </a:lnTo>
                <a:lnTo>
                  <a:pt x="2898233" y="2"/>
                </a:lnTo>
                <a:lnTo>
                  <a:pt x="2470826" y="427409"/>
                </a:lnTo>
                <a:lnTo>
                  <a:pt x="2470826" y="482876"/>
                </a:lnTo>
                <a:lnTo>
                  <a:pt x="2942310" y="954364"/>
                </a:lnTo>
                <a:lnTo>
                  <a:pt x="3410810" y="485864"/>
                </a:lnTo>
                <a:lnTo>
                  <a:pt x="3410810" y="424421"/>
                </a:lnTo>
                <a:lnTo>
                  <a:pt x="2986387" y="1"/>
                </a:lnTo>
                <a:lnTo>
                  <a:pt x="3038634" y="1"/>
                </a:lnTo>
                <a:lnTo>
                  <a:pt x="3437870" y="399238"/>
                </a:lnTo>
                <a:lnTo>
                  <a:pt x="3497432" y="399238"/>
                </a:lnTo>
                <a:lnTo>
                  <a:pt x="3896671" y="2"/>
                </a:lnTo>
                <a:lnTo>
                  <a:pt x="3948916" y="2"/>
                </a:lnTo>
                <a:lnTo>
                  <a:pt x="3521633" y="427284"/>
                </a:lnTo>
                <a:lnTo>
                  <a:pt x="3521633" y="483002"/>
                </a:lnTo>
                <a:lnTo>
                  <a:pt x="3992992" y="954363"/>
                </a:lnTo>
                <a:lnTo>
                  <a:pt x="4461600" y="485736"/>
                </a:lnTo>
                <a:lnTo>
                  <a:pt x="4461600" y="424545"/>
                </a:lnTo>
                <a:lnTo>
                  <a:pt x="4037073" y="1"/>
                </a:lnTo>
                <a:lnTo>
                  <a:pt x="4089316" y="1"/>
                </a:lnTo>
                <a:lnTo>
                  <a:pt x="4488536" y="399238"/>
                </a:lnTo>
                <a:lnTo>
                  <a:pt x="4548098" y="399238"/>
                </a:lnTo>
                <a:lnTo>
                  <a:pt x="4947332" y="4"/>
                </a:lnTo>
                <a:lnTo>
                  <a:pt x="4999576" y="4"/>
                </a:lnTo>
                <a:lnTo>
                  <a:pt x="4572425" y="427154"/>
                </a:lnTo>
                <a:lnTo>
                  <a:pt x="4572425" y="483127"/>
                </a:lnTo>
                <a:lnTo>
                  <a:pt x="5043657" y="954361"/>
                </a:lnTo>
                <a:lnTo>
                  <a:pt x="5512408" y="485609"/>
                </a:lnTo>
                <a:lnTo>
                  <a:pt x="5512408" y="424676"/>
                </a:lnTo>
                <a:lnTo>
                  <a:pt x="5087732" y="1"/>
                </a:lnTo>
                <a:lnTo>
                  <a:pt x="5139975" y="1"/>
                </a:lnTo>
                <a:lnTo>
                  <a:pt x="5539212" y="399238"/>
                </a:lnTo>
                <a:lnTo>
                  <a:pt x="5598779" y="399238"/>
                </a:lnTo>
                <a:lnTo>
                  <a:pt x="5998015" y="2"/>
                </a:lnTo>
                <a:lnTo>
                  <a:pt x="6050259" y="2"/>
                </a:lnTo>
                <a:lnTo>
                  <a:pt x="5623233" y="427027"/>
                </a:lnTo>
                <a:lnTo>
                  <a:pt x="5623233" y="483258"/>
                </a:lnTo>
                <a:lnTo>
                  <a:pt x="6094336" y="954363"/>
                </a:lnTo>
                <a:lnTo>
                  <a:pt x="6563216" y="485481"/>
                </a:lnTo>
                <a:lnTo>
                  <a:pt x="6563216"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D189FEF-FB9C-9F41-B7B9-B1962D74E40A}"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942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89FEF-FB9C-9F41-B7B9-B1962D74E40A}"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52597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0" y="762000"/>
            <a:ext cx="56864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89FEF-FB9C-9F41-B7B9-B1962D74E40A}"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6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89FEF-FB9C-9F41-B7B9-B1962D74E40A}"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167179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189FEF-FB9C-9F41-B7B9-B1962D74E40A}" type="datetimeFigureOut">
              <a:rPr lang="en-US" smtClean="0"/>
              <a:pPr/>
              <a:t>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14" y="6"/>
            <a:ext cx="9143987" cy="4571997"/>
          </a:xfrm>
          <a:custGeom>
            <a:avLst/>
            <a:gdLst/>
            <a:ahLst/>
            <a:cxnLst/>
            <a:rect l="l" t="t" r="r" b="b"/>
            <a:pathLst>
              <a:path w="9143987" h="4571997">
                <a:moveTo>
                  <a:pt x="1" y="4316132"/>
                </a:moveTo>
                <a:lnTo>
                  <a:pt x="255863" y="4571994"/>
                </a:lnTo>
                <a:lnTo>
                  <a:pt x="203619" y="4571994"/>
                </a:lnTo>
                <a:lnTo>
                  <a:pt x="1" y="4368376"/>
                </a:lnTo>
                <a:close/>
                <a:moveTo>
                  <a:pt x="9143985" y="4208793"/>
                </a:moveTo>
                <a:lnTo>
                  <a:pt x="9143985" y="4261037"/>
                </a:lnTo>
                <a:lnTo>
                  <a:pt x="8833027" y="4571996"/>
                </a:lnTo>
                <a:lnTo>
                  <a:pt x="8780783" y="4571996"/>
                </a:lnTo>
                <a:close/>
                <a:moveTo>
                  <a:pt x="8664832" y="4076819"/>
                </a:moveTo>
                <a:lnTo>
                  <a:pt x="8775657" y="4076819"/>
                </a:lnTo>
                <a:lnTo>
                  <a:pt x="8775657" y="4187644"/>
                </a:lnTo>
                <a:lnTo>
                  <a:pt x="8664832" y="4187644"/>
                </a:lnTo>
                <a:close/>
                <a:moveTo>
                  <a:pt x="7614024" y="4076819"/>
                </a:moveTo>
                <a:lnTo>
                  <a:pt x="7724849" y="4076819"/>
                </a:lnTo>
                <a:lnTo>
                  <a:pt x="7724849" y="4187644"/>
                </a:lnTo>
                <a:lnTo>
                  <a:pt x="7614024" y="4187644"/>
                </a:lnTo>
                <a:close/>
                <a:moveTo>
                  <a:pt x="6563216" y="4076819"/>
                </a:moveTo>
                <a:lnTo>
                  <a:pt x="6674041" y="4076819"/>
                </a:lnTo>
                <a:lnTo>
                  <a:pt x="6674041" y="4187644"/>
                </a:lnTo>
                <a:lnTo>
                  <a:pt x="6563216" y="4187644"/>
                </a:lnTo>
                <a:close/>
                <a:moveTo>
                  <a:pt x="5512408" y="4076819"/>
                </a:moveTo>
                <a:lnTo>
                  <a:pt x="5623233" y="4076819"/>
                </a:lnTo>
                <a:lnTo>
                  <a:pt x="5623233" y="4187644"/>
                </a:lnTo>
                <a:lnTo>
                  <a:pt x="5512408" y="4187644"/>
                </a:lnTo>
                <a:close/>
                <a:moveTo>
                  <a:pt x="4461600" y="4076819"/>
                </a:moveTo>
                <a:lnTo>
                  <a:pt x="4572425" y="4076819"/>
                </a:lnTo>
                <a:lnTo>
                  <a:pt x="4572425" y="4187644"/>
                </a:lnTo>
                <a:lnTo>
                  <a:pt x="4461600" y="4187644"/>
                </a:lnTo>
                <a:close/>
                <a:moveTo>
                  <a:pt x="3410793" y="4076819"/>
                </a:moveTo>
                <a:lnTo>
                  <a:pt x="3521618" y="4076819"/>
                </a:lnTo>
                <a:lnTo>
                  <a:pt x="3521618" y="4187644"/>
                </a:lnTo>
                <a:lnTo>
                  <a:pt x="3410793" y="4187644"/>
                </a:lnTo>
                <a:close/>
                <a:moveTo>
                  <a:pt x="2359985" y="4076819"/>
                </a:moveTo>
                <a:lnTo>
                  <a:pt x="2470810" y="4076819"/>
                </a:lnTo>
                <a:lnTo>
                  <a:pt x="2470810" y="4187644"/>
                </a:lnTo>
                <a:lnTo>
                  <a:pt x="2359985" y="4187644"/>
                </a:lnTo>
                <a:close/>
                <a:moveTo>
                  <a:pt x="1309177" y="4076819"/>
                </a:moveTo>
                <a:lnTo>
                  <a:pt x="1420002" y="4076819"/>
                </a:lnTo>
                <a:lnTo>
                  <a:pt x="1420002" y="4187644"/>
                </a:lnTo>
                <a:lnTo>
                  <a:pt x="1309177" y="4187644"/>
                </a:lnTo>
                <a:close/>
                <a:moveTo>
                  <a:pt x="258369" y="4076819"/>
                </a:moveTo>
                <a:lnTo>
                  <a:pt x="369194" y="4076819"/>
                </a:lnTo>
                <a:lnTo>
                  <a:pt x="369194" y="4187644"/>
                </a:lnTo>
                <a:lnTo>
                  <a:pt x="258369" y="4187644"/>
                </a:lnTo>
                <a:close/>
                <a:moveTo>
                  <a:pt x="8139428" y="3551212"/>
                </a:moveTo>
                <a:lnTo>
                  <a:pt x="8250253" y="3551212"/>
                </a:lnTo>
                <a:lnTo>
                  <a:pt x="8250253" y="3662037"/>
                </a:lnTo>
                <a:lnTo>
                  <a:pt x="8139428" y="3662037"/>
                </a:lnTo>
                <a:close/>
                <a:moveTo>
                  <a:pt x="7088620" y="3551212"/>
                </a:moveTo>
                <a:lnTo>
                  <a:pt x="7199445" y="3551212"/>
                </a:lnTo>
                <a:lnTo>
                  <a:pt x="7199445" y="3662037"/>
                </a:lnTo>
                <a:lnTo>
                  <a:pt x="7088620" y="3662037"/>
                </a:lnTo>
                <a:close/>
                <a:moveTo>
                  <a:pt x="6037812" y="3551212"/>
                </a:moveTo>
                <a:lnTo>
                  <a:pt x="6148637" y="3551212"/>
                </a:lnTo>
                <a:lnTo>
                  <a:pt x="6148637" y="3662037"/>
                </a:lnTo>
                <a:lnTo>
                  <a:pt x="6037812" y="3662037"/>
                </a:lnTo>
                <a:close/>
                <a:moveTo>
                  <a:pt x="4987004" y="3551212"/>
                </a:moveTo>
                <a:lnTo>
                  <a:pt x="5097829" y="3551212"/>
                </a:lnTo>
                <a:lnTo>
                  <a:pt x="5097829" y="3662037"/>
                </a:lnTo>
                <a:lnTo>
                  <a:pt x="4987004" y="3662037"/>
                </a:lnTo>
                <a:close/>
                <a:moveTo>
                  <a:pt x="3936204" y="3551212"/>
                </a:moveTo>
                <a:lnTo>
                  <a:pt x="4047028" y="3551212"/>
                </a:lnTo>
                <a:lnTo>
                  <a:pt x="4047028" y="3662037"/>
                </a:lnTo>
                <a:lnTo>
                  <a:pt x="3936204" y="3662037"/>
                </a:lnTo>
                <a:close/>
                <a:moveTo>
                  <a:pt x="2885395" y="3551212"/>
                </a:moveTo>
                <a:lnTo>
                  <a:pt x="2996220" y="3551212"/>
                </a:lnTo>
                <a:lnTo>
                  <a:pt x="2996220" y="3662037"/>
                </a:lnTo>
                <a:lnTo>
                  <a:pt x="2885395" y="3662037"/>
                </a:lnTo>
                <a:close/>
                <a:moveTo>
                  <a:pt x="1834587" y="3551212"/>
                </a:moveTo>
                <a:lnTo>
                  <a:pt x="1945412" y="3551212"/>
                </a:lnTo>
                <a:lnTo>
                  <a:pt x="1945412" y="3662037"/>
                </a:lnTo>
                <a:lnTo>
                  <a:pt x="1834587" y="3662037"/>
                </a:lnTo>
                <a:close/>
                <a:moveTo>
                  <a:pt x="783778" y="3551212"/>
                </a:moveTo>
                <a:lnTo>
                  <a:pt x="894603" y="3551212"/>
                </a:lnTo>
                <a:lnTo>
                  <a:pt x="894603" y="3662037"/>
                </a:lnTo>
                <a:lnTo>
                  <a:pt x="783778" y="3662037"/>
                </a:lnTo>
                <a:close/>
                <a:moveTo>
                  <a:pt x="2942310" y="3107962"/>
                </a:moveTo>
                <a:lnTo>
                  <a:pt x="2470818" y="3579456"/>
                </a:lnTo>
                <a:lnTo>
                  <a:pt x="2470818" y="3634904"/>
                </a:lnTo>
                <a:lnTo>
                  <a:pt x="2942310" y="4106399"/>
                </a:lnTo>
                <a:lnTo>
                  <a:pt x="3410800" y="3637911"/>
                </a:lnTo>
                <a:lnTo>
                  <a:pt x="3410800" y="3576450"/>
                </a:lnTo>
                <a:close/>
                <a:moveTo>
                  <a:pt x="8195700" y="3107962"/>
                </a:moveTo>
                <a:lnTo>
                  <a:pt x="7724849" y="3578813"/>
                </a:lnTo>
                <a:lnTo>
                  <a:pt x="7724849" y="3635545"/>
                </a:lnTo>
                <a:lnTo>
                  <a:pt x="8195702" y="4106398"/>
                </a:lnTo>
                <a:lnTo>
                  <a:pt x="8664832" y="3637268"/>
                </a:lnTo>
                <a:lnTo>
                  <a:pt x="8664832" y="3577094"/>
                </a:lnTo>
                <a:close/>
                <a:moveTo>
                  <a:pt x="5043655" y="3107962"/>
                </a:moveTo>
                <a:lnTo>
                  <a:pt x="4572425" y="3579192"/>
                </a:lnTo>
                <a:lnTo>
                  <a:pt x="4572425" y="3635169"/>
                </a:lnTo>
                <a:lnTo>
                  <a:pt x="5043654" y="4106399"/>
                </a:lnTo>
                <a:lnTo>
                  <a:pt x="5512408" y="3637645"/>
                </a:lnTo>
                <a:lnTo>
                  <a:pt x="5512408" y="3576714"/>
                </a:lnTo>
                <a:close/>
                <a:moveTo>
                  <a:pt x="840943" y="3107962"/>
                </a:moveTo>
                <a:lnTo>
                  <a:pt x="369199" y="3579705"/>
                </a:lnTo>
                <a:lnTo>
                  <a:pt x="369199" y="3634656"/>
                </a:lnTo>
                <a:lnTo>
                  <a:pt x="840943" y="4106401"/>
                </a:lnTo>
                <a:lnTo>
                  <a:pt x="1309186" y="3638165"/>
                </a:lnTo>
                <a:lnTo>
                  <a:pt x="1309186" y="3576196"/>
                </a:lnTo>
                <a:close/>
                <a:moveTo>
                  <a:pt x="3992991" y="3107961"/>
                </a:moveTo>
                <a:lnTo>
                  <a:pt x="3521625" y="3579327"/>
                </a:lnTo>
                <a:lnTo>
                  <a:pt x="3521625" y="3635034"/>
                </a:lnTo>
                <a:lnTo>
                  <a:pt x="3992992" y="4106400"/>
                </a:lnTo>
                <a:lnTo>
                  <a:pt x="4461600" y="3637773"/>
                </a:lnTo>
                <a:lnTo>
                  <a:pt x="4461600" y="3576588"/>
                </a:lnTo>
                <a:close/>
                <a:moveTo>
                  <a:pt x="1891629" y="3107961"/>
                </a:moveTo>
                <a:lnTo>
                  <a:pt x="1420011" y="3579585"/>
                </a:lnTo>
                <a:lnTo>
                  <a:pt x="1420011" y="3634777"/>
                </a:lnTo>
                <a:lnTo>
                  <a:pt x="1891629" y="4106400"/>
                </a:lnTo>
                <a:lnTo>
                  <a:pt x="2359993" y="3638038"/>
                </a:lnTo>
                <a:lnTo>
                  <a:pt x="2359993" y="3576322"/>
                </a:lnTo>
                <a:close/>
                <a:moveTo>
                  <a:pt x="6094336" y="3107961"/>
                </a:moveTo>
                <a:lnTo>
                  <a:pt x="5623233" y="3579064"/>
                </a:lnTo>
                <a:lnTo>
                  <a:pt x="5623233" y="3635295"/>
                </a:lnTo>
                <a:lnTo>
                  <a:pt x="6094336" y="4106399"/>
                </a:lnTo>
                <a:lnTo>
                  <a:pt x="6563216" y="3637520"/>
                </a:lnTo>
                <a:lnTo>
                  <a:pt x="6563216" y="3576841"/>
                </a:lnTo>
                <a:close/>
                <a:moveTo>
                  <a:pt x="7145019" y="3107960"/>
                </a:moveTo>
                <a:lnTo>
                  <a:pt x="6674041" y="3578938"/>
                </a:lnTo>
                <a:lnTo>
                  <a:pt x="6674041" y="3635421"/>
                </a:lnTo>
                <a:lnTo>
                  <a:pt x="7145018" y="4106399"/>
                </a:lnTo>
                <a:lnTo>
                  <a:pt x="7614024" y="3637394"/>
                </a:lnTo>
                <a:lnTo>
                  <a:pt x="7614024" y="3576965"/>
                </a:lnTo>
                <a:close/>
                <a:moveTo>
                  <a:pt x="8664832" y="3027337"/>
                </a:moveTo>
                <a:lnTo>
                  <a:pt x="8775657" y="3027337"/>
                </a:lnTo>
                <a:lnTo>
                  <a:pt x="8775657" y="3138162"/>
                </a:lnTo>
                <a:lnTo>
                  <a:pt x="8664832" y="3138162"/>
                </a:lnTo>
                <a:close/>
                <a:moveTo>
                  <a:pt x="7614024" y="3027337"/>
                </a:moveTo>
                <a:lnTo>
                  <a:pt x="7724849" y="3027337"/>
                </a:lnTo>
                <a:lnTo>
                  <a:pt x="7724849" y="3138162"/>
                </a:lnTo>
                <a:lnTo>
                  <a:pt x="7614024" y="3138162"/>
                </a:lnTo>
                <a:close/>
                <a:moveTo>
                  <a:pt x="6563216" y="3027337"/>
                </a:moveTo>
                <a:lnTo>
                  <a:pt x="6674041" y="3027337"/>
                </a:lnTo>
                <a:lnTo>
                  <a:pt x="6674041" y="3138162"/>
                </a:lnTo>
                <a:lnTo>
                  <a:pt x="6563216" y="3138162"/>
                </a:lnTo>
                <a:close/>
                <a:moveTo>
                  <a:pt x="5512408" y="3027337"/>
                </a:moveTo>
                <a:lnTo>
                  <a:pt x="5623233" y="3027337"/>
                </a:lnTo>
                <a:lnTo>
                  <a:pt x="5623233" y="3138162"/>
                </a:lnTo>
                <a:lnTo>
                  <a:pt x="5512408" y="3138162"/>
                </a:lnTo>
                <a:close/>
                <a:moveTo>
                  <a:pt x="4461600" y="3027337"/>
                </a:moveTo>
                <a:lnTo>
                  <a:pt x="4572425" y="3027337"/>
                </a:lnTo>
                <a:lnTo>
                  <a:pt x="4572425" y="3138162"/>
                </a:lnTo>
                <a:lnTo>
                  <a:pt x="4461600" y="3138162"/>
                </a:lnTo>
                <a:close/>
                <a:moveTo>
                  <a:pt x="3410798" y="3027337"/>
                </a:moveTo>
                <a:lnTo>
                  <a:pt x="3521622" y="3027337"/>
                </a:lnTo>
                <a:lnTo>
                  <a:pt x="3521622" y="3138162"/>
                </a:lnTo>
                <a:lnTo>
                  <a:pt x="3410798" y="3138162"/>
                </a:lnTo>
                <a:close/>
                <a:moveTo>
                  <a:pt x="2359990" y="3027337"/>
                </a:moveTo>
                <a:lnTo>
                  <a:pt x="2470815" y="3027337"/>
                </a:lnTo>
                <a:lnTo>
                  <a:pt x="2470815" y="3138162"/>
                </a:lnTo>
                <a:lnTo>
                  <a:pt x="2359990" y="3138162"/>
                </a:lnTo>
                <a:close/>
                <a:moveTo>
                  <a:pt x="1309183" y="3027337"/>
                </a:moveTo>
                <a:lnTo>
                  <a:pt x="1420008" y="3027337"/>
                </a:lnTo>
                <a:lnTo>
                  <a:pt x="1420008" y="3138162"/>
                </a:lnTo>
                <a:lnTo>
                  <a:pt x="1309183" y="3138162"/>
                </a:lnTo>
                <a:close/>
                <a:moveTo>
                  <a:pt x="258373" y="3027337"/>
                </a:moveTo>
                <a:lnTo>
                  <a:pt x="369197" y="3027337"/>
                </a:lnTo>
                <a:lnTo>
                  <a:pt x="369197" y="3138162"/>
                </a:lnTo>
                <a:lnTo>
                  <a:pt x="258373" y="3138162"/>
                </a:lnTo>
                <a:close/>
                <a:moveTo>
                  <a:pt x="7642081" y="2610898"/>
                </a:moveTo>
                <a:lnTo>
                  <a:pt x="7171142" y="3081837"/>
                </a:lnTo>
                <a:lnTo>
                  <a:pt x="7640516" y="3551212"/>
                </a:lnTo>
                <a:lnTo>
                  <a:pt x="7700206" y="3551212"/>
                </a:lnTo>
                <a:lnTo>
                  <a:pt x="8169578" y="3081840"/>
                </a:lnTo>
                <a:lnTo>
                  <a:pt x="7698636" y="2610898"/>
                </a:lnTo>
                <a:close/>
                <a:moveTo>
                  <a:pt x="6591400" y="2610898"/>
                </a:moveTo>
                <a:lnTo>
                  <a:pt x="6120458" y="3081839"/>
                </a:lnTo>
                <a:lnTo>
                  <a:pt x="6589831" y="3551212"/>
                </a:lnTo>
                <a:lnTo>
                  <a:pt x="6649523" y="3551212"/>
                </a:lnTo>
                <a:lnTo>
                  <a:pt x="7118897" y="3081838"/>
                </a:lnTo>
                <a:lnTo>
                  <a:pt x="6647958" y="2610898"/>
                </a:lnTo>
                <a:close/>
                <a:moveTo>
                  <a:pt x="5540719" y="2610898"/>
                </a:moveTo>
                <a:lnTo>
                  <a:pt x="5069777" y="3081840"/>
                </a:lnTo>
                <a:lnTo>
                  <a:pt x="5539149" y="3551212"/>
                </a:lnTo>
                <a:lnTo>
                  <a:pt x="5598841" y="3551212"/>
                </a:lnTo>
                <a:lnTo>
                  <a:pt x="6068214" y="3081839"/>
                </a:lnTo>
                <a:lnTo>
                  <a:pt x="5597273" y="2610898"/>
                </a:lnTo>
                <a:close/>
                <a:moveTo>
                  <a:pt x="4490037" y="2610898"/>
                </a:moveTo>
                <a:lnTo>
                  <a:pt x="4019113" y="3081839"/>
                </a:lnTo>
                <a:lnTo>
                  <a:pt x="4488468" y="3551212"/>
                </a:lnTo>
                <a:lnTo>
                  <a:pt x="4548161" y="3551212"/>
                </a:lnTo>
                <a:lnTo>
                  <a:pt x="5017533" y="3081840"/>
                </a:lnTo>
                <a:lnTo>
                  <a:pt x="4546591" y="2610898"/>
                </a:lnTo>
                <a:close/>
                <a:moveTo>
                  <a:pt x="3439375" y="2610898"/>
                </a:moveTo>
                <a:lnTo>
                  <a:pt x="2968432" y="3081840"/>
                </a:lnTo>
                <a:lnTo>
                  <a:pt x="3437804" y="3551212"/>
                </a:lnTo>
                <a:lnTo>
                  <a:pt x="3497496" y="3551212"/>
                </a:lnTo>
                <a:lnTo>
                  <a:pt x="3966869" y="3081840"/>
                </a:lnTo>
                <a:lnTo>
                  <a:pt x="3495925" y="2610898"/>
                </a:lnTo>
                <a:close/>
                <a:moveTo>
                  <a:pt x="2388694" y="2610898"/>
                </a:moveTo>
                <a:lnTo>
                  <a:pt x="1917751" y="3081839"/>
                </a:lnTo>
                <a:lnTo>
                  <a:pt x="2387125" y="3551212"/>
                </a:lnTo>
                <a:lnTo>
                  <a:pt x="2446818" y="3551212"/>
                </a:lnTo>
                <a:lnTo>
                  <a:pt x="2916188" y="3081841"/>
                </a:lnTo>
                <a:lnTo>
                  <a:pt x="2445246" y="2610898"/>
                </a:lnTo>
                <a:close/>
                <a:moveTo>
                  <a:pt x="1338016" y="2610898"/>
                </a:moveTo>
                <a:lnTo>
                  <a:pt x="867065" y="3081840"/>
                </a:lnTo>
                <a:lnTo>
                  <a:pt x="1336446" y="3551212"/>
                </a:lnTo>
                <a:lnTo>
                  <a:pt x="1396142" y="3551212"/>
                </a:lnTo>
                <a:lnTo>
                  <a:pt x="1865507" y="3081839"/>
                </a:lnTo>
                <a:lnTo>
                  <a:pt x="1394572" y="2610898"/>
                </a:lnTo>
                <a:close/>
                <a:moveTo>
                  <a:pt x="8139428" y="2500073"/>
                </a:moveTo>
                <a:lnTo>
                  <a:pt x="8250253" y="2500073"/>
                </a:lnTo>
                <a:lnTo>
                  <a:pt x="8250253" y="2610898"/>
                </a:lnTo>
                <a:lnTo>
                  <a:pt x="8139428" y="2610898"/>
                </a:lnTo>
                <a:close/>
                <a:moveTo>
                  <a:pt x="7088620" y="2500073"/>
                </a:moveTo>
                <a:lnTo>
                  <a:pt x="7199445" y="2500073"/>
                </a:lnTo>
                <a:lnTo>
                  <a:pt x="7199445" y="2610898"/>
                </a:lnTo>
                <a:lnTo>
                  <a:pt x="7088620" y="2610898"/>
                </a:lnTo>
                <a:close/>
                <a:moveTo>
                  <a:pt x="6037812" y="2500073"/>
                </a:moveTo>
                <a:lnTo>
                  <a:pt x="6148637" y="2500073"/>
                </a:lnTo>
                <a:lnTo>
                  <a:pt x="6148637" y="2610898"/>
                </a:lnTo>
                <a:lnTo>
                  <a:pt x="6037812" y="2610898"/>
                </a:lnTo>
                <a:close/>
                <a:moveTo>
                  <a:pt x="4987004" y="2500073"/>
                </a:moveTo>
                <a:lnTo>
                  <a:pt x="5097829" y="2500073"/>
                </a:lnTo>
                <a:lnTo>
                  <a:pt x="5097829" y="2610898"/>
                </a:lnTo>
                <a:lnTo>
                  <a:pt x="4987004" y="2610898"/>
                </a:lnTo>
                <a:close/>
                <a:moveTo>
                  <a:pt x="3936207" y="2500073"/>
                </a:moveTo>
                <a:lnTo>
                  <a:pt x="4047031" y="2500073"/>
                </a:lnTo>
                <a:lnTo>
                  <a:pt x="4047031" y="2610898"/>
                </a:lnTo>
                <a:lnTo>
                  <a:pt x="3936207" y="2610898"/>
                </a:lnTo>
                <a:close/>
                <a:moveTo>
                  <a:pt x="2885399" y="2500073"/>
                </a:moveTo>
                <a:lnTo>
                  <a:pt x="2996223" y="2500073"/>
                </a:lnTo>
                <a:lnTo>
                  <a:pt x="2996223" y="2610898"/>
                </a:lnTo>
                <a:lnTo>
                  <a:pt x="2885399" y="2610898"/>
                </a:lnTo>
                <a:close/>
                <a:moveTo>
                  <a:pt x="1834589" y="2500073"/>
                </a:moveTo>
                <a:lnTo>
                  <a:pt x="1945415" y="2500073"/>
                </a:lnTo>
                <a:lnTo>
                  <a:pt x="1945415" y="2610898"/>
                </a:lnTo>
                <a:lnTo>
                  <a:pt x="1834589" y="2610898"/>
                </a:lnTo>
                <a:close/>
                <a:moveTo>
                  <a:pt x="783780" y="2500073"/>
                </a:moveTo>
                <a:lnTo>
                  <a:pt x="894605" y="2500073"/>
                </a:lnTo>
                <a:lnTo>
                  <a:pt x="894605" y="2610898"/>
                </a:lnTo>
                <a:lnTo>
                  <a:pt x="783780" y="2610898"/>
                </a:lnTo>
                <a:close/>
                <a:moveTo>
                  <a:pt x="1891628" y="2057290"/>
                </a:moveTo>
                <a:lnTo>
                  <a:pt x="1420016" y="2528900"/>
                </a:lnTo>
                <a:lnTo>
                  <a:pt x="1420016" y="2584097"/>
                </a:lnTo>
                <a:lnTo>
                  <a:pt x="1891629" y="3055718"/>
                </a:lnTo>
                <a:lnTo>
                  <a:pt x="2359995" y="2587353"/>
                </a:lnTo>
                <a:lnTo>
                  <a:pt x="2359995" y="2525647"/>
                </a:lnTo>
                <a:close/>
                <a:moveTo>
                  <a:pt x="2942310" y="2057290"/>
                </a:moveTo>
                <a:lnTo>
                  <a:pt x="2470820" y="2528772"/>
                </a:lnTo>
                <a:lnTo>
                  <a:pt x="2470820" y="2584228"/>
                </a:lnTo>
                <a:lnTo>
                  <a:pt x="2942310" y="3055719"/>
                </a:lnTo>
                <a:lnTo>
                  <a:pt x="3410803" y="2587227"/>
                </a:lnTo>
                <a:lnTo>
                  <a:pt x="3410803" y="2525772"/>
                </a:lnTo>
                <a:close/>
                <a:moveTo>
                  <a:pt x="3992992" y="2057289"/>
                </a:moveTo>
                <a:lnTo>
                  <a:pt x="3521627" y="2528644"/>
                </a:lnTo>
                <a:lnTo>
                  <a:pt x="3521627" y="2584355"/>
                </a:lnTo>
                <a:lnTo>
                  <a:pt x="3992992" y="3055718"/>
                </a:lnTo>
                <a:lnTo>
                  <a:pt x="4461600" y="2587092"/>
                </a:lnTo>
                <a:lnTo>
                  <a:pt x="4461600" y="2525906"/>
                </a:lnTo>
                <a:close/>
                <a:moveTo>
                  <a:pt x="7145018" y="2057289"/>
                </a:moveTo>
                <a:lnTo>
                  <a:pt x="6674041" y="2528257"/>
                </a:lnTo>
                <a:lnTo>
                  <a:pt x="6674041" y="2584737"/>
                </a:lnTo>
                <a:lnTo>
                  <a:pt x="7145020" y="3055716"/>
                </a:lnTo>
                <a:lnTo>
                  <a:pt x="7614024" y="2586712"/>
                </a:lnTo>
                <a:lnTo>
                  <a:pt x="7614024" y="2526286"/>
                </a:lnTo>
                <a:close/>
                <a:moveTo>
                  <a:pt x="5043655" y="2057288"/>
                </a:moveTo>
                <a:lnTo>
                  <a:pt x="4572425" y="2528510"/>
                </a:lnTo>
                <a:lnTo>
                  <a:pt x="4572425" y="2584487"/>
                </a:lnTo>
                <a:lnTo>
                  <a:pt x="5043655" y="3055718"/>
                </a:lnTo>
                <a:lnTo>
                  <a:pt x="5512408" y="2586964"/>
                </a:lnTo>
                <a:lnTo>
                  <a:pt x="5512408" y="2526033"/>
                </a:lnTo>
                <a:close/>
                <a:moveTo>
                  <a:pt x="840943" y="2057288"/>
                </a:moveTo>
                <a:lnTo>
                  <a:pt x="369202" y="2529021"/>
                </a:lnTo>
                <a:lnTo>
                  <a:pt x="369202" y="2583976"/>
                </a:lnTo>
                <a:lnTo>
                  <a:pt x="840943" y="3055718"/>
                </a:lnTo>
                <a:lnTo>
                  <a:pt x="1309190" y="2587479"/>
                </a:lnTo>
                <a:lnTo>
                  <a:pt x="1309190" y="2525518"/>
                </a:lnTo>
                <a:close/>
                <a:moveTo>
                  <a:pt x="8195701" y="2057287"/>
                </a:moveTo>
                <a:lnTo>
                  <a:pt x="7724849" y="2528130"/>
                </a:lnTo>
                <a:lnTo>
                  <a:pt x="7724849" y="2584867"/>
                </a:lnTo>
                <a:lnTo>
                  <a:pt x="8195700" y="3055717"/>
                </a:lnTo>
                <a:lnTo>
                  <a:pt x="8664832" y="2586585"/>
                </a:lnTo>
                <a:lnTo>
                  <a:pt x="8664832" y="2526410"/>
                </a:lnTo>
                <a:close/>
                <a:moveTo>
                  <a:pt x="6094339" y="2057287"/>
                </a:moveTo>
                <a:lnTo>
                  <a:pt x="5623233" y="2528385"/>
                </a:lnTo>
                <a:lnTo>
                  <a:pt x="5623233" y="2584613"/>
                </a:lnTo>
                <a:lnTo>
                  <a:pt x="6094336" y="3055717"/>
                </a:lnTo>
                <a:lnTo>
                  <a:pt x="6563216" y="2586838"/>
                </a:lnTo>
                <a:lnTo>
                  <a:pt x="6563216" y="2526156"/>
                </a:lnTo>
                <a:close/>
                <a:moveTo>
                  <a:pt x="1309181" y="1973451"/>
                </a:moveTo>
                <a:lnTo>
                  <a:pt x="1420005" y="1973451"/>
                </a:lnTo>
                <a:lnTo>
                  <a:pt x="1420005" y="2084276"/>
                </a:lnTo>
                <a:lnTo>
                  <a:pt x="1309181" y="2084276"/>
                </a:lnTo>
                <a:close/>
                <a:moveTo>
                  <a:pt x="258371" y="1973451"/>
                </a:moveTo>
                <a:lnTo>
                  <a:pt x="369196" y="1973451"/>
                </a:lnTo>
                <a:lnTo>
                  <a:pt x="369196" y="2084276"/>
                </a:lnTo>
                <a:lnTo>
                  <a:pt x="258371" y="2084276"/>
                </a:lnTo>
                <a:close/>
                <a:moveTo>
                  <a:pt x="3410796" y="1973451"/>
                </a:moveTo>
                <a:lnTo>
                  <a:pt x="3521621" y="1973451"/>
                </a:lnTo>
                <a:lnTo>
                  <a:pt x="3521621" y="2084276"/>
                </a:lnTo>
                <a:lnTo>
                  <a:pt x="3410796" y="2084276"/>
                </a:lnTo>
                <a:close/>
                <a:moveTo>
                  <a:pt x="2359988" y="1973451"/>
                </a:moveTo>
                <a:lnTo>
                  <a:pt x="2470813" y="1973451"/>
                </a:lnTo>
                <a:lnTo>
                  <a:pt x="2470813" y="2084276"/>
                </a:lnTo>
                <a:lnTo>
                  <a:pt x="2359988" y="2084276"/>
                </a:lnTo>
                <a:close/>
                <a:moveTo>
                  <a:pt x="4461600" y="1973451"/>
                </a:moveTo>
                <a:lnTo>
                  <a:pt x="4572425" y="1973451"/>
                </a:lnTo>
                <a:lnTo>
                  <a:pt x="4572425" y="2084276"/>
                </a:lnTo>
                <a:lnTo>
                  <a:pt x="4461600" y="2084276"/>
                </a:lnTo>
                <a:close/>
                <a:moveTo>
                  <a:pt x="6563216" y="1973451"/>
                </a:moveTo>
                <a:lnTo>
                  <a:pt x="6674041" y="1973451"/>
                </a:lnTo>
                <a:lnTo>
                  <a:pt x="6674041" y="2084276"/>
                </a:lnTo>
                <a:lnTo>
                  <a:pt x="6563216" y="2084276"/>
                </a:lnTo>
                <a:close/>
                <a:moveTo>
                  <a:pt x="5512408" y="1973451"/>
                </a:moveTo>
                <a:lnTo>
                  <a:pt x="5623233" y="1973451"/>
                </a:lnTo>
                <a:lnTo>
                  <a:pt x="5623233" y="2084276"/>
                </a:lnTo>
                <a:lnTo>
                  <a:pt x="5512408" y="2084276"/>
                </a:lnTo>
                <a:close/>
                <a:moveTo>
                  <a:pt x="8664832" y="1973450"/>
                </a:moveTo>
                <a:lnTo>
                  <a:pt x="8775657" y="1973450"/>
                </a:lnTo>
                <a:lnTo>
                  <a:pt x="8775657" y="2084275"/>
                </a:lnTo>
                <a:lnTo>
                  <a:pt x="8664832" y="2084275"/>
                </a:lnTo>
                <a:close/>
                <a:moveTo>
                  <a:pt x="7614024" y="1973450"/>
                </a:moveTo>
                <a:lnTo>
                  <a:pt x="7724849" y="1973450"/>
                </a:lnTo>
                <a:lnTo>
                  <a:pt x="7724849" y="2084275"/>
                </a:lnTo>
                <a:lnTo>
                  <a:pt x="7614024" y="2084275"/>
                </a:lnTo>
                <a:close/>
                <a:moveTo>
                  <a:pt x="1340281" y="1557960"/>
                </a:moveTo>
                <a:lnTo>
                  <a:pt x="867065" y="2031167"/>
                </a:lnTo>
                <a:lnTo>
                  <a:pt x="1335989" y="2500073"/>
                </a:lnTo>
                <a:lnTo>
                  <a:pt x="1396599" y="2500073"/>
                </a:lnTo>
                <a:lnTo>
                  <a:pt x="1865505" y="2031168"/>
                </a:lnTo>
                <a:lnTo>
                  <a:pt x="1392304" y="1557960"/>
                </a:lnTo>
                <a:close/>
                <a:moveTo>
                  <a:pt x="3441642" y="1557959"/>
                </a:moveTo>
                <a:lnTo>
                  <a:pt x="2968432" y="2031168"/>
                </a:lnTo>
                <a:lnTo>
                  <a:pt x="3437347" y="2500073"/>
                </a:lnTo>
                <a:lnTo>
                  <a:pt x="3497954" y="2500073"/>
                </a:lnTo>
                <a:lnTo>
                  <a:pt x="3966871" y="2031167"/>
                </a:lnTo>
                <a:lnTo>
                  <a:pt x="3493660" y="1557959"/>
                </a:lnTo>
                <a:close/>
                <a:moveTo>
                  <a:pt x="2390960" y="1557959"/>
                </a:moveTo>
                <a:lnTo>
                  <a:pt x="1917749" y="2031168"/>
                </a:lnTo>
                <a:lnTo>
                  <a:pt x="2386666" y="2500073"/>
                </a:lnTo>
                <a:lnTo>
                  <a:pt x="2447276" y="2500073"/>
                </a:lnTo>
                <a:lnTo>
                  <a:pt x="2916188" y="2031168"/>
                </a:lnTo>
                <a:lnTo>
                  <a:pt x="2442982" y="1557959"/>
                </a:lnTo>
                <a:close/>
                <a:moveTo>
                  <a:pt x="5542984" y="1557959"/>
                </a:moveTo>
                <a:lnTo>
                  <a:pt x="5069777" y="2031166"/>
                </a:lnTo>
                <a:lnTo>
                  <a:pt x="5538692" y="2500073"/>
                </a:lnTo>
                <a:lnTo>
                  <a:pt x="5599300" y="2500073"/>
                </a:lnTo>
                <a:lnTo>
                  <a:pt x="6068216" y="2031165"/>
                </a:lnTo>
                <a:lnTo>
                  <a:pt x="5595011" y="1557959"/>
                </a:lnTo>
                <a:close/>
                <a:moveTo>
                  <a:pt x="4492304" y="1557959"/>
                </a:moveTo>
                <a:lnTo>
                  <a:pt x="4019114" y="2031167"/>
                </a:lnTo>
                <a:lnTo>
                  <a:pt x="4488010" y="2500073"/>
                </a:lnTo>
                <a:lnTo>
                  <a:pt x="4548618" y="2500073"/>
                </a:lnTo>
                <a:lnTo>
                  <a:pt x="5017533" y="2031166"/>
                </a:lnTo>
                <a:lnTo>
                  <a:pt x="4544326" y="1557959"/>
                </a:lnTo>
                <a:close/>
                <a:moveTo>
                  <a:pt x="7644348" y="1557959"/>
                </a:moveTo>
                <a:lnTo>
                  <a:pt x="7171139" y="2031167"/>
                </a:lnTo>
                <a:lnTo>
                  <a:pt x="7640054" y="2500073"/>
                </a:lnTo>
                <a:lnTo>
                  <a:pt x="7700663" y="2500073"/>
                </a:lnTo>
                <a:lnTo>
                  <a:pt x="8169579" y="2031166"/>
                </a:lnTo>
                <a:lnTo>
                  <a:pt x="7696373" y="1557959"/>
                </a:lnTo>
                <a:close/>
                <a:moveTo>
                  <a:pt x="6593666" y="1557959"/>
                </a:moveTo>
                <a:lnTo>
                  <a:pt x="6120461" y="2031165"/>
                </a:lnTo>
                <a:lnTo>
                  <a:pt x="6589377" y="2500073"/>
                </a:lnTo>
                <a:lnTo>
                  <a:pt x="6649981" y="2500073"/>
                </a:lnTo>
                <a:lnTo>
                  <a:pt x="7118896" y="2031167"/>
                </a:lnTo>
                <a:lnTo>
                  <a:pt x="6645688" y="1557959"/>
                </a:lnTo>
                <a:close/>
                <a:moveTo>
                  <a:pt x="783783" y="1447135"/>
                </a:moveTo>
                <a:lnTo>
                  <a:pt x="894607" y="1447135"/>
                </a:lnTo>
                <a:lnTo>
                  <a:pt x="894607" y="1557960"/>
                </a:lnTo>
                <a:lnTo>
                  <a:pt x="783783" y="1557960"/>
                </a:lnTo>
                <a:close/>
                <a:moveTo>
                  <a:pt x="3936210" y="1447134"/>
                </a:moveTo>
                <a:lnTo>
                  <a:pt x="4047034" y="1447134"/>
                </a:lnTo>
                <a:lnTo>
                  <a:pt x="4047034" y="1557959"/>
                </a:lnTo>
                <a:lnTo>
                  <a:pt x="3936210" y="1557959"/>
                </a:lnTo>
                <a:close/>
                <a:moveTo>
                  <a:pt x="2885402" y="1447134"/>
                </a:moveTo>
                <a:lnTo>
                  <a:pt x="2996226" y="1447134"/>
                </a:lnTo>
                <a:lnTo>
                  <a:pt x="2996226" y="1557959"/>
                </a:lnTo>
                <a:lnTo>
                  <a:pt x="2885402" y="1557959"/>
                </a:lnTo>
                <a:close/>
                <a:moveTo>
                  <a:pt x="1834592" y="1447134"/>
                </a:moveTo>
                <a:lnTo>
                  <a:pt x="1945417" y="1447134"/>
                </a:lnTo>
                <a:lnTo>
                  <a:pt x="1945417" y="1557959"/>
                </a:lnTo>
                <a:lnTo>
                  <a:pt x="1834592" y="1557959"/>
                </a:lnTo>
                <a:close/>
                <a:moveTo>
                  <a:pt x="6037812" y="1447134"/>
                </a:moveTo>
                <a:lnTo>
                  <a:pt x="6148637" y="1447134"/>
                </a:lnTo>
                <a:lnTo>
                  <a:pt x="6148637" y="1557959"/>
                </a:lnTo>
                <a:lnTo>
                  <a:pt x="6037812" y="1557959"/>
                </a:lnTo>
                <a:close/>
                <a:moveTo>
                  <a:pt x="4987004" y="1447134"/>
                </a:moveTo>
                <a:lnTo>
                  <a:pt x="5097829" y="1447134"/>
                </a:lnTo>
                <a:lnTo>
                  <a:pt x="5097829" y="1557959"/>
                </a:lnTo>
                <a:lnTo>
                  <a:pt x="4987004" y="1557959"/>
                </a:lnTo>
                <a:close/>
                <a:moveTo>
                  <a:pt x="8139428" y="1447134"/>
                </a:moveTo>
                <a:lnTo>
                  <a:pt x="8250253" y="1447134"/>
                </a:lnTo>
                <a:lnTo>
                  <a:pt x="8250253" y="1557959"/>
                </a:lnTo>
                <a:lnTo>
                  <a:pt x="8139428" y="1557959"/>
                </a:lnTo>
                <a:close/>
                <a:moveTo>
                  <a:pt x="7088620" y="1447134"/>
                </a:moveTo>
                <a:lnTo>
                  <a:pt x="7199445" y="1447134"/>
                </a:lnTo>
                <a:lnTo>
                  <a:pt x="7199445" y="1557959"/>
                </a:lnTo>
                <a:lnTo>
                  <a:pt x="7088620" y="1557959"/>
                </a:lnTo>
                <a:close/>
                <a:moveTo>
                  <a:pt x="2942311" y="1006606"/>
                </a:moveTo>
                <a:lnTo>
                  <a:pt x="2470823" y="1478096"/>
                </a:lnTo>
                <a:lnTo>
                  <a:pt x="2470823" y="1533557"/>
                </a:lnTo>
                <a:lnTo>
                  <a:pt x="2942310" y="2005046"/>
                </a:lnTo>
                <a:lnTo>
                  <a:pt x="3410807" y="1536551"/>
                </a:lnTo>
                <a:lnTo>
                  <a:pt x="3410807" y="1475102"/>
                </a:lnTo>
                <a:close/>
                <a:moveTo>
                  <a:pt x="1891628" y="1006606"/>
                </a:moveTo>
                <a:lnTo>
                  <a:pt x="1420020" y="1478222"/>
                </a:lnTo>
                <a:lnTo>
                  <a:pt x="1420020" y="1533430"/>
                </a:lnTo>
                <a:lnTo>
                  <a:pt x="1891628" y="2005046"/>
                </a:lnTo>
                <a:lnTo>
                  <a:pt x="2359999" y="1536677"/>
                </a:lnTo>
                <a:lnTo>
                  <a:pt x="2359999" y="1474976"/>
                </a:lnTo>
                <a:close/>
                <a:moveTo>
                  <a:pt x="840942" y="1006606"/>
                </a:moveTo>
                <a:lnTo>
                  <a:pt x="369204" y="1478346"/>
                </a:lnTo>
                <a:lnTo>
                  <a:pt x="369204" y="1533304"/>
                </a:lnTo>
                <a:lnTo>
                  <a:pt x="840943" y="2005045"/>
                </a:lnTo>
                <a:lnTo>
                  <a:pt x="1309193" y="1536802"/>
                </a:lnTo>
                <a:lnTo>
                  <a:pt x="1309193" y="1474850"/>
                </a:lnTo>
                <a:close/>
                <a:moveTo>
                  <a:pt x="3992992" y="1006606"/>
                </a:moveTo>
                <a:lnTo>
                  <a:pt x="3521631" y="1477968"/>
                </a:lnTo>
                <a:lnTo>
                  <a:pt x="3521631" y="1533684"/>
                </a:lnTo>
                <a:lnTo>
                  <a:pt x="3992992" y="2005046"/>
                </a:lnTo>
                <a:lnTo>
                  <a:pt x="4461600" y="1536420"/>
                </a:lnTo>
                <a:lnTo>
                  <a:pt x="4461600" y="1475233"/>
                </a:lnTo>
                <a:close/>
                <a:moveTo>
                  <a:pt x="6094336" y="1006605"/>
                </a:moveTo>
                <a:lnTo>
                  <a:pt x="5623233" y="1477710"/>
                </a:lnTo>
                <a:lnTo>
                  <a:pt x="5623233" y="1533937"/>
                </a:lnTo>
                <a:lnTo>
                  <a:pt x="6094338" y="2005043"/>
                </a:lnTo>
                <a:lnTo>
                  <a:pt x="6563216" y="1536165"/>
                </a:lnTo>
                <a:lnTo>
                  <a:pt x="6563216" y="1475486"/>
                </a:lnTo>
                <a:close/>
                <a:moveTo>
                  <a:pt x="7145020" y="1006604"/>
                </a:moveTo>
                <a:lnTo>
                  <a:pt x="6674041" y="1477584"/>
                </a:lnTo>
                <a:lnTo>
                  <a:pt x="6674041" y="1534069"/>
                </a:lnTo>
                <a:lnTo>
                  <a:pt x="7145018" y="2005045"/>
                </a:lnTo>
                <a:lnTo>
                  <a:pt x="7614024" y="1536039"/>
                </a:lnTo>
                <a:lnTo>
                  <a:pt x="7614024" y="1475610"/>
                </a:lnTo>
                <a:close/>
                <a:moveTo>
                  <a:pt x="8195701" y="1006604"/>
                </a:moveTo>
                <a:lnTo>
                  <a:pt x="7724849" y="1477457"/>
                </a:lnTo>
                <a:lnTo>
                  <a:pt x="7724849" y="1534190"/>
                </a:lnTo>
                <a:lnTo>
                  <a:pt x="8195702" y="2005044"/>
                </a:lnTo>
                <a:lnTo>
                  <a:pt x="8664832" y="1535914"/>
                </a:lnTo>
                <a:lnTo>
                  <a:pt x="8664832" y="1475735"/>
                </a:lnTo>
                <a:close/>
                <a:moveTo>
                  <a:pt x="5043657" y="1006604"/>
                </a:moveTo>
                <a:lnTo>
                  <a:pt x="4572425" y="1477838"/>
                </a:lnTo>
                <a:lnTo>
                  <a:pt x="4572425" y="1533814"/>
                </a:lnTo>
                <a:lnTo>
                  <a:pt x="5043655" y="2005045"/>
                </a:lnTo>
                <a:lnTo>
                  <a:pt x="5512408" y="1536292"/>
                </a:lnTo>
                <a:lnTo>
                  <a:pt x="5512408" y="1475356"/>
                </a:lnTo>
                <a:close/>
                <a:moveTo>
                  <a:pt x="2359987" y="922636"/>
                </a:moveTo>
                <a:lnTo>
                  <a:pt x="2470812" y="922636"/>
                </a:lnTo>
                <a:lnTo>
                  <a:pt x="2470812" y="1033461"/>
                </a:lnTo>
                <a:lnTo>
                  <a:pt x="2359987" y="1033461"/>
                </a:lnTo>
                <a:close/>
                <a:moveTo>
                  <a:pt x="1309178" y="922636"/>
                </a:moveTo>
                <a:lnTo>
                  <a:pt x="1420004" y="922636"/>
                </a:lnTo>
                <a:lnTo>
                  <a:pt x="1420004" y="1033461"/>
                </a:lnTo>
                <a:lnTo>
                  <a:pt x="1309178" y="1033461"/>
                </a:lnTo>
                <a:close/>
                <a:moveTo>
                  <a:pt x="258370" y="922636"/>
                </a:moveTo>
                <a:lnTo>
                  <a:pt x="369195" y="922636"/>
                </a:lnTo>
                <a:lnTo>
                  <a:pt x="369195" y="1033461"/>
                </a:lnTo>
                <a:lnTo>
                  <a:pt x="258370" y="1033461"/>
                </a:lnTo>
                <a:close/>
                <a:moveTo>
                  <a:pt x="4461600" y="922636"/>
                </a:moveTo>
                <a:lnTo>
                  <a:pt x="4572425" y="922636"/>
                </a:lnTo>
                <a:lnTo>
                  <a:pt x="4572425" y="1033461"/>
                </a:lnTo>
                <a:lnTo>
                  <a:pt x="4461600" y="1033461"/>
                </a:lnTo>
                <a:close/>
                <a:moveTo>
                  <a:pt x="3410794" y="922636"/>
                </a:moveTo>
                <a:lnTo>
                  <a:pt x="3521620" y="922636"/>
                </a:lnTo>
                <a:lnTo>
                  <a:pt x="3521620" y="1033461"/>
                </a:lnTo>
                <a:lnTo>
                  <a:pt x="3410794" y="1033461"/>
                </a:lnTo>
                <a:close/>
                <a:moveTo>
                  <a:pt x="7614024" y="922636"/>
                </a:moveTo>
                <a:lnTo>
                  <a:pt x="7724849" y="922636"/>
                </a:lnTo>
                <a:lnTo>
                  <a:pt x="7724849" y="1033461"/>
                </a:lnTo>
                <a:lnTo>
                  <a:pt x="7614024" y="1033461"/>
                </a:lnTo>
                <a:close/>
                <a:moveTo>
                  <a:pt x="6563216" y="922636"/>
                </a:moveTo>
                <a:lnTo>
                  <a:pt x="6674041" y="922636"/>
                </a:lnTo>
                <a:lnTo>
                  <a:pt x="6674041" y="1033461"/>
                </a:lnTo>
                <a:lnTo>
                  <a:pt x="6563216" y="1033461"/>
                </a:lnTo>
                <a:close/>
                <a:moveTo>
                  <a:pt x="5512408" y="922636"/>
                </a:moveTo>
                <a:lnTo>
                  <a:pt x="5623233" y="922636"/>
                </a:lnTo>
                <a:lnTo>
                  <a:pt x="5623233" y="1033461"/>
                </a:lnTo>
                <a:lnTo>
                  <a:pt x="5512408" y="1033461"/>
                </a:lnTo>
                <a:close/>
                <a:moveTo>
                  <a:pt x="8664832" y="922635"/>
                </a:moveTo>
                <a:lnTo>
                  <a:pt x="8775657" y="922635"/>
                </a:lnTo>
                <a:lnTo>
                  <a:pt x="8775657" y="1033460"/>
                </a:lnTo>
                <a:lnTo>
                  <a:pt x="8664832" y="1033460"/>
                </a:lnTo>
                <a:close/>
                <a:moveTo>
                  <a:pt x="1337494" y="510063"/>
                </a:moveTo>
                <a:lnTo>
                  <a:pt x="867064" y="980485"/>
                </a:lnTo>
                <a:lnTo>
                  <a:pt x="1333721" y="1447135"/>
                </a:lnTo>
                <a:lnTo>
                  <a:pt x="1398862" y="1447135"/>
                </a:lnTo>
                <a:lnTo>
                  <a:pt x="1865505" y="980485"/>
                </a:lnTo>
                <a:lnTo>
                  <a:pt x="1395091" y="510063"/>
                </a:lnTo>
                <a:close/>
                <a:moveTo>
                  <a:pt x="2388172" y="510063"/>
                </a:moveTo>
                <a:lnTo>
                  <a:pt x="1917749" y="980485"/>
                </a:lnTo>
                <a:lnTo>
                  <a:pt x="2384400" y="1447135"/>
                </a:lnTo>
                <a:lnTo>
                  <a:pt x="2449540" y="1447135"/>
                </a:lnTo>
                <a:lnTo>
                  <a:pt x="2916188" y="980485"/>
                </a:lnTo>
                <a:lnTo>
                  <a:pt x="2445768" y="510063"/>
                </a:lnTo>
                <a:close/>
                <a:moveTo>
                  <a:pt x="3438854" y="510063"/>
                </a:moveTo>
                <a:lnTo>
                  <a:pt x="2968432" y="980485"/>
                </a:lnTo>
                <a:lnTo>
                  <a:pt x="3435082" y="1447134"/>
                </a:lnTo>
                <a:lnTo>
                  <a:pt x="3500221" y="1447134"/>
                </a:lnTo>
                <a:lnTo>
                  <a:pt x="3966871" y="980485"/>
                </a:lnTo>
                <a:lnTo>
                  <a:pt x="3496446" y="510063"/>
                </a:lnTo>
                <a:close/>
                <a:moveTo>
                  <a:pt x="4489516" y="510063"/>
                </a:moveTo>
                <a:lnTo>
                  <a:pt x="4019114" y="980485"/>
                </a:lnTo>
                <a:lnTo>
                  <a:pt x="4485745" y="1447134"/>
                </a:lnTo>
                <a:lnTo>
                  <a:pt x="4550885" y="1447134"/>
                </a:lnTo>
                <a:lnTo>
                  <a:pt x="5017536" y="980482"/>
                </a:lnTo>
                <a:lnTo>
                  <a:pt x="4547117" y="510063"/>
                </a:lnTo>
                <a:close/>
                <a:moveTo>
                  <a:pt x="5540197" y="510063"/>
                </a:moveTo>
                <a:lnTo>
                  <a:pt x="5069779" y="980483"/>
                </a:lnTo>
                <a:lnTo>
                  <a:pt x="5536430" y="1447134"/>
                </a:lnTo>
                <a:lnTo>
                  <a:pt x="5601565" y="1447134"/>
                </a:lnTo>
                <a:lnTo>
                  <a:pt x="6068214" y="980484"/>
                </a:lnTo>
                <a:lnTo>
                  <a:pt x="5597794" y="510063"/>
                </a:lnTo>
                <a:close/>
                <a:moveTo>
                  <a:pt x="6590878" y="510062"/>
                </a:moveTo>
                <a:lnTo>
                  <a:pt x="6120457" y="980484"/>
                </a:lnTo>
                <a:lnTo>
                  <a:pt x="6587106" y="1447134"/>
                </a:lnTo>
                <a:lnTo>
                  <a:pt x="6652247" y="1447134"/>
                </a:lnTo>
                <a:lnTo>
                  <a:pt x="7118898" y="980483"/>
                </a:lnTo>
                <a:lnTo>
                  <a:pt x="6648479" y="510062"/>
                </a:lnTo>
                <a:close/>
                <a:moveTo>
                  <a:pt x="7641560" y="510062"/>
                </a:moveTo>
                <a:lnTo>
                  <a:pt x="7171142" y="980482"/>
                </a:lnTo>
                <a:lnTo>
                  <a:pt x="7637793" y="1447134"/>
                </a:lnTo>
                <a:lnTo>
                  <a:pt x="7702929" y="1447134"/>
                </a:lnTo>
                <a:lnTo>
                  <a:pt x="8169579" y="980483"/>
                </a:lnTo>
                <a:lnTo>
                  <a:pt x="7699160" y="510062"/>
                </a:lnTo>
                <a:close/>
                <a:moveTo>
                  <a:pt x="783785" y="399238"/>
                </a:moveTo>
                <a:lnTo>
                  <a:pt x="894609" y="399238"/>
                </a:lnTo>
                <a:lnTo>
                  <a:pt x="894609" y="510063"/>
                </a:lnTo>
                <a:lnTo>
                  <a:pt x="783785" y="510063"/>
                </a:lnTo>
                <a:close/>
                <a:moveTo>
                  <a:pt x="1834594" y="399238"/>
                </a:moveTo>
                <a:lnTo>
                  <a:pt x="1945420" y="399238"/>
                </a:lnTo>
                <a:lnTo>
                  <a:pt x="1945420" y="510063"/>
                </a:lnTo>
                <a:lnTo>
                  <a:pt x="1834594" y="510063"/>
                </a:lnTo>
                <a:close/>
                <a:moveTo>
                  <a:pt x="3936212" y="399238"/>
                </a:moveTo>
                <a:lnTo>
                  <a:pt x="4047037" y="399238"/>
                </a:lnTo>
                <a:lnTo>
                  <a:pt x="4047037" y="510063"/>
                </a:lnTo>
                <a:lnTo>
                  <a:pt x="3936212" y="510063"/>
                </a:lnTo>
                <a:close/>
                <a:moveTo>
                  <a:pt x="2885405" y="399238"/>
                </a:moveTo>
                <a:lnTo>
                  <a:pt x="2996229" y="399238"/>
                </a:lnTo>
                <a:lnTo>
                  <a:pt x="2996229" y="510063"/>
                </a:lnTo>
                <a:lnTo>
                  <a:pt x="2885405" y="510063"/>
                </a:lnTo>
                <a:close/>
                <a:moveTo>
                  <a:pt x="4987004" y="399238"/>
                </a:moveTo>
                <a:lnTo>
                  <a:pt x="5097829" y="399238"/>
                </a:lnTo>
                <a:lnTo>
                  <a:pt x="5097829" y="510063"/>
                </a:lnTo>
                <a:lnTo>
                  <a:pt x="4987004" y="510063"/>
                </a:lnTo>
                <a:close/>
                <a:moveTo>
                  <a:pt x="6037812" y="399238"/>
                </a:moveTo>
                <a:lnTo>
                  <a:pt x="6148637" y="399238"/>
                </a:lnTo>
                <a:lnTo>
                  <a:pt x="6148637" y="510062"/>
                </a:lnTo>
                <a:lnTo>
                  <a:pt x="6037812" y="510062"/>
                </a:lnTo>
                <a:close/>
                <a:moveTo>
                  <a:pt x="7088620" y="399237"/>
                </a:moveTo>
                <a:lnTo>
                  <a:pt x="7199445" y="399237"/>
                </a:lnTo>
                <a:lnTo>
                  <a:pt x="7199445" y="510062"/>
                </a:lnTo>
                <a:lnTo>
                  <a:pt x="7088620" y="510062"/>
                </a:lnTo>
                <a:close/>
                <a:moveTo>
                  <a:pt x="8139428" y="399237"/>
                </a:moveTo>
                <a:lnTo>
                  <a:pt x="8250253" y="399237"/>
                </a:lnTo>
                <a:lnTo>
                  <a:pt x="8250253" y="510062"/>
                </a:lnTo>
                <a:lnTo>
                  <a:pt x="8139428" y="510062"/>
                </a:lnTo>
                <a:close/>
                <a:moveTo>
                  <a:pt x="6138416" y="0"/>
                </a:moveTo>
                <a:lnTo>
                  <a:pt x="6190660" y="0"/>
                </a:lnTo>
                <a:lnTo>
                  <a:pt x="6589898" y="399238"/>
                </a:lnTo>
                <a:lnTo>
                  <a:pt x="6649459" y="399238"/>
                </a:lnTo>
                <a:lnTo>
                  <a:pt x="7048695" y="2"/>
                </a:lnTo>
                <a:lnTo>
                  <a:pt x="7100939" y="2"/>
                </a:lnTo>
                <a:lnTo>
                  <a:pt x="6674041" y="426899"/>
                </a:lnTo>
                <a:lnTo>
                  <a:pt x="6674041" y="483380"/>
                </a:lnTo>
                <a:lnTo>
                  <a:pt x="7145020" y="954361"/>
                </a:lnTo>
                <a:lnTo>
                  <a:pt x="7614024" y="485355"/>
                </a:lnTo>
                <a:lnTo>
                  <a:pt x="7614024" y="424926"/>
                </a:lnTo>
                <a:lnTo>
                  <a:pt x="7189097" y="1"/>
                </a:lnTo>
                <a:lnTo>
                  <a:pt x="7241340" y="1"/>
                </a:lnTo>
                <a:lnTo>
                  <a:pt x="7640577" y="399237"/>
                </a:lnTo>
                <a:lnTo>
                  <a:pt x="7700142" y="399237"/>
                </a:lnTo>
                <a:lnTo>
                  <a:pt x="8099378" y="1"/>
                </a:lnTo>
                <a:lnTo>
                  <a:pt x="8151622" y="1"/>
                </a:lnTo>
                <a:lnTo>
                  <a:pt x="7724849" y="426774"/>
                </a:lnTo>
                <a:lnTo>
                  <a:pt x="7724849" y="483509"/>
                </a:lnTo>
                <a:lnTo>
                  <a:pt x="8195700" y="954363"/>
                </a:lnTo>
                <a:lnTo>
                  <a:pt x="8664832" y="485228"/>
                </a:lnTo>
                <a:lnTo>
                  <a:pt x="8664832" y="425054"/>
                </a:lnTo>
                <a:lnTo>
                  <a:pt x="8239778" y="1"/>
                </a:lnTo>
                <a:lnTo>
                  <a:pt x="8292022" y="1"/>
                </a:lnTo>
                <a:lnTo>
                  <a:pt x="8691259" y="399237"/>
                </a:lnTo>
                <a:lnTo>
                  <a:pt x="8750823" y="399237"/>
                </a:lnTo>
                <a:lnTo>
                  <a:pt x="9143986" y="6075"/>
                </a:lnTo>
                <a:lnTo>
                  <a:pt x="9143986" y="58319"/>
                </a:lnTo>
                <a:lnTo>
                  <a:pt x="8775657" y="426647"/>
                </a:lnTo>
                <a:lnTo>
                  <a:pt x="8775657" y="483635"/>
                </a:lnTo>
                <a:lnTo>
                  <a:pt x="9143986" y="851966"/>
                </a:lnTo>
                <a:lnTo>
                  <a:pt x="9143986" y="904210"/>
                </a:lnTo>
                <a:lnTo>
                  <a:pt x="8749840" y="510062"/>
                </a:lnTo>
                <a:lnTo>
                  <a:pt x="8692242" y="510062"/>
                </a:lnTo>
                <a:lnTo>
                  <a:pt x="8221822" y="980484"/>
                </a:lnTo>
                <a:lnTo>
                  <a:pt x="8688471" y="1447133"/>
                </a:lnTo>
                <a:lnTo>
                  <a:pt x="8753611" y="1447133"/>
                </a:lnTo>
                <a:lnTo>
                  <a:pt x="9143986" y="1056762"/>
                </a:lnTo>
                <a:lnTo>
                  <a:pt x="9143986" y="1109003"/>
                </a:lnTo>
                <a:lnTo>
                  <a:pt x="8775657" y="1477331"/>
                </a:lnTo>
                <a:lnTo>
                  <a:pt x="8775657" y="1534319"/>
                </a:lnTo>
                <a:lnTo>
                  <a:pt x="9143986" y="1902649"/>
                </a:lnTo>
                <a:lnTo>
                  <a:pt x="9143987" y="1954891"/>
                </a:lnTo>
                <a:lnTo>
                  <a:pt x="8747055" y="1557959"/>
                </a:lnTo>
                <a:lnTo>
                  <a:pt x="8695029" y="1557959"/>
                </a:lnTo>
                <a:lnTo>
                  <a:pt x="8221823" y="2031165"/>
                </a:lnTo>
                <a:lnTo>
                  <a:pt x="8690741" y="2500073"/>
                </a:lnTo>
                <a:lnTo>
                  <a:pt x="8751345" y="2500073"/>
                </a:lnTo>
                <a:lnTo>
                  <a:pt x="9143986" y="2107432"/>
                </a:lnTo>
                <a:lnTo>
                  <a:pt x="9143986" y="2159677"/>
                </a:lnTo>
                <a:lnTo>
                  <a:pt x="8775657" y="2528005"/>
                </a:lnTo>
                <a:lnTo>
                  <a:pt x="8775657" y="2584989"/>
                </a:lnTo>
                <a:lnTo>
                  <a:pt x="9143987" y="2953319"/>
                </a:lnTo>
                <a:lnTo>
                  <a:pt x="9143987" y="3005564"/>
                </a:lnTo>
                <a:lnTo>
                  <a:pt x="8749321" y="2610898"/>
                </a:lnTo>
                <a:lnTo>
                  <a:pt x="8692765" y="2610898"/>
                </a:lnTo>
                <a:lnTo>
                  <a:pt x="8221822" y="3081840"/>
                </a:lnTo>
                <a:lnTo>
                  <a:pt x="8691194" y="3551212"/>
                </a:lnTo>
                <a:lnTo>
                  <a:pt x="8750888" y="3551212"/>
                </a:lnTo>
                <a:lnTo>
                  <a:pt x="9143986" y="3158114"/>
                </a:lnTo>
                <a:lnTo>
                  <a:pt x="9143986" y="3210356"/>
                </a:lnTo>
                <a:lnTo>
                  <a:pt x="8775657" y="3578686"/>
                </a:lnTo>
                <a:lnTo>
                  <a:pt x="8775657" y="3635674"/>
                </a:lnTo>
                <a:lnTo>
                  <a:pt x="9143986" y="4004003"/>
                </a:lnTo>
                <a:lnTo>
                  <a:pt x="9143986" y="4056248"/>
                </a:lnTo>
                <a:lnTo>
                  <a:pt x="8749774" y="3662037"/>
                </a:lnTo>
                <a:lnTo>
                  <a:pt x="8692306" y="3662037"/>
                </a:lnTo>
                <a:lnTo>
                  <a:pt x="8221823" y="4132519"/>
                </a:lnTo>
                <a:lnTo>
                  <a:pt x="8661299" y="4571995"/>
                </a:lnTo>
                <a:lnTo>
                  <a:pt x="8609053" y="4571995"/>
                </a:lnTo>
                <a:lnTo>
                  <a:pt x="8195700" y="4158642"/>
                </a:lnTo>
                <a:lnTo>
                  <a:pt x="7782346" y="4571997"/>
                </a:lnTo>
                <a:lnTo>
                  <a:pt x="7730103" y="4571997"/>
                </a:lnTo>
                <a:lnTo>
                  <a:pt x="8169579" y="4132521"/>
                </a:lnTo>
                <a:lnTo>
                  <a:pt x="7699096" y="3662037"/>
                </a:lnTo>
                <a:lnTo>
                  <a:pt x="7641624" y="3662037"/>
                </a:lnTo>
                <a:lnTo>
                  <a:pt x="7171140" y="4132521"/>
                </a:lnTo>
                <a:lnTo>
                  <a:pt x="7610615" y="4571996"/>
                </a:lnTo>
                <a:lnTo>
                  <a:pt x="7558371" y="4571996"/>
                </a:lnTo>
                <a:lnTo>
                  <a:pt x="7145018" y="4158643"/>
                </a:lnTo>
                <a:lnTo>
                  <a:pt x="6731665" y="4571996"/>
                </a:lnTo>
                <a:lnTo>
                  <a:pt x="6679421" y="4571997"/>
                </a:lnTo>
                <a:lnTo>
                  <a:pt x="7118896" y="4132521"/>
                </a:lnTo>
                <a:lnTo>
                  <a:pt x="6648412" y="3662037"/>
                </a:lnTo>
                <a:lnTo>
                  <a:pt x="6590942" y="3662037"/>
                </a:lnTo>
                <a:lnTo>
                  <a:pt x="6120458" y="4132521"/>
                </a:lnTo>
                <a:lnTo>
                  <a:pt x="6559933" y="4571996"/>
                </a:lnTo>
                <a:lnTo>
                  <a:pt x="6507689" y="4571996"/>
                </a:lnTo>
                <a:lnTo>
                  <a:pt x="6094336" y="4158643"/>
                </a:lnTo>
                <a:lnTo>
                  <a:pt x="5680986" y="4571994"/>
                </a:lnTo>
                <a:lnTo>
                  <a:pt x="5628742" y="4571994"/>
                </a:lnTo>
                <a:lnTo>
                  <a:pt x="6068215" y="4132521"/>
                </a:lnTo>
                <a:lnTo>
                  <a:pt x="5597730" y="3662037"/>
                </a:lnTo>
                <a:lnTo>
                  <a:pt x="5540260" y="3662037"/>
                </a:lnTo>
                <a:lnTo>
                  <a:pt x="5069776" y="4132521"/>
                </a:lnTo>
                <a:lnTo>
                  <a:pt x="5509251" y="4571996"/>
                </a:lnTo>
                <a:lnTo>
                  <a:pt x="5457007" y="4571996"/>
                </a:lnTo>
                <a:lnTo>
                  <a:pt x="5043654" y="4158643"/>
                </a:lnTo>
                <a:lnTo>
                  <a:pt x="4630302" y="4571995"/>
                </a:lnTo>
                <a:lnTo>
                  <a:pt x="4578058" y="4571995"/>
                </a:lnTo>
                <a:lnTo>
                  <a:pt x="5017532" y="4132521"/>
                </a:lnTo>
                <a:lnTo>
                  <a:pt x="4547048" y="3662037"/>
                </a:lnTo>
                <a:lnTo>
                  <a:pt x="4489581" y="3662037"/>
                </a:lnTo>
                <a:lnTo>
                  <a:pt x="4019114" y="4132522"/>
                </a:lnTo>
                <a:lnTo>
                  <a:pt x="4458569" y="4571996"/>
                </a:lnTo>
                <a:lnTo>
                  <a:pt x="4406325" y="4571996"/>
                </a:lnTo>
                <a:lnTo>
                  <a:pt x="3992992" y="4158644"/>
                </a:lnTo>
                <a:lnTo>
                  <a:pt x="3579640" y="4571995"/>
                </a:lnTo>
                <a:lnTo>
                  <a:pt x="3527396" y="4571995"/>
                </a:lnTo>
                <a:lnTo>
                  <a:pt x="3966870" y="4132522"/>
                </a:lnTo>
                <a:lnTo>
                  <a:pt x="3496383" y="3662037"/>
                </a:lnTo>
                <a:lnTo>
                  <a:pt x="3438916" y="3662037"/>
                </a:lnTo>
                <a:lnTo>
                  <a:pt x="2968432" y="4132520"/>
                </a:lnTo>
                <a:lnTo>
                  <a:pt x="3407909" y="4571995"/>
                </a:lnTo>
                <a:lnTo>
                  <a:pt x="3355664" y="4571995"/>
                </a:lnTo>
                <a:lnTo>
                  <a:pt x="2942310" y="4158642"/>
                </a:lnTo>
                <a:lnTo>
                  <a:pt x="2528960" y="4571994"/>
                </a:lnTo>
                <a:lnTo>
                  <a:pt x="2476716" y="4571994"/>
                </a:lnTo>
                <a:lnTo>
                  <a:pt x="2916189" y="4132521"/>
                </a:lnTo>
                <a:lnTo>
                  <a:pt x="2445706" y="3662037"/>
                </a:lnTo>
                <a:lnTo>
                  <a:pt x="2388237" y="3662037"/>
                </a:lnTo>
                <a:lnTo>
                  <a:pt x="1917750" y="4132522"/>
                </a:lnTo>
                <a:lnTo>
                  <a:pt x="2357226" y="4571995"/>
                </a:lnTo>
                <a:lnTo>
                  <a:pt x="2304983" y="4571996"/>
                </a:lnTo>
                <a:lnTo>
                  <a:pt x="1891628" y="4158644"/>
                </a:lnTo>
                <a:lnTo>
                  <a:pt x="1478287" y="4571994"/>
                </a:lnTo>
                <a:lnTo>
                  <a:pt x="1426043" y="4571994"/>
                </a:lnTo>
                <a:lnTo>
                  <a:pt x="1865506" y="4132522"/>
                </a:lnTo>
                <a:lnTo>
                  <a:pt x="1395028" y="3662037"/>
                </a:lnTo>
                <a:lnTo>
                  <a:pt x="1337560" y="3662037"/>
                </a:lnTo>
                <a:lnTo>
                  <a:pt x="867065" y="4132523"/>
                </a:lnTo>
                <a:lnTo>
                  <a:pt x="1306545" y="4571995"/>
                </a:lnTo>
                <a:lnTo>
                  <a:pt x="1254301" y="4571995"/>
                </a:lnTo>
                <a:lnTo>
                  <a:pt x="840943" y="4158645"/>
                </a:lnTo>
                <a:lnTo>
                  <a:pt x="427592" y="4571996"/>
                </a:lnTo>
                <a:lnTo>
                  <a:pt x="375348" y="4571996"/>
                </a:lnTo>
                <a:lnTo>
                  <a:pt x="814821" y="4132522"/>
                </a:lnTo>
                <a:lnTo>
                  <a:pt x="344336" y="3662037"/>
                </a:lnTo>
                <a:lnTo>
                  <a:pt x="286868" y="3662037"/>
                </a:lnTo>
                <a:lnTo>
                  <a:pt x="2" y="3948903"/>
                </a:lnTo>
                <a:lnTo>
                  <a:pt x="2" y="3896659"/>
                </a:lnTo>
                <a:lnTo>
                  <a:pt x="258375" y="3638287"/>
                </a:lnTo>
                <a:lnTo>
                  <a:pt x="258375" y="3576075"/>
                </a:lnTo>
                <a:lnTo>
                  <a:pt x="1" y="3317701"/>
                </a:lnTo>
                <a:lnTo>
                  <a:pt x="1" y="3265457"/>
                </a:lnTo>
                <a:lnTo>
                  <a:pt x="285755" y="3551212"/>
                </a:lnTo>
                <a:lnTo>
                  <a:pt x="345449" y="3551212"/>
                </a:lnTo>
                <a:lnTo>
                  <a:pt x="814821" y="3081840"/>
                </a:lnTo>
                <a:lnTo>
                  <a:pt x="343879" y="2610898"/>
                </a:lnTo>
                <a:lnTo>
                  <a:pt x="287325" y="2610898"/>
                </a:lnTo>
                <a:lnTo>
                  <a:pt x="4" y="2898220"/>
                </a:lnTo>
                <a:lnTo>
                  <a:pt x="4" y="2845976"/>
                </a:lnTo>
                <a:lnTo>
                  <a:pt x="258377" y="2587602"/>
                </a:lnTo>
                <a:lnTo>
                  <a:pt x="258377" y="2525395"/>
                </a:lnTo>
                <a:lnTo>
                  <a:pt x="1" y="2267018"/>
                </a:lnTo>
                <a:lnTo>
                  <a:pt x="0" y="2214773"/>
                </a:lnTo>
                <a:lnTo>
                  <a:pt x="285299" y="2500073"/>
                </a:lnTo>
                <a:lnTo>
                  <a:pt x="345906" y="2500073"/>
                </a:lnTo>
                <a:lnTo>
                  <a:pt x="814821" y="2031167"/>
                </a:lnTo>
                <a:lnTo>
                  <a:pt x="341615" y="1557960"/>
                </a:lnTo>
                <a:lnTo>
                  <a:pt x="289591" y="1557960"/>
                </a:lnTo>
                <a:lnTo>
                  <a:pt x="1" y="1847551"/>
                </a:lnTo>
                <a:lnTo>
                  <a:pt x="1" y="1795307"/>
                </a:lnTo>
                <a:lnTo>
                  <a:pt x="258379" y="1536928"/>
                </a:lnTo>
                <a:lnTo>
                  <a:pt x="258379" y="1474723"/>
                </a:lnTo>
                <a:lnTo>
                  <a:pt x="1" y="1216345"/>
                </a:lnTo>
                <a:lnTo>
                  <a:pt x="1" y="1164102"/>
                </a:lnTo>
                <a:lnTo>
                  <a:pt x="283034" y="1447135"/>
                </a:lnTo>
                <a:lnTo>
                  <a:pt x="348172" y="1447135"/>
                </a:lnTo>
                <a:lnTo>
                  <a:pt x="814820" y="980485"/>
                </a:lnTo>
                <a:lnTo>
                  <a:pt x="344400" y="510063"/>
                </a:lnTo>
                <a:lnTo>
                  <a:pt x="286802" y="510063"/>
                </a:lnTo>
                <a:lnTo>
                  <a:pt x="2" y="796868"/>
                </a:lnTo>
                <a:lnTo>
                  <a:pt x="2" y="744627"/>
                </a:lnTo>
                <a:lnTo>
                  <a:pt x="258382" y="486240"/>
                </a:lnTo>
                <a:lnTo>
                  <a:pt x="258382" y="424044"/>
                </a:lnTo>
                <a:lnTo>
                  <a:pt x="2" y="165665"/>
                </a:lnTo>
                <a:lnTo>
                  <a:pt x="2" y="113421"/>
                </a:lnTo>
                <a:lnTo>
                  <a:pt x="285819" y="399238"/>
                </a:lnTo>
                <a:lnTo>
                  <a:pt x="345383" y="399238"/>
                </a:lnTo>
                <a:lnTo>
                  <a:pt x="744619" y="2"/>
                </a:lnTo>
                <a:lnTo>
                  <a:pt x="796863" y="2"/>
                </a:lnTo>
                <a:lnTo>
                  <a:pt x="369206" y="427659"/>
                </a:lnTo>
                <a:lnTo>
                  <a:pt x="369206" y="482625"/>
                </a:lnTo>
                <a:lnTo>
                  <a:pt x="840942" y="954363"/>
                </a:lnTo>
                <a:lnTo>
                  <a:pt x="1309198" y="486115"/>
                </a:lnTo>
                <a:lnTo>
                  <a:pt x="1309198" y="424170"/>
                </a:lnTo>
                <a:lnTo>
                  <a:pt x="885018" y="1"/>
                </a:lnTo>
                <a:lnTo>
                  <a:pt x="937262" y="1"/>
                </a:lnTo>
                <a:lnTo>
                  <a:pt x="1336510" y="399238"/>
                </a:lnTo>
                <a:lnTo>
                  <a:pt x="1396075" y="399238"/>
                </a:lnTo>
                <a:lnTo>
                  <a:pt x="1795305" y="3"/>
                </a:lnTo>
                <a:lnTo>
                  <a:pt x="1847547" y="3"/>
                </a:lnTo>
                <a:lnTo>
                  <a:pt x="1420024" y="427535"/>
                </a:lnTo>
                <a:lnTo>
                  <a:pt x="1420024" y="482750"/>
                </a:lnTo>
                <a:lnTo>
                  <a:pt x="1891628" y="954364"/>
                </a:lnTo>
                <a:lnTo>
                  <a:pt x="2360002" y="485990"/>
                </a:lnTo>
                <a:lnTo>
                  <a:pt x="2360002" y="424295"/>
                </a:lnTo>
                <a:lnTo>
                  <a:pt x="1935703" y="1"/>
                </a:lnTo>
                <a:lnTo>
                  <a:pt x="1987946" y="1"/>
                </a:lnTo>
                <a:lnTo>
                  <a:pt x="2387188" y="399238"/>
                </a:lnTo>
                <a:lnTo>
                  <a:pt x="2446753" y="399238"/>
                </a:lnTo>
                <a:lnTo>
                  <a:pt x="2845989" y="2"/>
                </a:lnTo>
                <a:lnTo>
                  <a:pt x="2898233" y="2"/>
                </a:lnTo>
                <a:lnTo>
                  <a:pt x="2470826" y="427409"/>
                </a:lnTo>
                <a:lnTo>
                  <a:pt x="2470826" y="482876"/>
                </a:lnTo>
                <a:lnTo>
                  <a:pt x="2942310" y="954364"/>
                </a:lnTo>
                <a:lnTo>
                  <a:pt x="3410810" y="485864"/>
                </a:lnTo>
                <a:lnTo>
                  <a:pt x="3410810" y="424421"/>
                </a:lnTo>
                <a:lnTo>
                  <a:pt x="2986387" y="1"/>
                </a:lnTo>
                <a:lnTo>
                  <a:pt x="3038634" y="1"/>
                </a:lnTo>
                <a:lnTo>
                  <a:pt x="3437870" y="399238"/>
                </a:lnTo>
                <a:lnTo>
                  <a:pt x="3497432" y="399238"/>
                </a:lnTo>
                <a:lnTo>
                  <a:pt x="3896671" y="2"/>
                </a:lnTo>
                <a:lnTo>
                  <a:pt x="3948916" y="2"/>
                </a:lnTo>
                <a:lnTo>
                  <a:pt x="3521633" y="427284"/>
                </a:lnTo>
                <a:lnTo>
                  <a:pt x="3521633" y="483002"/>
                </a:lnTo>
                <a:lnTo>
                  <a:pt x="3992992" y="954363"/>
                </a:lnTo>
                <a:lnTo>
                  <a:pt x="4461600" y="485736"/>
                </a:lnTo>
                <a:lnTo>
                  <a:pt x="4461600" y="424545"/>
                </a:lnTo>
                <a:lnTo>
                  <a:pt x="4037073" y="1"/>
                </a:lnTo>
                <a:lnTo>
                  <a:pt x="4089316" y="1"/>
                </a:lnTo>
                <a:lnTo>
                  <a:pt x="4488536" y="399238"/>
                </a:lnTo>
                <a:lnTo>
                  <a:pt x="4548098" y="399238"/>
                </a:lnTo>
                <a:lnTo>
                  <a:pt x="4947332" y="4"/>
                </a:lnTo>
                <a:lnTo>
                  <a:pt x="4999576" y="4"/>
                </a:lnTo>
                <a:lnTo>
                  <a:pt x="4572425" y="427154"/>
                </a:lnTo>
                <a:lnTo>
                  <a:pt x="4572425" y="483127"/>
                </a:lnTo>
                <a:lnTo>
                  <a:pt x="5043657" y="954361"/>
                </a:lnTo>
                <a:lnTo>
                  <a:pt x="5512408" y="485609"/>
                </a:lnTo>
                <a:lnTo>
                  <a:pt x="5512408" y="424676"/>
                </a:lnTo>
                <a:lnTo>
                  <a:pt x="5087732" y="1"/>
                </a:lnTo>
                <a:lnTo>
                  <a:pt x="5139975" y="1"/>
                </a:lnTo>
                <a:lnTo>
                  <a:pt x="5539212" y="399238"/>
                </a:lnTo>
                <a:lnTo>
                  <a:pt x="5598779" y="399238"/>
                </a:lnTo>
                <a:lnTo>
                  <a:pt x="5998015" y="2"/>
                </a:lnTo>
                <a:lnTo>
                  <a:pt x="6050259" y="2"/>
                </a:lnTo>
                <a:lnTo>
                  <a:pt x="5623233" y="427027"/>
                </a:lnTo>
                <a:lnTo>
                  <a:pt x="5623233" y="483258"/>
                </a:lnTo>
                <a:lnTo>
                  <a:pt x="6094336" y="954363"/>
                </a:lnTo>
                <a:lnTo>
                  <a:pt x="6563216" y="485481"/>
                </a:lnTo>
                <a:lnTo>
                  <a:pt x="6563216"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756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189FEF-FB9C-9F41-B7B9-B1962D74E40A}" type="datetimeFigureOut">
              <a:rPr lang="en-US" smtClean="0"/>
              <a:pPr/>
              <a:t>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321405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4491990" y="2967788"/>
            <a:ext cx="3566160" cy="3341572"/>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189FEF-FB9C-9F41-B7B9-B1962D74E40A}" type="datetimeFigureOut">
              <a:rPr lang="en-US" smtClean="0"/>
              <a:pPr/>
              <a:t>2/21/19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201155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189FEF-FB9C-9F41-B7B9-B1962D74E40A}" type="datetimeFigureOut">
              <a:rPr lang="en-US" smtClean="0"/>
              <a:pPr/>
              <a:t>2/21/19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8867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89FEF-FB9C-9F41-B7B9-B1962D74E40A}" type="datetimeFigureOut">
              <a:rPr lang="en-US" smtClean="0"/>
              <a:pPr/>
              <a:t>2/21/19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266284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189FEF-FB9C-9F41-B7B9-B1962D74E40A}" type="datetimeFigureOut">
              <a:rPr lang="en-US" smtClean="0"/>
              <a:pPr/>
              <a:t>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355968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189FEF-FB9C-9F41-B7B9-B1962D74E40A}" type="datetimeFigureOut">
              <a:rPr lang="en-US" smtClean="0"/>
              <a:pPr/>
              <a:t>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4B7F-C296-1146-BAA5-397A06F57F88}"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99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4"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6"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D189FEF-FB9C-9F41-B7B9-B1962D74E40A}" type="datetimeFigureOut">
              <a:rPr lang="en-US" smtClean="0"/>
              <a:pPr/>
              <a:t>2/21/19</a:t>
            </a:fld>
            <a:endParaRPr lang="en-US"/>
          </a:p>
        </p:txBody>
      </p:sp>
      <p:sp>
        <p:nvSpPr>
          <p:cNvPr id="5" name="Footer Placeholder 4"/>
          <p:cNvSpPr>
            <a:spLocks noGrp="1"/>
          </p:cNvSpPr>
          <p:nvPr>
            <p:ph type="ftr" sz="quarter" idx="3"/>
          </p:nvPr>
        </p:nvSpPr>
        <p:spPr>
          <a:xfrm>
            <a:off x="3632199"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74D4B7F-C296-1146-BAA5-397A06F57F88}"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98279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Content Area 4</a:t>
            </a:r>
          </a:p>
        </p:txBody>
      </p:sp>
      <p:sp>
        <p:nvSpPr>
          <p:cNvPr id="5" name="Subtitle 4"/>
          <p:cNvSpPr>
            <a:spLocks noGrp="1"/>
          </p:cNvSpPr>
          <p:nvPr>
            <p:ph type="subTitle" idx="1"/>
          </p:nvPr>
        </p:nvSpPr>
        <p:spPr/>
        <p:txBody>
          <a:bodyPr/>
          <a:lstStyle/>
          <a:p>
            <a:r>
              <a:rPr lang="en-US" dirty="0"/>
              <a:t>Enlightenment</a:t>
            </a:r>
          </a:p>
          <a:p>
            <a:r>
              <a:rPr lang="en-US" dirty="0"/>
              <a:t>Rococo</a:t>
            </a:r>
          </a:p>
          <a:p>
            <a:r>
              <a:rPr lang="en-US" dirty="0"/>
              <a:t>Neoclassicism</a:t>
            </a:r>
          </a:p>
          <a:p>
            <a:r>
              <a:rPr lang="en-US" dirty="0"/>
              <a:t>Romanticism</a:t>
            </a:r>
          </a:p>
        </p:txBody>
      </p:sp>
    </p:spTree>
    <p:extLst>
      <p:ext uri="{BB962C8B-B14F-4D97-AF65-F5344CB8AC3E}">
        <p14:creationId xmlns:p14="http://schemas.microsoft.com/office/powerpoint/2010/main" val="408784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enlightenment</a:t>
            </a:r>
          </a:p>
        </p:txBody>
      </p:sp>
      <p:sp>
        <p:nvSpPr>
          <p:cNvPr id="3" name="Content Placeholder 2"/>
          <p:cNvSpPr>
            <a:spLocks noGrp="1"/>
          </p:cNvSpPr>
          <p:nvPr>
            <p:ph sz="half" idx="1"/>
          </p:nvPr>
        </p:nvSpPr>
        <p:spPr>
          <a:xfrm>
            <a:off x="318655" y="1759527"/>
            <a:ext cx="4015601" cy="4549833"/>
          </a:xfrm>
        </p:spPr>
        <p:txBody>
          <a:bodyPr>
            <a:normAutofit fontScale="92500" lnSpcReduction="10000"/>
          </a:bodyPr>
          <a:lstStyle/>
          <a:p>
            <a:pPr>
              <a:buFont typeface="Arial"/>
              <a:buChar char="•"/>
            </a:pPr>
            <a:r>
              <a:rPr lang="en-US" dirty="0"/>
              <a:t>New way of thinking critically about the world and humankind, independent of myth, tradition or religion</a:t>
            </a:r>
          </a:p>
          <a:p>
            <a:pPr>
              <a:buFont typeface="Arial"/>
              <a:buChar char="•"/>
            </a:pPr>
            <a:r>
              <a:rPr lang="en-US" dirty="0" err="1"/>
              <a:t>Issac</a:t>
            </a:r>
            <a:r>
              <a:rPr lang="en-US" dirty="0"/>
              <a:t> Newton and Empiricism</a:t>
            </a:r>
          </a:p>
          <a:p>
            <a:pPr lvl="2">
              <a:buFont typeface="Arial"/>
              <a:buChar char="•"/>
            </a:pPr>
            <a:r>
              <a:rPr lang="en-US" dirty="0"/>
              <a:t>Based on using reason to reflect physical experiments</a:t>
            </a:r>
          </a:p>
          <a:p>
            <a:pPr lvl="2">
              <a:buFont typeface="Arial"/>
              <a:buChar char="•"/>
            </a:pPr>
            <a:r>
              <a:rPr lang="en-US" dirty="0"/>
              <a:t>Based on the work of Descartes, Pascal, and Newton</a:t>
            </a:r>
          </a:p>
          <a:p>
            <a:pPr lvl="3">
              <a:buFont typeface="Arial"/>
              <a:buChar char="•"/>
            </a:pPr>
            <a:r>
              <a:rPr lang="en-US" dirty="0"/>
              <a:t>Newton insisted on empirical proof of his theories and encouraged others to reject metaphysics and the supernatural</a:t>
            </a:r>
          </a:p>
          <a:p>
            <a:pPr lvl="3">
              <a:buFont typeface="Arial"/>
              <a:buChar char="•"/>
            </a:pPr>
            <a:r>
              <a:rPr lang="en-US" dirty="0"/>
              <a:t>Emphasis on tangible data and concrete evidence</a:t>
            </a:r>
          </a:p>
          <a:p>
            <a:pPr lvl="2">
              <a:buFont typeface="Arial"/>
              <a:buChar char="•"/>
            </a:pPr>
            <a:r>
              <a:rPr lang="en-US" dirty="0"/>
              <a:t>John Locke and the rights of man</a:t>
            </a:r>
          </a:p>
          <a:p>
            <a:pPr lvl="3">
              <a:buFont typeface="Arial"/>
              <a:buChar char="•"/>
            </a:pPr>
            <a:r>
              <a:rPr lang="en-US" dirty="0"/>
              <a:t>Tabula rasa, blank slate, every thing we know we learn from sense perceptions of the world, ideas are not innate</a:t>
            </a:r>
          </a:p>
          <a:p>
            <a:pPr lvl="3">
              <a:buFont typeface="Arial"/>
              <a:buChar char="•"/>
            </a:pPr>
            <a:r>
              <a:rPr lang="en-US" dirty="0"/>
              <a:t>All humans are born good, no original sin</a:t>
            </a:r>
          </a:p>
          <a:p>
            <a:pPr lvl="3">
              <a:buFont typeface="Arial"/>
              <a:buChar char="•"/>
            </a:pPr>
            <a:r>
              <a:rPr lang="en-US" dirty="0"/>
              <a:t>Granted life, liberty, and property</a:t>
            </a:r>
          </a:p>
          <a:p>
            <a:pPr lvl="3">
              <a:buFont typeface="Arial"/>
              <a:buChar char="•"/>
            </a:pPr>
            <a:r>
              <a:rPr lang="en-US" dirty="0"/>
              <a:t>Government is by contract, if abuse occurs, people have the right to revolt</a:t>
            </a:r>
          </a:p>
        </p:txBody>
      </p:sp>
      <p:sp>
        <p:nvSpPr>
          <p:cNvPr id="4" name="Content Placeholder 3"/>
          <p:cNvSpPr>
            <a:spLocks noGrp="1"/>
          </p:cNvSpPr>
          <p:nvPr>
            <p:ph sz="half" idx="2"/>
          </p:nvPr>
        </p:nvSpPr>
        <p:spPr>
          <a:xfrm>
            <a:off x="4491990" y="1759527"/>
            <a:ext cx="4305646" cy="4549833"/>
          </a:xfrm>
        </p:spPr>
        <p:txBody>
          <a:bodyPr>
            <a:normAutofit fontScale="92500" lnSpcReduction="10000"/>
          </a:bodyPr>
          <a:lstStyle/>
          <a:p>
            <a:pPr>
              <a:buFont typeface="Arial"/>
              <a:buChar char="•"/>
            </a:pPr>
            <a:r>
              <a:rPr lang="en-US" sz="1900" dirty="0"/>
              <a:t>Philosophes and “The Doctrine of Progress”</a:t>
            </a:r>
          </a:p>
          <a:p>
            <a:pPr lvl="2">
              <a:buFont typeface="Arial"/>
              <a:buChar char="•"/>
            </a:pPr>
            <a:r>
              <a:rPr lang="en-US" sz="1900" dirty="0"/>
              <a:t>French designation</a:t>
            </a:r>
          </a:p>
          <a:p>
            <a:pPr lvl="2">
              <a:buFont typeface="Arial"/>
              <a:buChar char="•"/>
            </a:pPr>
            <a:r>
              <a:rPr lang="en-US" sz="1900" dirty="0"/>
              <a:t>Shared the conviction that ills of humanity could be remedied by applying reason and common sense to human problems</a:t>
            </a:r>
          </a:p>
          <a:p>
            <a:pPr lvl="2">
              <a:buFont typeface="Arial"/>
              <a:buChar char="•"/>
            </a:pPr>
            <a:r>
              <a:rPr lang="en-US" sz="1900" dirty="0"/>
              <a:t>Criticized the church and state for placing irrational limits on  political and intellectual freedom</a:t>
            </a:r>
          </a:p>
          <a:p>
            <a:pPr lvl="2">
              <a:buFont typeface="Arial"/>
              <a:buChar char="•"/>
            </a:pPr>
            <a:r>
              <a:rPr lang="en-US" sz="1900" dirty="0"/>
              <a:t>By accumulating enough knowledge, humanity would eventually become happier</a:t>
            </a:r>
          </a:p>
          <a:p>
            <a:pPr lvl="2">
              <a:buFont typeface="Arial"/>
              <a:buChar char="•"/>
            </a:pPr>
            <a:r>
              <a:rPr lang="en-US" sz="1900" dirty="0"/>
              <a:t>Humans are perfectible</a:t>
            </a:r>
          </a:p>
          <a:p>
            <a:pPr lvl="2">
              <a:buFont typeface="Arial"/>
              <a:buChar char="•"/>
            </a:pPr>
            <a:r>
              <a:rPr lang="en-US" sz="1900" dirty="0"/>
              <a:t>Systematic and planned progress of society</a:t>
            </a:r>
          </a:p>
          <a:p>
            <a:pPr lvl="2">
              <a:buFont typeface="Arial"/>
              <a:buChar char="•"/>
            </a:pPr>
            <a:r>
              <a:rPr lang="en-US" sz="1900" dirty="0"/>
              <a:t>Created an acceptable climate for the first Encyclopedia by Denis Diderot</a:t>
            </a:r>
          </a:p>
          <a:p>
            <a:endParaRPr lang="en-US" dirty="0"/>
          </a:p>
        </p:txBody>
      </p:sp>
    </p:spTree>
    <p:extLst>
      <p:ext uri="{BB962C8B-B14F-4D97-AF65-F5344CB8AC3E}">
        <p14:creationId xmlns:p14="http://schemas.microsoft.com/office/powerpoint/2010/main" val="328187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enlightenment &amp; Revolution</a:t>
            </a:r>
          </a:p>
        </p:txBody>
      </p:sp>
      <p:sp>
        <p:nvSpPr>
          <p:cNvPr id="3" name="Content Placeholder 2"/>
          <p:cNvSpPr>
            <a:spLocks noGrp="1"/>
          </p:cNvSpPr>
          <p:nvPr>
            <p:ph idx="1"/>
          </p:nvPr>
        </p:nvSpPr>
        <p:spPr>
          <a:xfrm>
            <a:off x="522746" y="1949986"/>
            <a:ext cx="8098507" cy="4469543"/>
          </a:xfrm>
        </p:spPr>
        <p:txBody>
          <a:bodyPr/>
          <a:lstStyle/>
          <a:p>
            <a:pPr>
              <a:buFont typeface="Arial"/>
              <a:buChar char="•"/>
            </a:pPr>
            <a:r>
              <a:rPr lang="en-US" dirty="0"/>
              <a:t>Expanding knowledge had many consequences</a:t>
            </a:r>
          </a:p>
          <a:p>
            <a:pPr>
              <a:buFont typeface="Arial"/>
              <a:buChar char="•"/>
            </a:pPr>
            <a:r>
              <a:rPr lang="en-US" dirty="0"/>
              <a:t>French Revolution, American Revolution, and Industrial Revolution all took place during this time</a:t>
            </a:r>
          </a:p>
          <a:p>
            <a:pPr>
              <a:buFont typeface="Arial"/>
              <a:buChar char="•"/>
            </a:pPr>
            <a:r>
              <a:rPr lang="en-US" dirty="0"/>
              <a:t>Growth of cities and urban working class</a:t>
            </a:r>
          </a:p>
          <a:p>
            <a:pPr>
              <a:buFont typeface="Arial"/>
              <a:buChar char="•"/>
            </a:pPr>
            <a:r>
              <a:rPr lang="en-US" dirty="0"/>
              <a:t>Colonialism expanded as demand for raw materials increased</a:t>
            </a:r>
          </a:p>
          <a:p>
            <a:pPr>
              <a:buFont typeface="Arial"/>
              <a:buChar char="•"/>
            </a:pPr>
            <a:r>
              <a:rPr lang="en-US" dirty="0"/>
              <a:t>More closely associated with scientists and inventors</a:t>
            </a:r>
          </a:p>
          <a:p>
            <a:pPr lvl="1">
              <a:buFont typeface="Arial"/>
              <a:buChar char="•"/>
            </a:pPr>
            <a:r>
              <a:rPr lang="en-US" dirty="0"/>
              <a:t>But also artists</a:t>
            </a:r>
          </a:p>
          <a:p>
            <a:pPr lvl="1">
              <a:buFont typeface="Arial"/>
              <a:buChar char="•"/>
            </a:pPr>
            <a:r>
              <a:rPr lang="en-US" dirty="0"/>
              <a:t>Spread Enlightenment ideas via the written word and printed image 	</a:t>
            </a:r>
          </a:p>
        </p:txBody>
      </p:sp>
    </p:spTree>
    <p:extLst>
      <p:ext uri="{BB962C8B-B14F-4D97-AF65-F5344CB8AC3E}">
        <p14:creationId xmlns:p14="http://schemas.microsoft.com/office/powerpoint/2010/main" val="1456601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Voltaire &amp; </a:t>
            </a:r>
            <a:r>
              <a:rPr lang="en-US" dirty="0" err="1"/>
              <a:t>rousseau</a:t>
            </a:r>
            <a:endParaRPr lang="en-US" dirty="0"/>
          </a:p>
        </p:txBody>
      </p:sp>
      <p:sp>
        <p:nvSpPr>
          <p:cNvPr id="3" name="Content Placeholder 2"/>
          <p:cNvSpPr>
            <a:spLocks noGrp="1"/>
          </p:cNvSpPr>
          <p:nvPr>
            <p:ph idx="1"/>
          </p:nvPr>
        </p:nvSpPr>
        <p:spPr>
          <a:xfrm>
            <a:off x="768096" y="1806766"/>
            <a:ext cx="7878928" cy="4693186"/>
          </a:xfrm>
        </p:spPr>
        <p:txBody>
          <a:bodyPr>
            <a:normAutofit/>
          </a:bodyPr>
          <a:lstStyle/>
          <a:p>
            <a:pPr>
              <a:buFont typeface="Arial"/>
              <a:buChar char="•"/>
            </a:pPr>
            <a:r>
              <a:rPr lang="en-US" dirty="0"/>
              <a:t>Voltaire as the personification of the Enlightenment</a:t>
            </a:r>
          </a:p>
          <a:p>
            <a:pPr lvl="2">
              <a:buFont typeface="Arial"/>
              <a:buChar char="•"/>
            </a:pPr>
            <a:r>
              <a:rPr lang="en-US" sz="1400" dirty="0"/>
              <a:t>Attacked, through writings, the divine right of kings, privileges of the nobility, and religious intolerance (</a:t>
            </a:r>
            <a:r>
              <a:rPr lang="en-US" sz="1400" dirty="0" err="1"/>
              <a:t>ancien</a:t>
            </a:r>
            <a:r>
              <a:rPr lang="en-US" sz="1400" dirty="0"/>
              <a:t> regime)</a:t>
            </a:r>
          </a:p>
          <a:p>
            <a:pPr lvl="2">
              <a:buFont typeface="Arial"/>
              <a:buChar char="•"/>
            </a:pPr>
            <a:r>
              <a:rPr lang="en-US" sz="1400" dirty="0"/>
              <a:t>Convinced people that a fundamental change was necessary</a:t>
            </a:r>
          </a:p>
          <a:p>
            <a:pPr lvl="2">
              <a:buFont typeface="Arial"/>
              <a:buChar char="•"/>
            </a:pPr>
            <a:r>
              <a:rPr lang="en-US" sz="1400" dirty="0"/>
              <a:t>Believed that science and rationality showed the progress of man</a:t>
            </a:r>
          </a:p>
          <a:p>
            <a:pPr lvl="2">
              <a:buFont typeface="Arial"/>
              <a:buChar char="•"/>
            </a:pPr>
            <a:r>
              <a:rPr lang="en-US" sz="1400" dirty="0"/>
              <a:t>Would NOT have agreed with the French Revolution, did not believe that all people were created equal</a:t>
            </a:r>
          </a:p>
          <a:p>
            <a:pPr lvl="1">
              <a:buFont typeface="Arial"/>
              <a:buChar char="•"/>
            </a:pPr>
            <a:r>
              <a:rPr lang="en-US" dirty="0"/>
              <a:t>Rousseau as preparation for the French Revolution</a:t>
            </a:r>
          </a:p>
          <a:p>
            <a:pPr lvl="2">
              <a:buFont typeface="Arial"/>
              <a:buChar char="•"/>
            </a:pPr>
            <a:r>
              <a:rPr lang="en-US" sz="1400" dirty="0"/>
              <a:t>Believed that arts, science, and society corrupted man from his “natural state”</a:t>
            </a:r>
          </a:p>
          <a:p>
            <a:pPr lvl="2">
              <a:buFont typeface="Arial"/>
              <a:buChar char="•"/>
            </a:pPr>
            <a:r>
              <a:rPr lang="en-US" sz="1400" dirty="0"/>
              <a:t>Man should return to something like “ignorance, innocence, and happiness”</a:t>
            </a:r>
          </a:p>
          <a:p>
            <a:pPr lvl="2">
              <a:buFont typeface="Arial"/>
              <a:buChar char="•"/>
            </a:pPr>
            <a:r>
              <a:rPr lang="en-US" sz="1400" dirty="0"/>
              <a:t>Human morality was measured by how out of reach a person was from the corrupt society</a:t>
            </a:r>
          </a:p>
          <a:p>
            <a:pPr lvl="1">
              <a:buFont typeface="Arial"/>
              <a:buChar char="•"/>
            </a:pPr>
            <a:r>
              <a:rPr lang="en-US" dirty="0"/>
              <a:t>Both were reacting against the frivolous Rococo style, favoring the “natural” over the “artificial”</a:t>
            </a:r>
          </a:p>
        </p:txBody>
      </p:sp>
    </p:spTree>
    <p:extLst>
      <p:ext uri="{BB962C8B-B14F-4D97-AF65-F5344CB8AC3E}">
        <p14:creationId xmlns:p14="http://schemas.microsoft.com/office/powerpoint/2010/main" val="355154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224530" y="274639"/>
            <a:ext cx="2153798" cy="6057218"/>
          </a:xfrm>
        </p:spPr>
        <p:txBody>
          <a:bodyPr vert="horz" anchor="t">
            <a:normAutofit/>
          </a:bodyPr>
          <a:lstStyle/>
          <a:p>
            <a:pPr>
              <a:spcBef>
                <a:spcPct val="50000"/>
              </a:spcBef>
            </a:pPr>
            <a:r>
              <a:rPr lang="en-US" sz="1600" dirty="0">
                <a:solidFill>
                  <a:srgbClr val="FBAE00"/>
                </a:solidFill>
              </a:rPr>
              <a:t>William Hunter</a:t>
            </a:r>
            <a:br>
              <a:rPr lang="en-US" sz="1600" dirty="0">
                <a:solidFill>
                  <a:srgbClr val="FBAE00"/>
                </a:solidFill>
              </a:rPr>
            </a:br>
            <a:r>
              <a:rPr lang="en-US" sz="1600" i="1" dirty="0">
                <a:solidFill>
                  <a:srgbClr val="FBAE00"/>
                </a:solidFill>
              </a:rPr>
              <a:t>Child in Womb</a:t>
            </a:r>
            <a:br>
              <a:rPr lang="en-US" sz="1600" i="1" dirty="0">
                <a:solidFill>
                  <a:srgbClr val="FBAE00"/>
                </a:solidFill>
              </a:rPr>
            </a:br>
            <a:r>
              <a:rPr lang="en-US" sz="1600" dirty="0">
                <a:solidFill>
                  <a:srgbClr val="FBAE00"/>
                </a:solidFill>
              </a:rPr>
              <a:t>from</a:t>
            </a:r>
            <a:r>
              <a:rPr lang="en-US" sz="1600" i="1" dirty="0">
                <a:solidFill>
                  <a:srgbClr val="FBAE00"/>
                </a:solidFill>
              </a:rPr>
              <a:t> Anatomy of the </a:t>
            </a:r>
            <a:br>
              <a:rPr lang="en-US" sz="1600" i="1" dirty="0">
                <a:solidFill>
                  <a:srgbClr val="FBAE00"/>
                </a:solidFill>
              </a:rPr>
            </a:br>
            <a:r>
              <a:rPr lang="en-US" sz="1600" i="1" dirty="0">
                <a:solidFill>
                  <a:srgbClr val="FBAE00"/>
                </a:solidFill>
              </a:rPr>
              <a:t>Human Gravid Uterus</a:t>
            </a:r>
            <a:br>
              <a:rPr lang="en-US" sz="1600" i="1" dirty="0">
                <a:solidFill>
                  <a:srgbClr val="FBAE00"/>
                </a:solidFill>
              </a:rPr>
            </a:br>
            <a:r>
              <a:rPr lang="en-US" sz="1600" dirty="0">
                <a:solidFill>
                  <a:srgbClr val="FBAE00"/>
                </a:solidFill>
              </a:rPr>
              <a:t>1774, England** NOT IN 250</a:t>
            </a:r>
            <a:br>
              <a:rPr lang="en-US" sz="1600" dirty="0">
                <a:solidFill>
                  <a:srgbClr val="FBAE00"/>
                </a:solidFill>
              </a:rPr>
            </a:br>
            <a:br>
              <a:rPr lang="en-US" sz="1600" dirty="0">
                <a:solidFill>
                  <a:srgbClr val="09213B"/>
                </a:solidFill>
                <a:latin typeface="+mn-lt"/>
              </a:rPr>
            </a:br>
            <a:r>
              <a:rPr lang="en-US" sz="1600" dirty="0">
                <a:solidFill>
                  <a:srgbClr val="09213B"/>
                </a:solidFill>
                <a:latin typeface="+mn-lt"/>
              </a:rPr>
              <a:t>Study of the human body became more prevalent</a:t>
            </a:r>
            <a:br>
              <a:rPr lang="en-US" sz="1600" dirty="0">
                <a:solidFill>
                  <a:srgbClr val="09213B"/>
                </a:solidFill>
                <a:latin typeface="+mn-lt"/>
              </a:rPr>
            </a:br>
            <a:br>
              <a:rPr lang="en-US" sz="1600" dirty="0">
                <a:solidFill>
                  <a:srgbClr val="09213B"/>
                </a:solidFill>
                <a:latin typeface="+mn-lt"/>
              </a:rPr>
            </a:br>
            <a:r>
              <a:rPr lang="en-US" sz="1600" dirty="0">
                <a:solidFill>
                  <a:srgbClr val="09213B"/>
                </a:solidFill>
                <a:latin typeface="+mn-lt"/>
              </a:rPr>
              <a:t>Descriptions became more exact and complete, artist’s skills became a specialty  for the instruction and practice of physicians and surgeons</a:t>
            </a:r>
            <a:br>
              <a:rPr lang="en-US" sz="1600" dirty="0">
                <a:solidFill>
                  <a:srgbClr val="09213B"/>
                </a:solidFill>
                <a:latin typeface="+mn-lt"/>
              </a:rPr>
            </a:br>
            <a:br>
              <a:rPr lang="en-US" sz="1600" dirty="0">
                <a:solidFill>
                  <a:srgbClr val="09213B"/>
                </a:solidFill>
                <a:latin typeface="+mn-lt"/>
              </a:rPr>
            </a:br>
            <a:r>
              <a:rPr lang="en-US" sz="1600" dirty="0">
                <a:solidFill>
                  <a:srgbClr val="09213B"/>
                </a:solidFill>
                <a:latin typeface="+mn-lt"/>
              </a:rPr>
              <a:t>not a preliminary study but a tool for specialists</a:t>
            </a:r>
            <a:br>
              <a:rPr lang="en-US" sz="1600" dirty="0">
                <a:solidFill>
                  <a:srgbClr val="09213B"/>
                </a:solidFill>
                <a:latin typeface="+mn-lt"/>
              </a:rPr>
            </a:br>
            <a:br>
              <a:rPr lang="en-US" sz="1600" dirty="0">
                <a:solidFill>
                  <a:srgbClr val="09213B"/>
                </a:solidFill>
                <a:latin typeface="+mn-lt"/>
              </a:rPr>
            </a:br>
            <a:r>
              <a:rPr lang="en-US" sz="1600" dirty="0">
                <a:solidFill>
                  <a:srgbClr val="09213B"/>
                </a:solidFill>
                <a:latin typeface="+mn-lt"/>
              </a:rPr>
              <a:t>contribution as a technological device</a:t>
            </a:r>
            <a:endParaRPr lang="en-US" sz="1600" dirty="0"/>
          </a:p>
        </p:txBody>
      </p:sp>
      <p:pic>
        <p:nvPicPr>
          <p:cNvPr id="6" name="Picture 7" descr="28-8.jpg                                                       00167F64William's Hard Drive           B6EA260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03" y="565165"/>
            <a:ext cx="5211965" cy="54761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06191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629400" y="274638"/>
            <a:ext cx="2057400" cy="6583361"/>
          </a:xfrm>
        </p:spPr>
        <p:txBody>
          <a:bodyPr vert="horz" anchor="t">
            <a:normAutofit/>
          </a:bodyPr>
          <a:lstStyle/>
          <a:p>
            <a:pPr>
              <a:spcBef>
                <a:spcPct val="50000"/>
              </a:spcBef>
            </a:pPr>
            <a:r>
              <a:rPr lang="en-US" sz="1800" dirty="0">
                <a:solidFill>
                  <a:srgbClr val="FBAE00"/>
                </a:solidFill>
              </a:rPr>
              <a:t>Abraham Darby III and Thomas E. Pritchard</a:t>
            </a:r>
            <a:br>
              <a:rPr lang="en-US" sz="1800" dirty="0">
                <a:solidFill>
                  <a:srgbClr val="FBAE00"/>
                </a:solidFill>
              </a:rPr>
            </a:br>
            <a:r>
              <a:rPr lang="en-US" sz="1800" i="1" dirty="0">
                <a:solidFill>
                  <a:srgbClr val="FBAE00"/>
                </a:solidFill>
              </a:rPr>
              <a:t>Iron Bridge at </a:t>
            </a:r>
            <a:r>
              <a:rPr lang="en-US" sz="1800" i="1" dirty="0" err="1">
                <a:solidFill>
                  <a:srgbClr val="FBAE00"/>
                </a:solidFill>
              </a:rPr>
              <a:t>Coalbrookdale</a:t>
            </a:r>
            <a:br>
              <a:rPr lang="en-US" sz="1800" i="1" dirty="0">
                <a:solidFill>
                  <a:srgbClr val="FBAE00"/>
                </a:solidFill>
              </a:rPr>
            </a:br>
            <a:r>
              <a:rPr lang="en-US" sz="1800" dirty="0" err="1">
                <a:solidFill>
                  <a:srgbClr val="FBAE00"/>
                </a:solidFill>
              </a:rPr>
              <a:t>Coalbrookdale</a:t>
            </a:r>
            <a:r>
              <a:rPr lang="en-US" sz="1800" dirty="0">
                <a:solidFill>
                  <a:srgbClr val="FBAE00"/>
                </a:solidFill>
              </a:rPr>
              <a:t>, England</a:t>
            </a:r>
            <a:br>
              <a:rPr lang="en-US" sz="1800" i="1" dirty="0">
                <a:solidFill>
                  <a:srgbClr val="FBAE00"/>
                </a:solidFill>
              </a:rPr>
            </a:br>
            <a:r>
              <a:rPr lang="en-US" sz="1800" dirty="0">
                <a:solidFill>
                  <a:srgbClr val="FBAE00"/>
                </a:solidFill>
              </a:rPr>
              <a:t>1776-1779 *NOT IN 250</a:t>
            </a:r>
            <a:br>
              <a:rPr lang="en-US" sz="1800" dirty="0">
                <a:solidFill>
                  <a:srgbClr val="FBAE00"/>
                </a:solidFill>
              </a:rPr>
            </a:br>
            <a:br>
              <a:rPr lang="en-US" sz="1800" dirty="0">
                <a:solidFill>
                  <a:srgbClr val="FBAE00"/>
                </a:solidFill>
              </a:rPr>
            </a:br>
            <a:r>
              <a:rPr lang="en-US" sz="1800" dirty="0">
                <a:solidFill>
                  <a:srgbClr val="09213B"/>
                </a:solidFill>
              </a:rPr>
              <a:t>use of industrial materials that foreshadowed the technology of the future</a:t>
            </a:r>
            <a:br>
              <a:rPr lang="en-US" sz="1800" dirty="0">
                <a:solidFill>
                  <a:srgbClr val="09213B"/>
                </a:solidFill>
              </a:rPr>
            </a:br>
            <a:br>
              <a:rPr lang="en-US" sz="1800" dirty="0">
                <a:solidFill>
                  <a:srgbClr val="09213B"/>
                </a:solidFill>
              </a:rPr>
            </a:br>
            <a:r>
              <a:rPr lang="en-US" sz="1800" dirty="0">
                <a:solidFill>
                  <a:srgbClr val="09213B"/>
                </a:solidFill>
              </a:rPr>
              <a:t>first ever iron bridge, spans 100 </a:t>
            </a:r>
            <a:r>
              <a:rPr lang="en-US" sz="1800" dirty="0" err="1">
                <a:solidFill>
                  <a:srgbClr val="09213B"/>
                </a:solidFill>
              </a:rPr>
              <a:t>ft</a:t>
            </a:r>
            <a:r>
              <a:rPr lang="en-US" sz="1800" dirty="0">
                <a:solidFill>
                  <a:srgbClr val="09213B"/>
                </a:solidFill>
              </a:rPr>
              <a:t>,</a:t>
            </a:r>
            <a:br>
              <a:rPr lang="en-US" sz="1800" dirty="0">
                <a:solidFill>
                  <a:srgbClr val="09213B"/>
                </a:solidFill>
              </a:rPr>
            </a:br>
            <a:br>
              <a:rPr lang="en-US" sz="1800" dirty="0">
                <a:solidFill>
                  <a:srgbClr val="09213B"/>
                </a:solidFill>
              </a:rPr>
            </a:br>
            <a:r>
              <a:rPr lang="en-US" sz="1800" dirty="0">
                <a:solidFill>
                  <a:srgbClr val="09213B"/>
                </a:solidFill>
              </a:rPr>
              <a:t>most bridges of stone and wood, could not handle industrial transportation</a:t>
            </a:r>
            <a:br>
              <a:rPr lang="en-US" sz="1800" dirty="0">
                <a:solidFill>
                  <a:srgbClr val="09213B"/>
                </a:solidFill>
              </a:rPr>
            </a:br>
            <a:br>
              <a:rPr lang="en-US" sz="1800" dirty="0">
                <a:solidFill>
                  <a:srgbClr val="09213B"/>
                </a:solidFill>
              </a:rPr>
            </a:br>
            <a:r>
              <a:rPr lang="en-US" sz="1800" dirty="0">
                <a:solidFill>
                  <a:srgbClr val="09213B"/>
                </a:solidFill>
              </a:rPr>
              <a:t>prefigures skeletal iron structures of the 19</a:t>
            </a:r>
            <a:r>
              <a:rPr lang="en-US" sz="1800" baseline="30000" dirty="0">
                <a:solidFill>
                  <a:srgbClr val="09213B"/>
                </a:solidFill>
              </a:rPr>
              <a:t>th</a:t>
            </a:r>
            <a:r>
              <a:rPr lang="en-US" sz="1800" dirty="0">
                <a:solidFill>
                  <a:srgbClr val="09213B"/>
                </a:solidFill>
              </a:rPr>
              <a:t> century</a:t>
            </a:r>
            <a:endParaRPr lang="en-US" sz="1800" dirty="0">
              <a:solidFill>
                <a:srgbClr val="FBAE00"/>
              </a:solidFill>
            </a:endParaRPr>
          </a:p>
        </p:txBody>
      </p:sp>
      <p:pic>
        <p:nvPicPr>
          <p:cNvPr id="6" name="Picture 6" descr=" 28-10.jpg                                                      00167F64William's Hard Drive           B6EA260F:"/>
          <p:cNvPicPr>
            <a:picLocks noChangeAspect="1" noChangeArrowheads="1"/>
          </p:cNvPicPr>
          <p:nvPr/>
        </p:nvPicPr>
        <p:blipFill>
          <a:blip r:embed="rId2">
            <a:extLst>
              <a:ext uri="{28A0092B-C50C-407E-A947-70E740481C1C}">
                <a14:useLocalDpi xmlns:a14="http://schemas.microsoft.com/office/drawing/2010/main" val="0"/>
              </a:ext>
            </a:extLst>
          </a:blip>
          <a:srcRect t="3435" b="2110"/>
          <a:stretch>
            <a:fillRect/>
          </a:stretch>
        </p:blipFill>
        <p:spPr bwMode="auto">
          <a:xfrm>
            <a:off x="118432" y="1087675"/>
            <a:ext cx="6400800" cy="4241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2502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728552" y="58815"/>
            <a:ext cx="2057400" cy="6302432"/>
          </a:xfrm>
        </p:spPr>
        <p:txBody>
          <a:bodyPr vert="horz" anchor="t">
            <a:noAutofit/>
          </a:bodyPr>
          <a:lstStyle/>
          <a:p>
            <a:pPr>
              <a:spcBef>
                <a:spcPct val="50000"/>
              </a:spcBef>
            </a:pPr>
            <a:r>
              <a:rPr lang="en-US" sz="1500" dirty="0">
                <a:solidFill>
                  <a:srgbClr val="FBAE00"/>
                </a:solidFill>
              </a:rPr>
              <a:t>Jean-Baptiste Greuze</a:t>
            </a:r>
            <a:br>
              <a:rPr lang="en-US" sz="1500" dirty="0">
                <a:solidFill>
                  <a:srgbClr val="FBAE00"/>
                </a:solidFill>
              </a:rPr>
            </a:br>
            <a:r>
              <a:rPr lang="en-US" sz="1500" i="1" dirty="0">
                <a:solidFill>
                  <a:srgbClr val="FBAE00"/>
                </a:solidFill>
              </a:rPr>
              <a:t>The Village Bride</a:t>
            </a:r>
            <a:br>
              <a:rPr lang="en-US" sz="1500" dirty="0">
                <a:solidFill>
                  <a:srgbClr val="FBAE00"/>
                </a:solidFill>
              </a:rPr>
            </a:br>
            <a:r>
              <a:rPr lang="en-US" sz="1500" dirty="0">
                <a:solidFill>
                  <a:srgbClr val="FBAE00"/>
                </a:solidFill>
              </a:rPr>
              <a:t>1761</a:t>
            </a:r>
            <a:br>
              <a:rPr lang="en-US" sz="1500" dirty="0">
                <a:solidFill>
                  <a:srgbClr val="FBAE00"/>
                </a:solidFill>
              </a:rPr>
            </a:br>
            <a:r>
              <a:rPr lang="en-US" sz="1500" dirty="0">
                <a:solidFill>
                  <a:srgbClr val="FBAE00"/>
                </a:solidFill>
              </a:rPr>
              <a:t>oil on canvas, </a:t>
            </a:r>
            <a:r>
              <a:rPr lang="en-US" sz="1500" dirty="0" err="1">
                <a:solidFill>
                  <a:srgbClr val="FBAE00"/>
                </a:solidFill>
              </a:rPr>
              <a:t>france</a:t>
            </a:r>
            <a:r>
              <a:rPr lang="en-US" sz="1500" dirty="0">
                <a:solidFill>
                  <a:srgbClr val="FBAE00"/>
                </a:solidFill>
              </a:rPr>
              <a:t> ** NOT IN 250</a:t>
            </a:r>
            <a:br>
              <a:rPr lang="en-US" sz="1500" dirty="0">
                <a:solidFill>
                  <a:srgbClr val="FBAE00"/>
                </a:solidFill>
              </a:rPr>
            </a:br>
            <a:br>
              <a:rPr lang="en-US" sz="1500" dirty="0">
                <a:solidFill>
                  <a:srgbClr val="FBAE00"/>
                </a:solidFill>
              </a:rPr>
            </a:br>
            <a:r>
              <a:rPr lang="en-US" sz="1500" dirty="0">
                <a:solidFill>
                  <a:srgbClr val="09213B"/>
                </a:solidFill>
                <a:latin typeface="+mn-lt"/>
              </a:rPr>
              <a:t>SETTING IS UNADORNED ROOM IN RUSTIC DWELLING</a:t>
            </a:r>
            <a:br>
              <a:rPr lang="en-US" sz="1500" dirty="0">
                <a:solidFill>
                  <a:srgbClr val="09213B"/>
                </a:solidFill>
                <a:latin typeface="+mn-lt"/>
              </a:rPr>
            </a:br>
            <a:br>
              <a:rPr lang="en-US" sz="1500" dirty="0">
                <a:solidFill>
                  <a:srgbClr val="09213B"/>
                </a:solidFill>
                <a:latin typeface="+mn-lt"/>
              </a:rPr>
            </a:br>
            <a:r>
              <a:rPr lang="en-US" sz="1500" dirty="0">
                <a:solidFill>
                  <a:srgbClr val="09213B"/>
                </a:solidFill>
                <a:latin typeface="+mn-lt"/>
              </a:rPr>
              <a:t>FATHER IS GIVING DOWRY TO HUSBAND-TO-BE, OVERSEEN BY NOTARY (NOT PRIEST)</a:t>
            </a:r>
            <a:br>
              <a:rPr lang="en-US" sz="1500" dirty="0">
                <a:solidFill>
                  <a:srgbClr val="09213B"/>
                </a:solidFill>
                <a:latin typeface="+mn-lt"/>
              </a:rPr>
            </a:br>
            <a:br>
              <a:rPr lang="en-US" sz="1500" dirty="0">
                <a:solidFill>
                  <a:srgbClr val="09213B"/>
                </a:solidFill>
                <a:latin typeface="+mn-lt"/>
              </a:rPr>
            </a:br>
            <a:r>
              <a:rPr lang="en-US" sz="1500" dirty="0">
                <a:solidFill>
                  <a:srgbClr val="09213B"/>
                </a:solidFill>
                <a:latin typeface="+mn-lt"/>
              </a:rPr>
              <a:t>TEARFUL MOTHER HOLDING ON TO WIFE WHO IS HOLDING HUSBAND’S HAND, JEALOUS SISTER LOOKS ON</a:t>
            </a:r>
            <a:br>
              <a:rPr lang="en-US" sz="1500" dirty="0">
                <a:solidFill>
                  <a:srgbClr val="09213B"/>
                </a:solidFill>
                <a:latin typeface="+mn-lt"/>
              </a:rPr>
            </a:br>
            <a:br>
              <a:rPr lang="en-US" sz="1500" dirty="0">
                <a:solidFill>
                  <a:srgbClr val="09213B"/>
                </a:solidFill>
                <a:latin typeface="+mn-lt"/>
              </a:rPr>
            </a:br>
            <a:r>
              <a:rPr lang="en-US" sz="1500" dirty="0">
                <a:solidFill>
                  <a:srgbClr val="09213B"/>
                </a:solidFill>
                <a:latin typeface="+mn-lt"/>
              </a:rPr>
              <a:t>HAPPY CLIMAX OF RURAL MARRIAGE</a:t>
            </a:r>
            <a:br>
              <a:rPr lang="en-US" sz="1500" dirty="0">
                <a:solidFill>
                  <a:srgbClr val="09213B"/>
                </a:solidFill>
                <a:latin typeface="+mn-lt"/>
              </a:rPr>
            </a:br>
            <a:br>
              <a:rPr lang="en-US" sz="1500" dirty="0">
                <a:solidFill>
                  <a:srgbClr val="09213B"/>
                </a:solidFill>
                <a:latin typeface="+mn-lt"/>
              </a:rPr>
            </a:br>
            <a:r>
              <a:rPr lang="en-US" sz="1500" dirty="0">
                <a:solidFill>
                  <a:srgbClr val="09213B"/>
                </a:solidFill>
                <a:latin typeface="+mn-lt"/>
              </a:rPr>
              <a:t>MORAL IS HAPPINESS IS THE REWARD FOR MORAL VIRTUE</a:t>
            </a:r>
            <a:br>
              <a:rPr lang="en-US" sz="1500" dirty="0">
                <a:solidFill>
                  <a:srgbClr val="09213B"/>
                </a:solidFill>
                <a:latin typeface="+mn-lt"/>
              </a:rPr>
            </a:br>
            <a:br>
              <a:rPr lang="en-US" sz="1500" dirty="0">
                <a:solidFill>
                  <a:srgbClr val="09213B"/>
                </a:solidFill>
                <a:latin typeface="+mn-lt"/>
              </a:rPr>
            </a:br>
            <a:r>
              <a:rPr lang="en-US" sz="1500" dirty="0">
                <a:solidFill>
                  <a:srgbClr val="09213B"/>
                </a:solidFill>
                <a:latin typeface="+mn-lt"/>
              </a:rPr>
              <a:t>HIS WORK WAS EMBRACED BY MIDDLE CLASS, WHICH WAS TURNED OFF BY FRIVIOLITY OF ROCOCO</a:t>
            </a:r>
            <a:endParaRPr lang="en-US" sz="1500" dirty="0">
              <a:solidFill>
                <a:srgbClr val="FBAE00"/>
              </a:solidFill>
            </a:endParaRPr>
          </a:p>
        </p:txBody>
      </p:sp>
      <p:pic>
        <p:nvPicPr>
          <p:cNvPr id="7" name="Picture 5" descr=" 28-11.jpg                                                      00167F64William's Hard Drive           B6EA260F:"/>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69099" y="1010406"/>
            <a:ext cx="6309809" cy="48371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897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398046" y="228034"/>
            <a:ext cx="2057400" cy="6401932"/>
          </a:xfrm>
        </p:spPr>
        <p:txBody>
          <a:bodyPr vert="horz" anchor="t">
            <a:noAutofit/>
          </a:bodyPr>
          <a:lstStyle/>
          <a:p>
            <a:pPr>
              <a:spcBef>
                <a:spcPct val="50000"/>
              </a:spcBef>
            </a:pPr>
            <a:r>
              <a:rPr lang="en-US" sz="1600" dirty="0">
                <a:solidFill>
                  <a:srgbClr val="FBAE00"/>
                </a:solidFill>
              </a:rPr>
              <a:t>Jean-Baptiste-</a:t>
            </a:r>
            <a:r>
              <a:rPr lang="en-US" sz="1600" dirty="0" err="1">
                <a:solidFill>
                  <a:srgbClr val="FBAE00"/>
                </a:solidFill>
              </a:rPr>
              <a:t>Siméon</a:t>
            </a:r>
            <a:r>
              <a:rPr lang="en-US" sz="1600" dirty="0">
                <a:solidFill>
                  <a:srgbClr val="FBAE00"/>
                </a:solidFill>
              </a:rPr>
              <a:t> </a:t>
            </a:r>
            <a:r>
              <a:rPr lang="en-US" sz="1600" dirty="0" err="1">
                <a:solidFill>
                  <a:srgbClr val="FBAE00"/>
                </a:solidFill>
              </a:rPr>
              <a:t>Chardin</a:t>
            </a:r>
            <a:br>
              <a:rPr lang="en-US" sz="1600" dirty="0">
                <a:solidFill>
                  <a:srgbClr val="FBAE00"/>
                </a:solidFill>
              </a:rPr>
            </a:br>
            <a:r>
              <a:rPr lang="en-US" sz="1600" i="1" dirty="0">
                <a:solidFill>
                  <a:srgbClr val="FBAE00"/>
                </a:solidFill>
              </a:rPr>
              <a:t>Grace at Table</a:t>
            </a:r>
            <a:br>
              <a:rPr lang="en-US" sz="1600" dirty="0">
                <a:solidFill>
                  <a:srgbClr val="FBAE00"/>
                </a:solidFill>
              </a:rPr>
            </a:br>
            <a:r>
              <a:rPr lang="en-US" sz="1600" dirty="0">
                <a:solidFill>
                  <a:srgbClr val="FBAE00"/>
                </a:solidFill>
              </a:rPr>
              <a:t>1740</a:t>
            </a:r>
            <a:br>
              <a:rPr lang="en-US" sz="1600" dirty="0">
                <a:solidFill>
                  <a:srgbClr val="FBAE00"/>
                </a:solidFill>
              </a:rPr>
            </a:br>
            <a:r>
              <a:rPr lang="en-US" sz="1600" dirty="0">
                <a:solidFill>
                  <a:srgbClr val="FBAE00"/>
                </a:solidFill>
              </a:rPr>
              <a:t>oil on canvas, </a:t>
            </a:r>
            <a:r>
              <a:rPr lang="en-US" sz="1600" dirty="0" err="1">
                <a:solidFill>
                  <a:srgbClr val="FBAE00"/>
                </a:solidFill>
              </a:rPr>
              <a:t>france</a:t>
            </a:r>
            <a:r>
              <a:rPr lang="en-US" sz="1600" dirty="0">
                <a:solidFill>
                  <a:srgbClr val="FBAE00"/>
                </a:solidFill>
              </a:rPr>
              <a:t> ** NOT IN 250</a:t>
            </a:r>
            <a:br>
              <a:rPr lang="en-US" sz="1600" dirty="0">
                <a:solidFill>
                  <a:srgbClr val="FBAE00"/>
                </a:solidFill>
              </a:rPr>
            </a:br>
            <a:br>
              <a:rPr lang="en-US" sz="1600" dirty="0">
                <a:solidFill>
                  <a:srgbClr val="FBAE00"/>
                </a:solidFill>
              </a:rPr>
            </a:br>
            <a:br>
              <a:rPr lang="en-US" sz="1600" dirty="0">
                <a:solidFill>
                  <a:srgbClr val="FBAE00"/>
                </a:solidFill>
              </a:rPr>
            </a:br>
            <a:br>
              <a:rPr lang="en-US" sz="1600" dirty="0">
                <a:solidFill>
                  <a:srgbClr val="FBAE00"/>
                </a:solidFill>
              </a:rPr>
            </a:br>
            <a:r>
              <a:rPr lang="en-US" sz="1600" dirty="0">
                <a:solidFill>
                  <a:srgbClr val="09213B"/>
                </a:solidFill>
              </a:rPr>
              <a:t>middle classes preferred narratives with moral lessons</a:t>
            </a:r>
            <a:br>
              <a:rPr lang="en-US" sz="1600" dirty="0">
                <a:solidFill>
                  <a:srgbClr val="09213B"/>
                </a:solidFill>
              </a:rPr>
            </a:br>
            <a:br>
              <a:rPr lang="en-US" sz="1600" dirty="0">
                <a:solidFill>
                  <a:srgbClr val="09213B"/>
                </a:solidFill>
              </a:rPr>
            </a:br>
            <a:r>
              <a:rPr lang="en-US" sz="1600" dirty="0">
                <a:solidFill>
                  <a:srgbClr val="09213B"/>
                </a:solidFill>
              </a:rPr>
              <a:t>quiet scenes of domestic life, praising the simple goodness of ordinary people</a:t>
            </a:r>
            <a:br>
              <a:rPr lang="en-US" sz="1600" dirty="0">
                <a:solidFill>
                  <a:srgbClr val="09213B"/>
                </a:solidFill>
              </a:rPr>
            </a:br>
            <a:br>
              <a:rPr lang="en-US" sz="1600" dirty="0">
                <a:solidFill>
                  <a:srgbClr val="09213B"/>
                </a:solidFill>
              </a:rPr>
            </a:br>
            <a:r>
              <a:rPr lang="en-US" sz="1600" dirty="0">
                <a:solidFill>
                  <a:srgbClr val="09213B"/>
                </a:solidFill>
              </a:rPr>
              <a:t>mother and daughters are about to dine, mother and older sister are supervising youngest daughter praying before a meal</a:t>
            </a:r>
            <a:br>
              <a:rPr lang="en-US" sz="1600" dirty="0">
                <a:solidFill>
                  <a:srgbClr val="09213B"/>
                </a:solidFill>
              </a:rPr>
            </a:br>
            <a:br>
              <a:rPr lang="en-US" sz="1600" dirty="0">
                <a:solidFill>
                  <a:srgbClr val="09213B"/>
                </a:solidFill>
              </a:rPr>
            </a:br>
            <a:r>
              <a:rPr lang="en-US" sz="1600" dirty="0">
                <a:solidFill>
                  <a:srgbClr val="09213B"/>
                </a:solidFill>
              </a:rPr>
              <a:t>muted lighting, illuminated figures with dark background, still life accessories</a:t>
            </a:r>
            <a:br>
              <a:rPr lang="en-US" sz="1600" dirty="0">
                <a:solidFill>
                  <a:srgbClr val="09213B"/>
                </a:solidFill>
              </a:rPr>
            </a:br>
            <a:br>
              <a:rPr lang="en-US" sz="1600" dirty="0">
                <a:solidFill>
                  <a:srgbClr val="09213B"/>
                </a:solidFill>
              </a:rPr>
            </a:br>
            <a:r>
              <a:rPr lang="en-US" sz="1600" dirty="0">
                <a:solidFill>
                  <a:srgbClr val="09213B"/>
                </a:solidFill>
              </a:rPr>
              <a:t>unpretentious house of urban middle class</a:t>
            </a:r>
            <a:br>
              <a:rPr lang="en-US" sz="1600" dirty="0">
                <a:solidFill>
                  <a:srgbClr val="09213B"/>
                </a:solidFill>
              </a:rPr>
            </a:br>
            <a:endParaRPr lang="en-US" sz="1600" dirty="0">
              <a:solidFill>
                <a:srgbClr val="FBAE00"/>
              </a:solidFill>
            </a:endParaRPr>
          </a:p>
        </p:txBody>
      </p:sp>
      <p:pic>
        <p:nvPicPr>
          <p:cNvPr id="6" name="Picture 6" descr=" 28-12.jpg                                                      00167F64William's Hard Drive           B6EA260F:"/>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897874" y="339975"/>
            <a:ext cx="4753778" cy="617804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4601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790923" y="883515"/>
            <a:ext cx="1974773" cy="4880471"/>
          </a:xfrm>
        </p:spPr>
        <p:txBody>
          <a:bodyPr vert="horz" anchor="t">
            <a:normAutofit fontScale="90000"/>
          </a:bodyPr>
          <a:lstStyle/>
          <a:p>
            <a:pPr>
              <a:spcBef>
                <a:spcPct val="50000"/>
              </a:spcBef>
            </a:pPr>
            <a:r>
              <a:rPr lang="en-US" sz="3200" dirty="0">
                <a:solidFill>
                  <a:srgbClr val="FBAE00"/>
                </a:solidFill>
              </a:rPr>
              <a:t>Joseph Wright of Derby</a:t>
            </a:r>
            <a:br>
              <a:rPr lang="en-US" sz="3200" dirty="0">
                <a:solidFill>
                  <a:srgbClr val="FBAE00"/>
                </a:solidFill>
              </a:rPr>
            </a:br>
            <a:r>
              <a:rPr lang="en-US" sz="3200" i="1" dirty="0">
                <a:solidFill>
                  <a:srgbClr val="FBAE00"/>
                </a:solidFill>
              </a:rPr>
              <a:t>A philosopher giving a lecture at the </a:t>
            </a:r>
            <a:r>
              <a:rPr lang="en-US" sz="3200" i="1" dirty="0" err="1">
                <a:solidFill>
                  <a:srgbClr val="FBAE00"/>
                </a:solidFill>
              </a:rPr>
              <a:t>orrery</a:t>
            </a:r>
            <a:br>
              <a:rPr lang="en-US" sz="3200" i="1" dirty="0">
                <a:solidFill>
                  <a:srgbClr val="FBAE00"/>
                </a:solidFill>
              </a:rPr>
            </a:br>
            <a:r>
              <a:rPr lang="en-US" sz="3200" dirty="0">
                <a:solidFill>
                  <a:srgbClr val="FBAE00"/>
                </a:solidFill>
              </a:rPr>
              <a:t>1768</a:t>
            </a:r>
            <a:br>
              <a:rPr lang="en-US" sz="3200" dirty="0">
                <a:solidFill>
                  <a:srgbClr val="FBAE00"/>
                </a:solidFill>
              </a:rPr>
            </a:br>
            <a:r>
              <a:rPr lang="en-US" sz="3200" dirty="0">
                <a:solidFill>
                  <a:srgbClr val="FBAE00"/>
                </a:solidFill>
              </a:rPr>
              <a:t>oil on canvas, </a:t>
            </a:r>
            <a:r>
              <a:rPr lang="en-US" sz="3200" dirty="0" err="1">
                <a:solidFill>
                  <a:srgbClr val="FBAE00"/>
                </a:solidFill>
              </a:rPr>
              <a:t>england</a:t>
            </a:r>
            <a:br>
              <a:rPr lang="en-US" sz="3200" dirty="0">
                <a:solidFill>
                  <a:srgbClr val="FBAE00"/>
                </a:solidFill>
              </a:rPr>
            </a:br>
            <a:br>
              <a:rPr lang="en-US" sz="1200" dirty="0">
                <a:solidFill>
                  <a:srgbClr val="FBAE00"/>
                </a:solidFill>
              </a:rPr>
            </a:br>
            <a:endParaRPr lang="en-US" sz="1300" dirty="0"/>
          </a:p>
        </p:txBody>
      </p:sp>
      <p:pic>
        <p:nvPicPr>
          <p:cNvPr id="8" name="Picture 4" descr="28-9.jpg                                                       00167F64William's Hard Drive           B6EA260F:"/>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987350"/>
            <a:ext cx="6548741" cy="46728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5-Point Star 2">
            <a:extLst>
              <a:ext uri="{FF2B5EF4-FFF2-40B4-BE49-F238E27FC236}">
                <a16:creationId xmlns:a16="http://schemas.microsoft.com/office/drawing/2014/main" id="{00CF74D5-9CAE-8B49-B6E1-F7E68BD2177D}"/>
              </a:ext>
            </a:extLst>
          </p:cNvPr>
          <p:cNvSpPr/>
          <p:nvPr/>
        </p:nvSpPr>
        <p:spPr>
          <a:xfrm>
            <a:off x="7979178" y="5763986"/>
            <a:ext cx="1028700" cy="963385"/>
          </a:xfrm>
          <a:prstGeom prst="star5">
            <a:avLst>
              <a:gd name="adj" fmla="val 26763"/>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811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633984"/>
          </a:xfrm>
        </p:spPr>
        <p:txBody>
          <a:bodyPr>
            <a:normAutofit fontScale="90000"/>
          </a:bodyPr>
          <a:lstStyle/>
          <a:p>
            <a:r>
              <a:rPr lang="en-US" dirty="0"/>
              <a:t>Joseph Wright of Derby</a:t>
            </a:r>
          </a:p>
        </p:txBody>
      </p:sp>
      <p:sp>
        <p:nvSpPr>
          <p:cNvPr id="3" name="Content Placeholder 2"/>
          <p:cNvSpPr>
            <a:spLocks noGrp="1"/>
          </p:cNvSpPr>
          <p:nvPr>
            <p:ph sz="half" idx="1"/>
          </p:nvPr>
        </p:nvSpPr>
        <p:spPr>
          <a:xfrm>
            <a:off x="768096" y="1634835"/>
            <a:ext cx="3566160" cy="4904509"/>
          </a:xfrm>
        </p:spPr>
        <p:txBody>
          <a:bodyPr>
            <a:normAutofit fontScale="85000" lnSpcReduction="20000"/>
          </a:bodyPr>
          <a:lstStyle/>
          <a:p>
            <a:r>
              <a:rPr lang="en-US" dirty="0"/>
              <a:t>Joseph Wright was born in Derby, England</a:t>
            </a:r>
          </a:p>
          <a:p>
            <a:pPr lvl="1"/>
            <a:r>
              <a:rPr lang="en-US" dirty="0"/>
              <a:t>Lived there his entire life</a:t>
            </a:r>
          </a:p>
          <a:p>
            <a:pPr lvl="1"/>
            <a:r>
              <a:rPr lang="en-US" dirty="0"/>
              <a:t>Called “of Derby” to differentiate himself from another painter of the same name</a:t>
            </a:r>
          </a:p>
          <a:p>
            <a:r>
              <a:rPr lang="en-US" dirty="0"/>
              <a:t>Most prominent painter of the 18</a:t>
            </a:r>
            <a:r>
              <a:rPr lang="en-US" baseline="30000" dirty="0"/>
              <a:t>th</a:t>
            </a:r>
            <a:r>
              <a:rPr lang="en-US" dirty="0"/>
              <a:t> century</a:t>
            </a:r>
          </a:p>
          <a:p>
            <a:pPr lvl="1"/>
            <a:r>
              <a:rPr lang="en-US" dirty="0"/>
              <a:t>Operated outside the constraints of mainstream London art world</a:t>
            </a:r>
          </a:p>
          <a:p>
            <a:pPr lvl="1"/>
            <a:r>
              <a:rPr lang="en-US" dirty="0"/>
              <a:t>Free to explore general interest in science with his friends, that included the grandfather of Charles Darwin</a:t>
            </a:r>
          </a:p>
          <a:p>
            <a:r>
              <a:rPr lang="en-US" dirty="0"/>
              <a:t>Known for deft depictions of contrasts between light and dark</a:t>
            </a:r>
          </a:p>
          <a:p>
            <a:pPr lvl="1"/>
            <a:r>
              <a:rPr lang="en-US" dirty="0"/>
              <a:t>Also unflinching portrayal of subjects, unpopular as a portrait painter</a:t>
            </a:r>
          </a:p>
          <a:p>
            <a:r>
              <a:rPr lang="en-US" dirty="0"/>
              <a:t>Joseph Wright of Derby was the unofficial artist of the Enlightenment, depicting scientists and philosophers like gods and Biblical heroes</a:t>
            </a:r>
          </a:p>
          <a:p>
            <a:endParaRPr lang="en-US" dirty="0"/>
          </a:p>
        </p:txBody>
      </p:sp>
      <p:pic>
        <p:nvPicPr>
          <p:cNvPr id="1026" name="Picture 2" descr="Image result for joseph wright of derb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52641" y="1765870"/>
            <a:ext cx="3543937" cy="437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847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8944" y="959790"/>
            <a:ext cx="7290054" cy="647839"/>
          </a:xfrm>
        </p:spPr>
        <p:txBody>
          <a:bodyPr/>
          <a:lstStyle/>
          <a:p>
            <a:r>
              <a:rPr lang="en-US" dirty="0"/>
              <a:t>Context</a:t>
            </a:r>
          </a:p>
        </p:txBody>
      </p:sp>
      <p:sp>
        <p:nvSpPr>
          <p:cNvPr id="5" name="Content Placeholder 4"/>
          <p:cNvSpPr>
            <a:spLocks noGrp="1"/>
          </p:cNvSpPr>
          <p:nvPr>
            <p:ph sz="half" idx="1"/>
          </p:nvPr>
        </p:nvSpPr>
        <p:spPr>
          <a:xfrm>
            <a:off x="148963" y="1909471"/>
            <a:ext cx="2871563" cy="4821381"/>
          </a:xfrm>
        </p:spPr>
        <p:txBody>
          <a:bodyPr>
            <a:normAutofit fontScale="85000" lnSpcReduction="20000"/>
          </a:bodyPr>
          <a:lstStyle/>
          <a:p>
            <a:pPr algn="just"/>
            <a:r>
              <a:rPr lang="en-US" dirty="0"/>
              <a:t>Key idea of Age of Enlightenment-empirical observation grounded in science and reason can advance society</a:t>
            </a:r>
          </a:p>
          <a:p>
            <a:pPr algn="just"/>
            <a:r>
              <a:rPr lang="en-US" dirty="0"/>
              <a:t>Shows philosophical shift from traditional religious models towards universal, empirical approach</a:t>
            </a:r>
          </a:p>
          <a:p>
            <a:pPr algn="just"/>
            <a:r>
              <a:rPr lang="en-US" sz="2400" dirty="0">
                <a:solidFill>
                  <a:srgbClr val="09213B"/>
                </a:solidFill>
              </a:rPr>
              <a:t>Scientific investigation allowed for humans to understand their world in a new way: electricity, combustion, steam power, iron, was combined with a celebration of progress</a:t>
            </a:r>
          </a:p>
          <a:p>
            <a:pPr algn="just"/>
            <a:br>
              <a:rPr lang="en-US" sz="2400" dirty="0">
                <a:solidFill>
                  <a:srgbClr val="09213B"/>
                </a:solidFill>
              </a:rPr>
            </a:br>
            <a:br>
              <a:rPr lang="en-US" sz="2400" dirty="0">
                <a:solidFill>
                  <a:srgbClr val="09213B"/>
                </a:solidFill>
              </a:rPr>
            </a:br>
            <a:endParaRPr lang="en-US" dirty="0"/>
          </a:p>
        </p:txBody>
      </p:sp>
      <p:pic>
        <p:nvPicPr>
          <p:cNvPr id="7" name="Picture 4" descr="28-9.jpg                                                       00167F64William's Hard Drive           B6EA260F:"/>
          <p:cNvPicPr>
            <a:picLocks noGrp="1" noChangeAspect="1" noChangeArrowheads="1"/>
          </p:cNvPicPr>
          <p:nvPr>
            <p:ph sz="half" idx="2"/>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3315818" y="1283709"/>
            <a:ext cx="5679219" cy="40524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3679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a:t>
            </a:r>
          </a:p>
        </p:txBody>
      </p:sp>
      <p:sp>
        <p:nvSpPr>
          <p:cNvPr id="3" name="Content Placeholder 2"/>
          <p:cNvSpPr>
            <a:spLocks noGrp="1"/>
          </p:cNvSpPr>
          <p:nvPr>
            <p:ph sz="half" idx="1"/>
          </p:nvPr>
        </p:nvSpPr>
        <p:spPr/>
        <p:txBody>
          <a:bodyPr>
            <a:normAutofit/>
          </a:bodyPr>
          <a:lstStyle/>
          <a:p>
            <a:r>
              <a:rPr lang="en-US" dirty="0"/>
              <a:t>Art of the Enlightenment</a:t>
            </a:r>
          </a:p>
          <a:p>
            <a:pPr lvl="1"/>
            <a:r>
              <a:rPr lang="en-US" dirty="0"/>
              <a:t>98. Hogarth, </a:t>
            </a:r>
            <a:r>
              <a:rPr lang="en-US" i="1" dirty="0"/>
              <a:t>Marriage a la Mode</a:t>
            </a:r>
          </a:p>
          <a:p>
            <a:pPr lvl="1"/>
            <a:r>
              <a:rPr lang="en-US" dirty="0"/>
              <a:t>100. Derby, </a:t>
            </a:r>
            <a:r>
              <a:rPr lang="en-US" i="1" dirty="0"/>
              <a:t>Philosopher Giving a Lecture at the </a:t>
            </a:r>
            <a:r>
              <a:rPr lang="en-US" i="1" dirty="0" err="1"/>
              <a:t>Orrery</a:t>
            </a:r>
            <a:endParaRPr lang="en-US" i="1" dirty="0"/>
          </a:p>
          <a:p>
            <a:r>
              <a:rPr lang="en-US" dirty="0"/>
              <a:t>Rococo</a:t>
            </a:r>
          </a:p>
          <a:p>
            <a:pPr lvl="1"/>
            <a:r>
              <a:rPr lang="en-US" dirty="0"/>
              <a:t>101. Fragonard, </a:t>
            </a:r>
            <a:r>
              <a:rPr lang="en-US" i="1" dirty="0"/>
              <a:t>The Swing</a:t>
            </a:r>
          </a:p>
          <a:p>
            <a:r>
              <a:rPr lang="en-US" dirty="0"/>
              <a:t>Neoclassicism</a:t>
            </a:r>
          </a:p>
          <a:p>
            <a:pPr lvl="1"/>
            <a:r>
              <a:rPr lang="en-US" dirty="0"/>
              <a:t>102. Jefferson, Monticello</a:t>
            </a:r>
          </a:p>
          <a:p>
            <a:pPr lvl="1"/>
            <a:r>
              <a:rPr lang="en-US" dirty="0"/>
              <a:t>103. David, </a:t>
            </a:r>
            <a:r>
              <a:rPr lang="en-US" i="1" dirty="0"/>
              <a:t>Oath of the </a:t>
            </a:r>
            <a:r>
              <a:rPr lang="en-US" i="1" dirty="0" err="1"/>
              <a:t>Horatii</a:t>
            </a:r>
            <a:endParaRPr lang="en-US" i="1" dirty="0"/>
          </a:p>
          <a:p>
            <a:pPr lvl="1"/>
            <a:r>
              <a:rPr lang="en-US" dirty="0"/>
              <a:t>104. Houdon, George Washington</a:t>
            </a:r>
          </a:p>
          <a:p>
            <a:pPr lvl="1"/>
            <a:r>
              <a:rPr lang="en-US" dirty="0"/>
              <a:t>105. Vigee-Lebrun, </a:t>
            </a:r>
            <a:r>
              <a:rPr lang="en-US" i="1" dirty="0"/>
              <a:t>Self Portrait </a:t>
            </a:r>
          </a:p>
          <a:p>
            <a:pPr lvl="1"/>
            <a:endParaRPr lang="en-US" dirty="0"/>
          </a:p>
          <a:p>
            <a:endParaRPr lang="en-US" dirty="0"/>
          </a:p>
          <a:p>
            <a:pPr lvl="1"/>
            <a:endParaRPr lang="en-US" dirty="0"/>
          </a:p>
        </p:txBody>
      </p:sp>
      <p:sp>
        <p:nvSpPr>
          <p:cNvPr id="4" name="Content Placeholder 3"/>
          <p:cNvSpPr>
            <a:spLocks noGrp="1"/>
          </p:cNvSpPr>
          <p:nvPr>
            <p:ph sz="half" idx="2"/>
          </p:nvPr>
        </p:nvSpPr>
        <p:spPr/>
        <p:txBody>
          <a:bodyPr>
            <a:normAutofit/>
          </a:bodyPr>
          <a:lstStyle/>
          <a:p>
            <a:r>
              <a:rPr lang="en-US" dirty="0"/>
              <a:t>Romanticism</a:t>
            </a:r>
          </a:p>
          <a:p>
            <a:pPr lvl="1"/>
            <a:r>
              <a:rPr lang="en-US" dirty="0"/>
              <a:t>106. Goya, </a:t>
            </a:r>
            <a:r>
              <a:rPr lang="en-US" i="1" dirty="0"/>
              <a:t>Y no </a:t>
            </a:r>
            <a:r>
              <a:rPr lang="en-US" i="1" dirty="0" err="1"/>
              <a:t>hai</a:t>
            </a:r>
            <a:r>
              <a:rPr lang="en-US" i="1" dirty="0"/>
              <a:t> </a:t>
            </a:r>
            <a:r>
              <a:rPr lang="en-US" i="1" dirty="0" err="1"/>
              <a:t>remedio</a:t>
            </a:r>
            <a:r>
              <a:rPr lang="en-US" i="1" dirty="0"/>
              <a:t> (And there’s nothing to be done)</a:t>
            </a:r>
          </a:p>
          <a:p>
            <a:pPr lvl="1"/>
            <a:r>
              <a:rPr lang="en-US" dirty="0"/>
              <a:t>107. Ingres, </a:t>
            </a:r>
            <a:r>
              <a:rPr lang="en-US" i="1" dirty="0"/>
              <a:t>La Grande Odalisque</a:t>
            </a:r>
          </a:p>
          <a:p>
            <a:pPr lvl="1"/>
            <a:r>
              <a:rPr lang="en-US" dirty="0"/>
              <a:t>108. Delacroix, </a:t>
            </a:r>
            <a:r>
              <a:rPr lang="en-US" i="1" dirty="0"/>
              <a:t>Liberty Leading the People</a:t>
            </a:r>
          </a:p>
          <a:p>
            <a:pPr lvl="1"/>
            <a:r>
              <a:rPr lang="en-US" dirty="0"/>
              <a:t>109. Cole, </a:t>
            </a:r>
            <a:r>
              <a:rPr lang="en-US" i="1" dirty="0"/>
              <a:t>The Oxbow</a:t>
            </a:r>
          </a:p>
          <a:p>
            <a:pPr lvl="1"/>
            <a:r>
              <a:rPr lang="en-US" dirty="0"/>
              <a:t>111. Turner, </a:t>
            </a:r>
            <a:r>
              <a:rPr lang="en-US" i="1" dirty="0"/>
              <a:t>Slave Ship</a:t>
            </a:r>
          </a:p>
          <a:p>
            <a:pPr lvl="1"/>
            <a:r>
              <a:rPr lang="en-US" dirty="0"/>
              <a:t>112. </a:t>
            </a:r>
            <a:r>
              <a:rPr lang="en-US" dirty="0" err="1"/>
              <a:t>Pugin</a:t>
            </a:r>
            <a:r>
              <a:rPr lang="en-US" dirty="0"/>
              <a:t> &amp; Barry, Houses of Parliament</a:t>
            </a:r>
          </a:p>
          <a:p>
            <a:pPr lvl="1"/>
            <a:endParaRPr lang="en-US" dirty="0"/>
          </a:p>
          <a:p>
            <a:pPr lvl="1"/>
            <a:endParaRPr lang="en-US" dirty="0"/>
          </a:p>
          <a:p>
            <a:pPr lvl="1"/>
            <a:endParaRPr lang="en-US" dirty="0"/>
          </a:p>
          <a:p>
            <a:pPr lvl="1"/>
            <a:endParaRPr lang="en-US" dirty="0"/>
          </a:p>
          <a:p>
            <a:pPr lvl="1"/>
            <a:endParaRPr lang="en-US" i="1" dirty="0"/>
          </a:p>
          <a:p>
            <a:pPr lvl="1"/>
            <a:endParaRPr lang="en-US" dirty="0"/>
          </a:p>
        </p:txBody>
      </p:sp>
    </p:spTree>
    <p:extLst>
      <p:ext uri="{BB962C8B-B14F-4D97-AF65-F5344CB8AC3E}">
        <p14:creationId xmlns:p14="http://schemas.microsoft.com/office/powerpoint/2010/main" val="904463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744820"/>
          </a:xfrm>
        </p:spPr>
        <p:txBody>
          <a:bodyPr/>
          <a:lstStyle/>
          <a:p>
            <a:r>
              <a:rPr lang="en-US" dirty="0" err="1"/>
              <a:t>Orrery</a:t>
            </a:r>
            <a:endParaRPr lang="en-US" dirty="0"/>
          </a:p>
        </p:txBody>
      </p:sp>
      <p:sp>
        <p:nvSpPr>
          <p:cNvPr id="3" name="Content Placeholder 2"/>
          <p:cNvSpPr>
            <a:spLocks noGrp="1"/>
          </p:cNvSpPr>
          <p:nvPr>
            <p:ph sz="half" idx="1"/>
          </p:nvPr>
        </p:nvSpPr>
        <p:spPr>
          <a:xfrm>
            <a:off x="768096" y="1468582"/>
            <a:ext cx="3566160" cy="4840778"/>
          </a:xfrm>
        </p:spPr>
        <p:txBody>
          <a:bodyPr>
            <a:normAutofit fontScale="92500"/>
          </a:bodyPr>
          <a:lstStyle/>
          <a:p>
            <a:r>
              <a:rPr lang="en-US" dirty="0" err="1"/>
              <a:t>Orrery</a:t>
            </a:r>
            <a:r>
              <a:rPr lang="en-US" dirty="0"/>
              <a:t> is a mechanical model of the solar system, like a miniature, clockwork planetarium</a:t>
            </a:r>
          </a:p>
          <a:p>
            <a:r>
              <a:rPr lang="en-US" dirty="0"/>
              <a:t>Planet with moons rotates on a swing arm that allows it to rotate around the sun when cranked by hand</a:t>
            </a:r>
          </a:p>
          <a:p>
            <a:r>
              <a:rPr lang="en-US" dirty="0"/>
              <a:t>When in motion it depicts the orbits of the planets and their relative relationship to each other</a:t>
            </a:r>
          </a:p>
          <a:p>
            <a:r>
              <a:rPr lang="en-US" dirty="0" err="1"/>
              <a:t>Orrery</a:t>
            </a:r>
            <a:r>
              <a:rPr lang="en-US" dirty="0"/>
              <a:t> depicted by Wright has large metal rings which can simulate eclipses, giving it three dimensional capabilities </a:t>
            </a:r>
          </a:p>
        </p:txBody>
      </p:sp>
      <p:pic>
        <p:nvPicPr>
          <p:cNvPr id="3074" name="Picture 2" descr="https://ka-perseus-images.s3.amazonaws.com/1d4c1f9d30040f3c2faa5dc637a35d1c462bd30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2625" y="1836567"/>
            <a:ext cx="4083339" cy="436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39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814093"/>
          </a:xfrm>
        </p:spPr>
        <p:txBody>
          <a:bodyPr/>
          <a:lstStyle/>
          <a:p>
            <a:r>
              <a:rPr lang="en-US" dirty="0"/>
              <a:t>Scientific discovery</a:t>
            </a:r>
          </a:p>
        </p:txBody>
      </p:sp>
      <p:sp>
        <p:nvSpPr>
          <p:cNvPr id="3" name="Content Placeholder 2"/>
          <p:cNvSpPr>
            <a:spLocks noGrp="1"/>
          </p:cNvSpPr>
          <p:nvPr>
            <p:ph sz="half" idx="1"/>
          </p:nvPr>
        </p:nvSpPr>
        <p:spPr>
          <a:xfrm>
            <a:off x="768096" y="1496291"/>
            <a:ext cx="3566160" cy="4813069"/>
          </a:xfrm>
        </p:spPr>
        <p:txBody>
          <a:bodyPr/>
          <a:lstStyle/>
          <a:p>
            <a:r>
              <a:rPr lang="en-US" dirty="0"/>
              <a:t>1760s-Wright began to explore boundaries of painting</a:t>
            </a:r>
          </a:p>
          <a:p>
            <a:r>
              <a:rPr lang="en-US" dirty="0"/>
              <a:t>History painting was considered the highest genre of painting</a:t>
            </a:r>
          </a:p>
          <a:p>
            <a:pPr lvl="1"/>
            <a:r>
              <a:rPr lang="en-US" dirty="0"/>
              <a:t>Depicting Biblical or classical subjects to demonstrate a moral lesson</a:t>
            </a:r>
          </a:p>
          <a:p>
            <a:r>
              <a:rPr lang="en-US" dirty="0"/>
              <a:t>Took this method of portraying events to apply to a contemporary, scientific subject</a:t>
            </a:r>
          </a:p>
        </p:txBody>
      </p:sp>
      <p:pic>
        <p:nvPicPr>
          <p:cNvPr id="2050" name="Picture 2" descr="https://ka-perseus-images.s3.amazonaws.com/bb2f8ee6606f51a0d4007757c29a51b66a8dbb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990" y="1814945"/>
            <a:ext cx="4482362" cy="353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53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768096" y="2542827"/>
            <a:ext cx="3566160" cy="822960"/>
          </a:xfrm>
        </p:spPr>
        <p:txBody>
          <a:bodyPr/>
          <a:lstStyle/>
          <a:p>
            <a:r>
              <a:rPr lang="en-US" dirty="0" err="1"/>
              <a:t>Zoffany’s</a:t>
            </a:r>
            <a:r>
              <a:rPr lang="en-US" dirty="0"/>
              <a:t> </a:t>
            </a:r>
            <a:r>
              <a:rPr lang="en-US" i="1" dirty="0"/>
              <a:t>Gore Family</a:t>
            </a:r>
            <a:r>
              <a:rPr lang="en-US" dirty="0"/>
              <a:t>, 1775, oil on canvas</a:t>
            </a:r>
          </a:p>
        </p:txBody>
      </p:sp>
      <p:pic>
        <p:nvPicPr>
          <p:cNvPr id="10" name="Picture 2" descr="https://ka-perseus-images.s3.amazonaws.com/bb2f8ee6606f51a0d4007757c29a51b66a8dbb0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2832" y="3517071"/>
            <a:ext cx="4081424" cy="3216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28-9.jpg                                                       00167F64William's Hard Drive           B6EA260F:"/>
          <p:cNvPicPr>
            <a:picLocks noGrp="1" noChangeAspect="1" noChangeArrowheads="1"/>
          </p:cNvPicPr>
          <p:nvPr>
            <p:ph sz="quarter" idx="4"/>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4525888" y="3518186"/>
            <a:ext cx="4507776" cy="321653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969818" y="360218"/>
            <a:ext cx="745374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Not a moral on leadership or heroism, moral is pursuit of scientific knowledge</a:t>
            </a:r>
          </a:p>
          <a:p>
            <a:pPr marL="285750" indent="-285750">
              <a:buFont typeface="Arial" panose="020B0604020202020204" pitchFamily="34" charset="0"/>
              <a:buChar char="•"/>
            </a:pPr>
            <a:r>
              <a:rPr lang="en-US" dirty="0"/>
              <a:t>Collection of non-idealized men, women, boys, and girls informally arranged in a small physical space around a central organizing point</a:t>
            </a:r>
          </a:p>
          <a:p>
            <a:pPr marL="285750" indent="-285750">
              <a:buFont typeface="Arial" panose="020B0604020202020204" pitchFamily="34" charset="0"/>
              <a:buChar char="•"/>
            </a:pPr>
            <a:r>
              <a:rPr lang="en-US" dirty="0"/>
              <a:t>Mimics an informal group portrait, like </a:t>
            </a:r>
            <a:r>
              <a:rPr lang="en-US" dirty="0" err="1"/>
              <a:t>Zoffany’s</a:t>
            </a:r>
            <a:r>
              <a:rPr lang="en-US" dirty="0"/>
              <a:t> below</a:t>
            </a:r>
          </a:p>
          <a:p>
            <a:pPr marL="285750" indent="-285750">
              <a:buFont typeface="Arial" panose="020B0604020202020204" pitchFamily="34" charset="0"/>
              <a:buChar char="•"/>
            </a:pPr>
            <a:r>
              <a:rPr lang="en-US" dirty="0"/>
              <a:t>Uses dramatic lighting and scale</a:t>
            </a:r>
          </a:p>
          <a:p>
            <a:pPr marL="742950" lvl="1" indent="-285750">
              <a:buFont typeface="Arial" panose="020B0604020202020204" pitchFamily="34" charset="0"/>
              <a:buChar char="•"/>
            </a:pPr>
            <a:r>
              <a:rPr lang="en-US" dirty="0"/>
              <a:t>Depicts a religious </a:t>
            </a:r>
            <a:r>
              <a:rPr lang="en-US" dirty="0" err="1"/>
              <a:t>ephiphany</a:t>
            </a:r>
            <a:endParaRPr lang="en-US" dirty="0"/>
          </a:p>
        </p:txBody>
      </p:sp>
    </p:spTree>
    <p:extLst>
      <p:ext uri="{BB962C8B-B14F-4D97-AF65-F5344CB8AC3E}">
        <p14:creationId xmlns:p14="http://schemas.microsoft.com/office/powerpoint/2010/main" val="964056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924929"/>
          </a:xfrm>
        </p:spPr>
        <p:txBody>
          <a:bodyPr/>
          <a:lstStyle/>
          <a:p>
            <a:r>
              <a:rPr lang="en-US" dirty="0"/>
              <a:t>Content</a:t>
            </a:r>
          </a:p>
        </p:txBody>
      </p:sp>
      <p:sp>
        <p:nvSpPr>
          <p:cNvPr id="3" name="Content Placeholder 2"/>
          <p:cNvSpPr>
            <a:spLocks noGrp="1"/>
          </p:cNvSpPr>
          <p:nvPr>
            <p:ph sz="half" idx="1"/>
          </p:nvPr>
        </p:nvSpPr>
        <p:spPr>
          <a:xfrm>
            <a:off x="768096" y="1510145"/>
            <a:ext cx="3566160" cy="4799215"/>
          </a:xfrm>
        </p:spPr>
        <p:txBody>
          <a:bodyPr>
            <a:normAutofit lnSpcReduction="10000"/>
          </a:bodyPr>
          <a:lstStyle/>
          <a:p>
            <a:r>
              <a:rPr lang="en-US" sz="2000" dirty="0">
                <a:solidFill>
                  <a:srgbClr val="09213B"/>
                </a:solidFill>
              </a:rPr>
              <a:t>Clearly modeled on specific people, but was not meant to be a conversation piece</a:t>
            </a:r>
          </a:p>
          <a:p>
            <a:pPr lvl="1"/>
            <a:r>
              <a:rPr lang="en-US" sz="1600" dirty="0">
                <a:solidFill>
                  <a:srgbClr val="09213B"/>
                </a:solidFill>
              </a:rPr>
              <a:t>Deliberate selections of individuals to be in the same space, though it may never have happened</a:t>
            </a:r>
          </a:p>
          <a:p>
            <a:r>
              <a:rPr lang="en-US" sz="2000" dirty="0">
                <a:solidFill>
                  <a:srgbClr val="09213B"/>
                </a:solidFill>
              </a:rPr>
              <a:t>Man standing, taking notes: Peter Perez Burdett, Wright’s friend</a:t>
            </a:r>
          </a:p>
          <a:p>
            <a:r>
              <a:rPr lang="en-US" sz="2000" dirty="0">
                <a:solidFill>
                  <a:srgbClr val="09213B"/>
                </a:solidFill>
              </a:rPr>
              <a:t>Man seated to far right: Washington Shirley, 5</a:t>
            </a:r>
            <a:r>
              <a:rPr lang="en-US" sz="2000" baseline="30000" dirty="0">
                <a:solidFill>
                  <a:srgbClr val="09213B"/>
                </a:solidFill>
              </a:rPr>
              <a:t>th</a:t>
            </a:r>
            <a:r>
              <a:rPr lang="en-US" sz="2000" dirty="0">
                <a:solidFill>
                  <a:srgbClr val="09213B"/>
                </a:solidFill>
              </a:rPr>
              <a:t> Earl </a:t>
            </a:r>
            <a:r>
              <a:rPr lang="en-US" sz="2000" dirty="0" err="1">
                <a:solidFill>
                  <a:srgbClr val="09213B"/>
                </a:solidFill>
              </a:rPr>
              <a:t>Ferrers</a:t>
            </a:r>
            <a:r>
              <a:rPr lang="en-US" sz="2000" dirty="0">
                <a:solidFill>
                  <a:srgbClr val="09213B"/>
                </a:solidFill>
              </a:rPr>
              <a:t>, initial owner of the work</a:t>
            </a:r>
            <a:br>
              <a:rPr lang="en-US" sz="2000" dirty="0">
                <a:solidFill>
                  <a:srgbClr val="09213B"/>
                </a:solidFill>
              </a:rPr>
            </a:br>
            <a:br>
              <a:rPr lang="en-US" sz="2000" dirty="0">
                <a:solidFill>
                  <a:srgbClr val="09213B"/>
                </a:solidFill>
              </a:rPr>
            </a:br>
            <a:r>
              <a:rPr lang="en-US" sz="2000" dirty="0">
                <a:solidFill>
                  <a:srgbClr val="09213B"/>
                </a:solidFill>
              </a:rPr>
              <a:t>Several theories about the philosopher: </a:t>
            </a:r>
            <a:r>
              <a:rPr lang="en-US" sz="2000" dirty="0" err="1">
                <a:solidFill>
                  <a:srgbClr val="09213B"/>
                </a:solidFill>
              </a:rPr>
              <a:t>Issac</a:t>
            </a:r>
            <a:r>
              <a:rPr lang="en-US" sz="2000" dirty="0">
                <a:solidFill>
                  <a:srgbClr val="09213B"/>
                </a:solidFill>
              </a:rPr>
              <a:t> Newton or member of Lunar Society in Birmingham</a:t>
            </a:r>
            <a:br>
              <a:rPr lang="en-US" sz="2000" dirty="0">
                <a:solidFill>
                  <a:srgbClr val="09213B"/>
                </a:solidFill>
              </a:rPr>
            </a:br>
            <a:br>
              <a:rPr lang="en-US" sz="2000" dirty="0">
                <a:solidFill>
                  <a:srgbClr val="09213B"/>
                </a:solidFill>
              </a:rPr>
            </a:br>
            <a:endParaRPr lang="en-US" dirty="0"/>
          </a:p>
        </p:txBody>
      </p:sp>
      <p:pic>
        <p:nvPicPr>
          <p:cNvPr id="5" name="Picture 4" descr="28-9.jpg                                                       00167F64William's Hard Drive           B6EA260F:"/>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4413123" y="2050472"/>
            <a:ext cx="4601564" cy="3283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76643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843" y="86176"/>
            <a:ext cx="7290054" cy="924929"/>
          </a:xfrm>
        </p:spPr>
        <p:txBody>
          <a:bodyPr/>
          <a:lstStyle/>
          <a:p>
            <a:r>
              <a:rPr lang="en-US" dirty="0" err="1"/>
              <a:t>FOrm</a:t>
            </a:r>
            <a:endParaRPr lang="en-US" dirty="0"/>
          </a:p>
        </p:txBody>
      </p:sp>
      <p:sp>
        <p:nvSpPr>
          <p:cNvPr id="3" name="Content Placeholder 2"/>
          <p:cNvSpPr>
            <a:spLocks noGrp="1"/>
          </p:cNvSpPr>
          <p:nvPr>
            <p:ph sz="half" idx="1"/>
          </p:nvPr>
        </p:nvSpPr>
        <p:spPr>
          <a:xfrm>
            <a:off x="475065" y="827342"/>
            <a:ext cx="3566160" cy="4799215"/>
          </a:xfrm>
        </p:spPr>
        <p:txBody>
          <a:bodyPr>
            <a:noAutofit/>
          </a:bodyPr>
          <a:lstStyle/>
          <a:p>
            <a:r>
              <a:rPr lang="en-US" sz="2000" dirty="0">
                <a:solidFill>
                  <a:srgbClr val="09213B"/>
                </a:solidFill>
              </a:rPr>
              <a:t>Light illuminates faces, everyone in rapt attention</a:t>
            </a:r>
          </a:p>
          <a:p>
            <a:r>
              <a:rPr lang="en-US" sz="2000" dirty="0">
                <a:solidFill>
                  <a:srgbClr val="09213B"/>
                </a:solidFill>
              </a:rPr>
              <a:t>Internal light source, lamp takes on role of sun</a:t>
            </a:r>
          </a:p>
          <a:p>
            <a:r>
              <a:rPr lang="en-US" sz="2000" dirty="0">
                <a:solidFill>
                  <a:srgbClr val="09213B"/>
                </a:solidFill>
              </a:rPr>
              <a:t>Earlier, light source would have been Christian subjects (such as Jesus)</a:t>
            </a:r>
          </a:p>
          <a:p>
            <a:r>
              <a:rPr lang="en-US" sz="2000" dirty="0">
                <a:solidFill>
                  <a:srgbClr val="09213B"/>
                </a:solidFill>
              </a:rPr>
              <a:t>Mimics Caravaggio inserting strong light sources in dark compositions to create a dramatic effect</a:t>
            </a:r>
          </a:p>
          <a:p>
            <a:r>
              <a:rPr lang="en-US" sz="2000" dirty="0">
                <a:solidFill>
                  <a:srgbClr val="09213B"/>
                </a:solidFill>
              </a:rPr>
              <a:t>Gas lamp acts as a sun, symbolizing the active enlightenment in which those figures are participating</a:t>
            </a:r>
            <a:br>
              <a:rPr lang="en-US" sz="2000" dirty="0">
                <a:solidFill>
                  <a:srgbClr val="09213B"/>
                </a:solidFill>
              </a:rPr>
            </a:br>
            <a:br>
              <a:rPr lang="en-US" sz="2000" dirty="0">
                <a:solidFill>
                  <a:srgbClr val="09213B"/>
                </a:solidFill>
              </a:rPr>
            </a:br>
            <a:r>
              <a:rPr lang="en-US" sz="2000" dirty="0">
                <a:solidFill>
                  <a:srgbClr val="09213B"/>
                </a:solidFill>
              </a:rPr>
              <a:t>Ordinary lecture becomes a history</a:t>
            </a:r>
            <a:endParaRPr lang="en-US" sz="2000" dirty="0"/>
          </a:p>
          <a:p>
            <a:br>
              <a:rPr lang="en-US" sz="2000" dirty="0">
                <a:solidFill>
                  <a:srgbClr val="09213B"/>
                </a:solidFill>
              </a:rPr>
            </a:br>
            <a:endParaRPr lang="en-US" sz="2000" dirty="0"/>
          </a:p>
        </p:txBody>
      </p:sp>
      <p:pic>
        <p:nvPicPr>
          <p:cNvPr id="5" name="Picture 4" descr="28-9.jpg                                                       00167F64William's Hard Drive           B6EA260F:"/>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4334256" y="3319892"/>
            <a:ext cx="4601564" cy="3283456"/>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https://ka-perseus-images.s3.amazonaws.com/df4669863028f9d498c5dbdc2122b862fa7750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256" y="244398"/>
            <a:ext cx="4601564" cy="290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35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728552" y="1290994"/>
            <a:ext cx="2057400" cy="4340646"/>
          </a:xfrm>
        </p:spPr>
        <p:txBody>
          <a:bodyPr vert="horz" anchor="t">
            <a:normAutofit fontScale="90000"/>
          </a:bodyPr>
          <a:lstStyle/>
          <a:p>
            <a:pPr>
              <a:spcBef>
                <a:spcPct val="50000"/>
              </a:spcBef>
            </a:pPr>
            <a:r>
              <a:rPr lang="en-US" sz="3200" dirty="0">
                <a:solidFill>
                  <a:srgbClr val="FBAE00"/>
                </a:solidFill>
              </a:rPr>
              <a:t>William Hogarth</a:t>
            </a:r>
            <a:br>
              <a:rPr lang="en-US" sz="3200" dirty="0">
                <a:solidFill>
                  <a:srgbClr val="FBAE00"/>
                </a:solidFill>
              </a:rPr>
            </a:br>
            <a:r>
              <a:rPr lang="en-US" sz="3200" i="1" dirty="0">
                <a:solidFill>
                  <a:srgbClr val="FBAE00"/>
                </a:solidFill>
              </a:rPr>
              <a:t>Breakfast Scene </a:t>
            </a:r>
            <a:r>
              <a:rPr lang="en-US" sz="3200" dirty="0">
                <a:solidFill>
                  <a:srgbClr val="FBAE00"/>
                </a:solidFill>
              </a:rPr>
              <a:t>from </a:t>
            </a:r>
            <a:r>
              <a:rPr lang="en-US" sz="3200" i="1" dirty="0">
                <a:solidFill>
                  <a:srgbClr val="FBAE00"/>
                </a:solidFill>
              </a:rPr>
              <a:t>Marriage </a:t>
            </a:r>
            <a:r>
              <a:rPr lang="en-US" sz="3200" i="1" dirty="0" err="1">
                <a:solidFill>
                  <a:srgbClr val="FBAE00"/>
                </a:solidFill>
              </a:rPr>
              <a:t>à</a:t>
            </a:r>
            <a:r>
              <a:rPr lang="en-US" sz="3200" i="1" dirty="0">
                <a:solidFill>
                  <a:srgbClr val="FBAE00"/>
                </a:solidFill>
              </a:rPr>
              <a:t> la Mode</a:t>
            </a:r>
            <a:br>
              <a:rPr lang="en-US" sz="3200" dirty="0">
                <a:solidFill>
                  <a:srgbClr val="FBAE00"/>
                </a:solidFill>
              </a:rPr>
            </a:br>
            <a:r>
              <a:rPr lang="en-US" sz="3200" dirty="0">
                <a:solidFill>
                  <a:srgbClr val="FBAE00"/>
                </a:solidFill>
              </a:rPr>
              <a:t>ca. 1745</a:t>
            </a:r>
            <a:br>
              <a:rPr lang="en-US" sz="3200" dirty="0">
                <a:solidFill>
                  <a:srgbClr val="FBAE00"/>
                </a:solidFill>
              </a:rPr>
            </a:br>
            <a:r>
              <a:rPr lang="en-US" sz="3200" dirty="0">
                <a:solidFill>
                  <a:srgbClr val="FBAE00"/>
                </a:solidFill>
              </a:rPr>
              <a:t>oil on canvas, England</a:t>
            </a:r>
            <a:br>
              <a:rPr lang="en-US" sz="1100" dirty="0">
                <a:solidFill>
                  <a:srgbClr val="FBAE00"/>
                </a:solidFill>
              </a:rPr>
            </a:br>
            <a:br>
              <a:rPr lang="en-US" sz="1200" dirty="0">
                <a:solidFill>
                  <a:srgbClr val="FBAE00"/>
                </a:solidFill>
              </a:rPr>
            </a:br>
            <a:endParaRPr lang="en-US" sz="1200" dirty="0">
              <a:solidFill>
                <a:srgbClr val="FBAE00"/>
              </a:solidFill>
            </a:endParaRPr>
          </a:p>
        </p:txBody>
      </p:sp>
      <p:pic>
        <p:nvPicPr>
          <p:cNvPr id="6" name="Picture 5" descr=" 28-14.jpg                                                      00167F64William's Hard Drive           B6EA260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48" y="960584"/>
            <a:ext cx="6278696" cy="480340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5-Point Star 6">
            <a:extLst>
              <a:ext uri="{FF2B5EF4-FFF2-40B4-BE49-F238E27FC236}">
                <a16:creationId xmlns:a16="http://schemas.microsoft.com/office/drawing/2014/main" id="{0C898420-61F9-C440-A449-44CD0E601F8E}"/>
              </a:ext>
            </a:extLst>
          </p:cNvPr>
          <p:cNvSpPr/>
          <p:nvPr/>
        </p:nvSpPr>
        <p:spPr>
          <a:xfrm>
            <a:off x="7494814" y="5763986"/>
            <a:ext cx="1028700" cy="963385"/>
          </a:xfrm>
          <a:prstGeom prst="star5">
            <a:avLst>
              <a:gd name="adj" fmla="val 26763"/>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44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8096" y="585216"/>
            <a:ext cx="7290054" cy="1052766"/>
          </a:xfrm>
        </p:spPr>
        <p:txBody>
          <a:bodyPr/>
          <a:lstStyle/>
          <a:p>
            <a:r>
              <a:rPr lang="en-US" dirty="0"/>
              <a:t>Marriage a la Mode Series</a:t>
            </a:r>
          </a:p>
        </p:txBody>
      </p:sp>
      <p:sp>
        <p:nvSpPr>
          <p:cNvPr id="6" name="Content Placeholder 5"/>
          <p:cNvSpPr>
            <a:spLocks noGrp="1"/>
          </p:cNvSpPr>
          <p:nvPr>
            <p:ph sz="half" idx="2"/>
          </p:nvPr>
        </p:nvSpPr>
        <p:spPr>
          <a:xfrm>
            <a:off x="4491989" y="2285999"/>
            <a:ext cx="4070119" cy="4294909"/>
          </a:xfrm>
        </p:spPr>
        <p:txBody>
          <a:bodyPr>
            <a:normAutofit fontScale="92500" lnSpcReduction="20000"/>
          </a:bodyPr>
          <a:lstStyle/>
          <a:p>
            <a:r>
              <a:rPr lang="en-US" dirty="0"/>
              <a:t>Set of 6 paintings</a:t>
            </a:r>
          </a:p>
          <a:p>
            <a:r>
              <a:rPr lang="en-US" dirty="0"/>
              <a:t>Best known for prints, not paintings</a:t>
            </a:r>
          </a:p>
          <a:p>
            <a:r>
              <a:rPr lang="en-US" dirty="0"/>
              <a:t>Beginnings of Industrial Revolution and middle class that wants to buy art</a:t>
            </a:r>
          </a:p>
          <a:p>
            <a:pPr lvl="1"/>
            <a:r>
              <a:rPr lang="en-US" dirty="0"/>
              <a:t>Aristocracy is losing power</a:t>
            </a:r>
          </a:p>
          <a:p>
            <a:pPr lvl="1"/>
            <a:r>
              <a:rPr lang="en-US" dirty="0"/>
              <a:t>Art had served monarchs and church</a:t>
            </a:r>
          </a:p>
          <a:p>
            <a:r>
              <a:rPr lang="en-US" dirty="0"/>
              <a:t>Prints are sold to public, art as a commodity</a:t>
            </a:r>
          </a:p>
          <a:p>
            <a:pPr lvl="1"/>
            <a:r>
              <a:rPr lang="en-US" dirty="0"/>
              <a:t>Less expensive than paintings</a:t>
            </a:r>
          </a:p>
          <a:p>
            <a:r>
              <a:rPr lang="en-US" dirty="0"/>
              <a:t>Wanted to use paintings as a model for prints he would produce</a:t>
            </a:r>
          </a:p>
          <a:p>
            <a:pPr lvl="1"/>
            <a:r>
              <a:rPr lang="en-US" dirty="0"/>
              <a:t>Sold for more than working class</a:t>
            </a:r>
          </a:p>
          <a:p>
            <a:r>
              <a:rPr lang="en-US" dirty="0"/>
              <a:t>Art and commerce connection</a:t>
            </a:r>
          </a:p>
        </p:txBody>
      </p:sp>
      <p:pic>
        <p:nvPicPr>
          <p:cNvPr id="7" name="Content Placeholder 6" descr=" 28-14.jpg                                                      00167F64William's Hard Drive           B6EA260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3291" y="2410691"/>
            <a:ext cx="4248699" cy="32506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40162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Marriage a la Mode Series</a:t>
            </a:r>
          </a:p>
        </p:txBody>
      </p:sp>
      <p:sp>
        <p:nvSpPr>
          <p:cNvPr id="4" name="Content Placeholder 3"/>
          <p:cNvSpPr>
            <a:spLocks noGrp="1"/>
          </p:cNvSpPr>
          <p:nvPr>
            <p:ph sz="half" idx="2"/>
          </p:nvPr>
        </p:nvSpPr>
        <p:spPr>
          <a:xfrm>
            <a:off x="5031817" y="2164815"/>
            <a:ext cx="3566160" cy="4023360"/>
          </a:xfrm>
        </p:spPr>
        <p:txBody>
          <a:bodyPr>
            <a:normAutofit lnSpcReduction="10000"/>
          </a:bodyPr>
          <a:lstStyle/>
          <a:p>
            <a:r>
              <a:rPr lang="en-US" dirty="0"/>
              <a:t>Purpose is to make fun of aristocracy</a:t>
            </a:r>
          </a:p>
          <a:p>
            <a:r>
              <a:rPr lang="en-US" dirty="0"/>
              <a:t>Marriages were arranged for economic benefits than love</a:t>
            </a:r>
          </a:p>
          <a:p>
            <a:pPr lvl="1"/>
            <a:r>
              <a:rPr lang="en-US" dirty="0"/>
              <a:t>A la mode-of the day</a:t>
            </a:r>
          </a:p>
          <a:p>
            <a:r>
              <a:rPr lang="en-US" dirty="0"/>
              <a:t>Tell story of aristocratic family</a:t>
            </a:r>
          </a:p>
          <a:p>
            <a:pPr lvl="1"/>
            <a:r>
              <a:rPr lang="en-US" dirty="0" err="1"/>
              <a:t>Squanderfields</a:t>
            </a:r>
            <a:endParaRPr lang="en-US" dirty="0"/>
          </a:p>
          <a:p>
            <a:pPr lvl="1"/>
            <a:r>
              <a:rPr lang="en-US" dirty="0"/>
              <a:t>Son marries daughter of wealthy merchant, to get money</a:t>
            </a:r>
          </a:p>
          <a:p>
            <a:pPr lvl="1"/>
            <a:r>
              <a:rPr lang="en-US" dirty="0"/>
              <a:t>Daughter gets last name of well-known family</a:t>
            </a:r>
          </a:p>
          <a:p>
            <a:pPr lvl="1"/>
            <a:r>
              <a:rPr lang="en-US" dirty="0"/>
              <a:t>Economic deal taking place</a:t>
            </a:r>
          </a:p>
        </p:txBody>
      </p:sp>
      <p:pic>
        <p:nvPicPr>
          <p:cNvPr id="5" name="Content Placeholder 6" descr=" 28-14.jpg                                                      00167F64William's Hard Drive           B6EA260F:">
            <a:extLst>
              <a:ext uri="{FF2B5EF4-FFF2-40B4-BE49-F238E27FC236}">
                <a16:creationId xmlns:a16="http://schemas.microsoft.com/office/drawing/2014/main" id="{5FD8C591-4BE0-2247-9288-55A986E398E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3291" y="2410691"/>
            <a:ext cx="4248699" cy="32506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42782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859" y="-92710"/>
            <a:ext cx="7290054" cy="1499616"/>
          </a:xfrm>
        </p:spPr>
        <p:txBody>
          <a:bodyPr/>
          <a:lstStyle/>
          <a:p>
            <a:r>
              <a:rPr lang="en-US" dirty="0"/>
              <a:t>Marriage Settlement</a:t>
            </a:r>
          </a:p>
        </p:txBody>
      </p:sp>
      <p:sp>
        <p:nvSpPr>
          <p:cNvPr id="3" name="Content Placeholder 2"/>
          <p:cNvSpPr>
            <a:spLocks noGrp="1"/>
          </p:cNvSpPr>
          <p:nvPr>
            <p:ph sz="half" idx="1"/>
          </p:nvPr>
        </p:nvSpPr>
        <p:spPr>
          <a:xfrm>
            <a:off x="613859" y="996274"/>
            <a:ext cx="4270542" cy="4322618"/>
          </a:xfrm>
        </p:spPr>
        <p:txBody>
          <a:bodyPr>
            <a:noAutofit/>
          </a:bodyPr>
          <a:lstStyle/>
          <a:p>
            <a:r>
              <a:rPr lang="en-US" sz="1600" dirty="0"/>
              <a:t>Called the Marriage Contract by Hogarth</a:t>
            </a:r>
          </a:p>
          <a:p>
            <a:r>
              <a:rPr lang="en-US" sz="1600" dirty="0"/>
              <a:t>Earl’s mansion is being built outside the window</a:t>
            </a:r>
          </a:p>
          <a:p>
            <a:pPr lvl="1"/>
            <a:r>
              <a:rPr lang="en-US" sz="1600" dirty="0"/>
              <a:t>Needs to be financed</a:t>
            </a:r>
          </a:p>
          <a:p>
            <a:r>
              <a:rPr lang="en-US" sz="1600" dirty="0"/>
              <a:t>Usurer negotiates for further payment</a:t>
            </a:r>
          </a:p>
          <a:p>
            <a:pPr lvl="1"/>
            <a:r>
              <a:rPr lang="en-US" sz="1600" dirty="0"/>
              <a:t>Attending to business transaction</a:t>
            </a:r>
          </a:p>
          <a:p>
            <a:r>
              <a:rPr lang="en-US" sz="1600" dirty="0"/>
              <a:t>Architect stares out the window</a:t>
            </a:r>
          </a:p>
          <a:p>
            <a:pPr lvl="1"/>
            <a:r>
              <a:rPr lang="en-US" sz="1600" dirty="0"/>
              <a:t>Everyone for their own purposes</a:t>
            </a:r>
          </a:p>
          <a:p>
            <a:r>
              <a:rPr lang="en-US" sz="1600" dirty="0"/>
              <a:t>Earl shows his lineage going back to medieval period</a:t>
            </a:r>
          </a:p>
          <a:p>
            <a:pPr lvl="1"/>
            <a:r>
              <a:rPr lang="en-US" sz="1600" dirty="0"/>
              <a:t>From William the Conqueror</a:t>
            </a:r>
          </a:p>
          <a:p>
            <a:pPr lvl="1"/>
            <a:r>
              <a:rPr lang="en-US" sz="1600" dirty="0"/>
              <a:t>Gout-ridden foot</a:t>
            </a:r>
          </a:p>
          <a:p>
            <a:r>
              <a:rPr lang="en-US" sz="1600" dirty="0"/>
              <a:t>Merchant is miserly</a:t>
            </a:r>
          </a:p>
          <a:p>
            <a:r>
              <a:rPr lang="en-US" sz="1600" dirty="0"/>
              <a:t>Son looks at himself in mirror, in blue; not paying attention to his wife-to-be</a:t>
            </a:r>
          </a:p>
          <a:p>
            <a:r>
              <a:rPr lang="en-US" sz="1600" dirty="0"/>
              <a:t>Sad daughter is consoled by lawyer, </a:t>
            </a:r>
            <a:r>
              <a:rPr lang="en-US" sz="1600" dirty="0" err="1"/>
              <a:t>Silvertongue</a:t>
            </a:r>
            <a:endParaRPr lang="en-US" sz="1600" dirty="0"/>
          </a:p>
          <a:p>
            <a:pPr lvl="1"/>
            <a:r>
              <a:rPr lang="en-US" sz="1600" dirty="0"/>
              <a:t>Making fun of him</a:t>
            </a:r>
          </a:p>
          <a:p>
            <a:r>
              <a:rPr lang="en-US" sz="1600" dirty="0"/>
              <a:t>Two dogs chained mirror the fate of the couple</a:t>
            </a:r>
          </a:p>
        </p:txBody>
      </p:sp>
      <p:pic>
        <p:nvPicPr>
          <p:cNvPr id="23554" name="Picture 2" descr="Image result for hogarth marriage a la mode seri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35588" y="1679768"/>
            <a:ext cx="4429292" cy="336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364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Tete</a:t>
            </a:r>
            <a:r>
              <a:rPr lang="en-US" dirty="0"/>
              <a:t> a </a:t>
            </a:r>
            <a:r>
              <a:rPr lang="en-US" dirty="0" err="1"/>
              <a:t>Tete</a:t>
            </a:r>
            <a:endParaRPr lang="en-US" dirty="0"/>
          </a:p>
        </p:txBody>
      </p:sp>
      <p:sp>
        <p:nvSpPr>
          <p:cNvPr id="5" name="Content Placeholder 4"/>
          <p:cNvSpPr>
            <a:spLocks noGrp="1"/>
          </p:cNvSpPr>
          <p:nvPr>
            <p:ph sz="half" idx="1"/>
          </p:nvPr>
        </p:nvSpPr>
        <p:spPr>
          <a:xfrm>
            <a:off x="341376" y="2161666"/>
            <a:ext cx="3566160" cy="4023360"/>
          </a:xfrm>
        </p:spPr>
        <p:txBody>
          <a:bodyPr>
            <a:normAutofit fontScale="70000" lnSpcReduction="20000"/>
          </a:bodyPr>
          <a:lstStyle/>
          <a:p>
            <a:r>
              <a:rPr lang="en-US" sz="2400" dirty="0" err="1">
                <a:solidFill>
                  <a:srgbClr val="09213B"/>
                </a:solidFill>
              </a:rPr>
              <a:t>hogarth</a:t>
            </a:r>
            <a:r>
              <a:rPr lang="en-US" sz="2400" dirty="0">
                <a:solidFill>
                  <a:srgbClr val="09213B"/>
                </a:solidFill>
              </a:rPr>
              <a:t> satirized contemporary life , which appealed to prosperous and confident middle class</a:t>
            </a:r>
            <a:br>
              <a:rPr lang="en-US" sz="2400" dirty="0">
                <a:solidFill>
                  <a:srgbClr val="09213B"/>
                </a:solidFill>
              </a:rPr>
            </a:br>
            <a:br>
              <a:rPr lang="en-US" sz="2400" dirty="0">
                <a:solidFill>
                  <a:srgbClr val="09213B"/>
                </a:solidFill>
              </a:rPr>
            </a:br>
            <a:r>
              <a:rPr lang="en-US" sz="2400" dirty="0">
                <a:solidFill>
                  <a:srgbClr val="09213B"/>
                </a:solidFill>
              </a:rPr>
              <a:t>created a series of narratives that follow a character or group of characters in their encounters with some social ill</a:t>
            </a:r>
            <a:br>
              <a:rPr lang="en-US" sz="2400" dirty="0">
                <a:solidFill>
                  <a:srgbClr val="09213B"/>
                </a:solidFill>
              </a:rPr>
            </a:br>
            <a:br>
              <a:rPr lang="en-US" sz="2400" dirty="0">
                <a:solidFill>
                  <a:srgbClr val="09213B"/>
                </a:solidFill>
              </a:rPr>
            </a:br>
            <a:r>
              <a:rPr lang="en-US" sz="2400" dirty="0">
                <a:solidFill>
                  <a:srgbClr val="09213B"/>
                </a:solidFill>
              </a:rPr>
              <a:t>from the “marriage a la mode” series that show the immoralities practiced by the English moneyed classes</a:t>
            </a:r>
            <a:br>
              <a:rPr lang="en-US" sz="2400" dirty="0">
                <a:solidFill>
                  <a:srgbClr val="09213B"/>
                </a:solidFill>
              </a:rPr>
            </a:br>
            <a:br>
              <a:rPr lang="en-US" sz="2400" dirty="0">
                <a:solidFill>
                  <a:srgbClr val="09213B"/>
                </a:solidFill>
              </a:rPr>
            </a:br>
            <a:r>
              <a:rPr lang="en-US" sz="2400" dirty="0">
                <a:solidFill>
                  <a:srgbClr val="09213B"/>
                </a:solidFill>
              </a:rPr>
              <a:t>husband has been out all night, woman’s cap in his jacket</a:t>
            </a:r>
            <a:br>
              <a:rPr lang="en-US" sz="2400" dirty="0">
                <a:solidFill>
                  <a:srgbClr val="09213B"/>
                </a:solidFill>
              </a:rPr>
            </a:br>
            <a:br>
              <a:rPr lang="en-US" sz="2400" dirty="0">
                <a:solidFill>
                  <a:srgbClr val="09213B"/>
                </a:solidFill>
              </a:rPr>
            </a:br>
            <a:r>
              <a:rPr lang="en-US" sz="2400" dirty="0">
                <a:solidFill>
                  <a:srgbClr val="09213B"/>
                </a:solidFill>
              </a:rPr>
              <a:t>religious images and erotic images</a:t>
            </a:r>
            <a:br>
              <a:rPr lang="en-US" sz="2400" dirty="0">
                <a:solidFill>
                  <a:srgbClr val="09213B"/>
                </a:solidFill>
              </a:rPr>
            </a:br>
            <a:br>
              <a:rPr lang="en-US" sz="2400" dirty="0">
                <a:solidFill>
                  <a:srgbClr val="09213B"/>
                </a:solidFill>
              </a:rPr>
            </a:br>
            <a:r>
              <a:rPr lang="en-US" sz="2400" dirty="0">
                <a:solidFill>
                  <a:srgbClr val="09213B"/>
                </a:solidFill>
              </a:rPr>
              <a:t>designed to be a series of engravings-appeal of subjects and democratization of knowledge</a:t>
            </a:r>
            <a:endParaRPr lang="en-US" dirty="0"/>
          </a:p>
        </p:txBody>
      </p:sp>
      <p:pic>
        <p:nvPicPr>
          <p:cNvPr id="7" name="Content Placeholder 6" descr=" 28-14.jpg                                                      00167F64William's Hard Drive           B6EA260F:">
            <a:extLst>
              <a:ext uri="{FF2B5EF4-FFF2-40B4-BE49-F238E27FC236}">
                <a16:creationId xmlns:a16="http://schemas.microsoft.com/office/drawing/2014/main" id="{5A6F2BF9-EFB3-F849-B68A-D3489B351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441" y="2161666"/>
            <a:ext cx="5007559" cy="3831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0046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221673" y="2286000"/>
            <a:ext cx="8575964" cy="4023360"/>
          </a:xfrm>
        </p:spPr>
        <p:txBody>
          <a:bodyPr>
            <a:normAutofit fontScale="92500" lnSpcReduction="10000"/>
          </a:bodyPr>
          <a:lstStyle/>
          <a:p>
            <a:r>
              <a:rPr lang="en-US" b="1" dirty="0"/>
              <a:t>Enduring Understanding 4-1. From the mid-1700s to 1980 C.E., Europe and the Americas experienced rapid change and innovation. Art existed in the context of dramatic events such as industrialization, urbanization, economic upheaval, migrations, and wars. Countries and governments were re-formed; women’s and civil rights’ movements catalyzed social change.</a:t>
            </a:r>
          </a:p>
          <a:p>
            <a:r>
              <a:rPr lang="en-US" dirty="0"/>
              <a:t>Essential Knowledge 4-1a. The Enlightenment set the stage for this era. Scientific inquiry and empirical evidence were promoted in order to reveal and understand the physical world. Belief in knowledge and progress led to revolutions and a new emphasis on human rights. Subsequently, Romanticism offered a critique of Enlightenment principles and industrialization.</a:t>
            </a:r>
          </a:p>
          <a:p>
            <a:r>
              <a:rPr lang="en-US" dirty="0"/>
              <a:t>Essential Knowledge 4-1b. Philosophies of Marx and Darwin impacted worldviews, followed by the work of Freud and Einstein. Later, postmodern theory influenced art making and the study of art. In addition, artists were affected by exposure to diverse cultures, largely as a result of colonialism. The advent of mass production supplied artists with ready images, which they were quick to appropriate.</a:t>
            </a:r>
          </a:p>
          <a:p>
            <a:endParaRPr lang="en-US" dirty="0"/>
          </a:p>
        </p:txBody>
      </p:sp>
    </p:spTree>
    <p:extLst>
      <p:ext uri="{BB962C8B-B14F-4D97-AF65-F5344CB8AC3E}">
        <p14:creationId xmlns:p14="http://schemas.microsoft.com/office/powerpoint/2010/main" val="425275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1309" y="-110110"/>
            <a:ext cx="3097267" cy="1499616"/>
          </a:xfrm>
        </p:spPr>
        <p:txBody>
          <a:bodyPr/>
          <a:lstStyle/>
          <a:p>
            <a:r>
              <a:rPr lang="en-US" dirty="0" err="1"/>
              <a:t>Tete</a:t>
            </a:r>
            <a:r>
              <a:rPr lang="en-US" dirty="0"/>
              <a:t> a </a:t>
            </a:r>
            <a:r>
              <a:rPr lang="en-US" dirty="0" err="1"/>
              <a:t>Tete</a:t>
            </a:r>
            <a:endParaRPr lang="en-US" dirty="0"/>
          </a:p>
        </p:txBody>
      </p:sp>
      <p:sp>
        <p:nvSpPr>
          <p:cNvPr id="3" name="Content Placeholder 2"/>
          <p:cNvSpPr>
            <a:spLocks noGrp="1"/>
          </p:cNvSpPr>
          <p:nvPr>
            <p:ph sz="half" idx="1"/>
          </p:nvPr>
        </p:nvSpPr>
        <p:spPr>
          <a:xfrm>
            <a:off x="5150069" y="817896"/>
            <a:ext cx="3883765" cy="6040104"/>
          </a:xfrm>
        </p:spPr>
        <p:txBody>
          <a:bodyPr>
            <a:normAutofit fontScale="85000" lnSpcReduction="10000"/>
          </a:bodyPr>
          <a:lstStyle/>
          <a:p>
            <a:r>
              <a:rPr lang="en-US" dirty="0"/>
              <a:t>Face to face, head to head</a:t>
            </a:r>
          </a:p>
          <a:p>
            <a:r>
              <a:rPr lang="en-US" dirty="0"/>
              <a:t>Husband has returned from night of gambling, drinking, and womanizing</a:t>
            </a:r>
          </a:p>
          <a:p>
            <a:pPr lvl="1"/>
            <a:r>
              <a:rPr lang="en-US" dirty="0"/>
              <a:t>Dog is sniffing at bonnet</a:t>
            </a:r>
          </a:p>
          <a:p>
            <a:r>
              <a:rPr lang="en-US" dirty="0"/>
              <a:t>Bodice is undone, chair is overturned, implication of lovemaking and has just ended</a:t>
            </a:r>
          </a:p>
          <a:p>
            <a:pPr lvl="1"/>
            <a:r>
              <a:rPr lang="en-US" dirty="0"/>
              <a:t>Music was symbol of pleasure and lovemaking</a:t>
            </a:r>
          </a:p>
          <a:p>
            <a:r>
              <a:rPr lang="en-US" dirty="0"/>
              <a:t>Also images of saints to judge this</a:t>
            </a:r>
          </a:p>
          <a:p>
            <a:r>
              <a:rPr lang="en-US" dirty="0"/>
              <a:t>Accountant is giving up because the couple can’t manage their finances</a:t>
            </a:r>
          </a:p>
          <a:p>
            <a:r>
              <a:rPr lang="en-US" dirty="0"/>
              <a:t>Knick knacks that look recently bought and are very gaudy</a:t>
            </a:r>
          </a:p>
          <a:p>
            <a:pPr lvl="1"/>
            <a:r>
              <a:rPr lang="en-US" dirty="0"/>
              <a:t>Contrasts with portraits in gilded frames</a:t>
            </a:r>
          </a:p>
          <a:p>
            <a:pPr lvl="1"/>
            <a:r>
              <a:rPr lang="en-US" dirty="0"/>
              <a:t>Reputation of aristocracy that doesn’t reflect the reality of their lives</a:t>
            </a:r>
          </a:p>
          <a:p>
            <a:r>
              <a:rPr lang="en-US" dirty="0"/>
              <a:t>Back room-nude foot that is partially covered, indicating a nude portrait</a:t>
            </a:r>
          </a:p>
          <a:p>
            <a:r>
              <a:rPr lang="en-US" dirty="0"/>
              <a:t>Classical sculpture with nose broken, Cupid in ruins, love in ruins</a:t>
            </a:r>
          </a:p>
        </p:txBody>
      </p:sp>
      <p:pic>
        <p:nvPicPr>
          <p:cNvPr id="7" name="Content Placeholder 6" descr=" 28-14.jpg                                                      00167F64William's Hard Drive           B6EA260F:">
            <a:extLst>
              <a:ext uri="{FF2B5EF4-FFF2-40B4-BE49-F238E27FC236}">
                <a16:creationId xmlns:a16="http://schemas.microsoft.com/office/drawing/2014/main" id="{EBD02FB7-8FE0-D044-A647-739F05ED9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506"/>
            <a:ext cx="5007559" cy="3831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04738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a:t>
            </a:r>
          </a:p>
        </p:txBody>
      </p:sp>
      <p:sp>
        <p:nvSpPr>
          <p:cNvPr id="3" name="Content Placeholder 2"/>
          <p:cNvSpPr>
            <a:spLocks noGrp="1"/>
          </p:cNvSpPr>
          <p:nvPr>
            <p:ph sz="half" idx="1"/>
          </p:nvPr>
        </p:nvSpPr>
        <p:spPr>
          <a:xfrm>
            <a:off x="151446" y="1737570"/>
            <a:ext cx="3895038" cy="5004816"/>
          </a:xfrm>
        </p:spPr>
        <p:txBody>
          <a:bodyPr>
            <a:normAutofit fontScale="85000" lnSpcReduction="10000"/>
          </a:bodyPr>
          <a:lstStyle/>
          <a:p>
            <a:r>
              <a:rPr lang="en-US" dirty="0"/>
              <a:t>Takes place in doctor’s office</a:t>
            </a:r>
          </a:p>
          <a:p>
            <a:r>
              <a:rPr lang="en-US" dirty="0"/>
              <a:t>Doctor on left is cleaning glasses</a:t>
            </a:r>
          </a:p>
          <a:p>
            <a:pPr lvl="1"/>
            <a:r>
              <a:rPr lang="en-US" dirty="0"/>
              <a:t>Not a good inspection</a:t>
            </a:r>
          </a:p>
          <a:p>
            <a:pPr lvl="1"/>
            <a:r>
              <a:rPr lang="en-US" dirty="0"/>
              <a:t>Both he and woman are suffering from syphilis </a:t>
            </a:r>
          </a:p>
          <a:p>
            <a:pPr lvl="1"/>
            <a:r>
              <a:rPr lang="en-US" dirty="0"/>
              <a:t>So does Lord </a:t>
            </a:r>
            <a:r>
              <a:rPr lang="en-US" dirty="0" err="1"/>
              <a:t>Squanderfield</a:t>
            </a:r>
            <a:endParaRPr lang="en-US" dirty="0"/>
          </a:p>
          <a:p>
            <a:pPr lvl="1"/>
            <a:r>
              <a:rPr lang="en-US" dirty="0"/>
              <a:t>Throughout canvases, likely visiting prostitutes, infecting wife and other young woman</a:t>
            </a:r>
          </a:p>
          <a:p>
            <a:r>
              <a:rPr lang="en-US" dirty="0"/>
              <a:t>Young woman applying ointment to sore</a:t>
            </a:r>
          </a:p>
          <a:p>
            <a:r>
              <a:rPr lang="en-US" dirty="0"/>
              <a:t>Remove sympathy for young man</a:t>
            </a:r>
          </a:p>
          <a:p>
            <a:r>
              <a:rPr lang="en-US" dirty="0"/>
              <a:t>Telling him the medicine isn’t working</a:t>
            </a:r>
          </a:p>
          <a:p>
            <a:r>
              <a:rPr lang="en-US" dirty="0"/>
              <a:t>Caricature of figures</a:t>
            </a:r>
          </a:p>
          <a:p>
            <a:r>
              <a:rPr lang="en-US" dirty="0"/>
              <a:t>Cabinet</a:t>
            </a:r>
          </a:p>
          <a:p>
            <a:pPr lvl="1"/>
            <a:r>
              <a:rPr lang="en-US" dirty="0"/>
              <a:t>Model of human figure and skeletal model</a:t>
            </a:r>
          </a:p>
          <a:p>
            <a:pPr lvl="1"/>
            <a:r>
              <a:rPr lang="en-US" dirty="0"/>
              <a:t>Skull is symbol of death</a:t>
            </a:r>
          </a:p>
          <a:p>
            <a:pPr lvl="1"/>
            <a:r>
              <a:rPr lang="en-US" dirty="0"/>
              <a:t>Not taking it seriously</a:t>
            </a:r>
          </a:p>
        </p:txBody>
      </p:sp>
      <p:pic>
        <p:nvPicPr>
          <p:cNvPr id="6" name="Picture 5">
            <a:extLst>
              <a:ext uri="{FF2B5EF4-FFF2-40B4-BE49-F238E27FC236}">
                <a16:creationId xmlns:a16="http://schemas.microsoft.com/office/drawing/2014/main" id="{10DB3039-F5F4-D542-B346-28BF202C3701}"/>
              </a:ext>
            </a:extLst>
          </p:cNvPr>
          <p:cNvPicPr>
            <a:picLocks noChangeAspect="1"/>
          </p:cNvPicPr>
          <p:nvPr/>
        </p:nvPicPr>
        <p:blipFill>
          <a:blip r:embed="rId2"/>
          <a:stretch>
            <a:fillRect/>
          </a:stretch>
        </p:blipFill>
        <p:spPr>
          <a:xfrm>
            <a:off x="4046484" y="1439916"/>
            <a:ext cx="4976569" cy="3788979"/>
          </a:xfrm>
          <a:prstGeom prst="rect">
            <a:avLst/>
          </a:prstGeom>
        </p:spPr>
      </p:pic>
    </p:spTree>
    <p:extLst>
      <p:ext uri="{BB962C8B-B14F-4D97-AF65-F5344CB8AC3E}">
        <p14:creationId xmlns:p14="http://schemas.microsoft.com/office/powerpoint/2010/main" val="2577723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Toilette</a:t>
            </a:r>
          </a:p>
        </p:txBody>
      </p:sp>
      <p:sp>
        <p:nvSpPr>
          <p:cNvPr id="3" name="Content Placeholder 2"/>
          <p:cNvSpPr>
            <a:spLocks noGrp="1"/>
          </p:cNvSpPr>
          <p:nvPr>
            <p:ph sz="half" idx="1"/>
          </p:nvPr>
        </p:nvSpPr>
        <p:spPr>
          <a:xfrm>
            <a:off x="0" y="1690732"/>
            <a:ext cx="3877056" cy="5015345"/>
          </a:xfrm>
        </p:spPr>
        <p:txBody>
          <a:bodyPr>
            <a:normAutofit fontScale="92500" lnSpcReduction="10000"/>
          </a:bodyPr>
          <a:lstStyle/>
          <a:p>
            <a:r>
              <a:rPr lang="en-US" dirty="0"/>
              <a:t>Woman is at her dressing table, getting hair and makeup done</a:t>
            </a:r>
          </a:p>
          <a:p>
            <a:pPr lvl="1"/>
            <a:r>
              <a:rPr lang="en-US" dirty="0"/>
              <a:t>Surrounded by friends</a:t>
            </a:r>
          </a:p>
          <a:p>
            <a:pPr lvl="1"/>
            <a:r>
              <a:rPr lang="en-US" dirty="0"/>
              <a:t>Not with child</a:t>
            </a:r>
          </a:p>
          <a:p>
            <a:pPr lvl="1"/>
            <a:r>
              <a:rPr lang="en-US" dirty="0"/>
              <a:t>Coral beads nearby tells us there is a child</a:t>
            </a:r>
          </a:p>
          <a:p>
            <a:r>
              <a:rPr lang="en-US" dirty="0"/>
              <a:t>Bedroom is a public place, not uncommon for aristocracy</a:t>
            </a:r>
          </a:p>
          <a:p>
            <a:r>
              <a:rPr lang="en-US" dirty="0"/>
              <a:t>Far left, counselor </a:t>
            </a:r>
            <a:r>
              <a:rPr lang="en-US" dirty="0" err="1"/>
              <a:t>Silvertongue</a:t>
            </a:r>
            <a:endParaRPr lang="en-US" dirty="0"/>
          </a:p>
          <a:p>
            <a:pPr lvl="1"/>
            <a:r>
              <a:rPr lang="en-US" dirty="0"/>
              <a:t>At ease, illicitly her lover</a:t>
            </a:r>
          </a:p>
          <a:p>
            <a:r>
              <a:rPr lang="en-US" dirty="0"/>
              <a:t>Figures suffering from syphilis</a:t>
            </a:r>
          </a:p>
          <a:p>
            <a:r>
              <a:rPr lang="en-US" dirty="0"/>
              <a:t>Paintings on wall comment</a:t>
            </a:r>
          </a:p>
          <a:p>
            <a:pPr lvl="1"/>
            <a:r>
              <a:rPr lang="en-US" dirty="0"/>
              <a:t>Trespassing of norms of behavior</a:t>
            </a:r>
          </a:p>
          <a:p>
            <a:pPr lvl="1"/>
            <a:r>
              <a:rPr lang="en-US" dirty="0"/>
              <a:t>Zeus disguising himself to have a love affair</a:t>
            </a:r>
          </a:p>
          <a:p>
            <a:pPr lvl="1"/>
            <a:r>
              <a:rPr lang="en-US" dirty="0"/>
              <a:t>Foreshadows what is in the next painting</a:t>
            </a:r>
          </a:p>
        </p:txBody>
      </p:sp>
      <p:pic>
        <p:nvPicPr>
          <p:cNvPr id="6" name="Picture 5">
            <a:extLst>
              <a:ext uri="{FF2B5EF4-FFF2-40B4-BE49-F238E27FC236}">
                <a16:creationId xmlns:a16="http://schemas.microsoft.com/office/drawing/2014/main" id="{32C51430-D605-9A45-B6D8-DB949D94B19D}"/>
              </a:ext>
            </a:extLst>
          </p:cNvPr>
          <p:cNvPicPr>
            <a:picLocks noChangeAspect="1"/>
          </p:cNvPicPr>
          <p:nvPr/>
        </p:nvPicPr>
        <p:blipFill>
          <a:blip r:embed="rId2"/>
          <a:stretch>
            <a:fillRect/>
          </a:stretch>
        </p:blipFill>
        <p:spPr>
          <a:xfrm>
            <a:off x="3787512" y="1548106"/>
            <a:ext cx="5280987" cy="4023361"/>
          </a:xfrm>
          <a:prstGeom prst="rect">
            <a:avLst/>
          </a:prstGeom>
        </p:spPr>
      </p:pic>
    </p:spTree>
    <p:extLst>
      <p:ext uri="{BB962C8B-B14F-4D97-AF65-F5344CB8AC3E}">
        <p14:creationId xmlns:p14="http://schemas.microsoft.com/office/powerpoint/2010/main" val="1296293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2007" y="0"/>
            <a:ext cx="7290054" cy="1499616"/>
          </a:xfrm>
        </p:spPr>
        <p:txBody>
          <a:bodyPr/>
          <a:lstStyle/>
          <a:p>
            <a:r>
              <a:rPr lang="en-US" dirty="0"/>
              <a:t>Bagnio</a:t>
            </a:r>
          </a:p>
        </p:txBody>
      </p:sp>
      <p:sp>
        <p:nvSpPr>
          <p:cNvPr id="3" name="Content Placeholder 2"/>
          <p:cNvSpPr>
            <a:spLocks noGrp="1"/>
          </p:cNvSpPr>
          <p:nvPr>
            <p:ph sz="half" idx="1"/>
          </p:nvPr>
        </p:nvSpPr>
        <p:spPr>
          <a:xfrm>
            <a:off x="5722374" y="1146932"/>
            <a:ext cx="3421626" cy="5194873"/>
          </a:xfrm>
        </p:spPr>
        <p:txBody>
          <a:bodyPr/>
          <a:lstStyle/>
          <a:p>
            <a:r>
              <a:rPr lang="en-US" dirty="0"/>
              <a:t>At night, not in aristocratic house</a:t>
            </a:r>
          </a:p>
          <a:p>
            <a:pPr lvl="1"/>
            <a:r>
              <a:rPr lang="en-US" dirty="0"/>
              <a:t>Where </a:t>
            </a:r>
            <a:r>
              <a:rPr lang="en-US" dirty="0" err="1"/>
              <a:t>Silvertongue</a:t>
            </a:r>
            <a:r>
              <a:rPr lang="en-US" dirty="0"/>
              <a:t> and wife went after the ball</a:t>
            </a:r>
          </a:p>
          <a:p>
            <a:r>
              <a:rPr lang="en-US" dirty="0"/>
              <a:t>Room to hire when you were being secretive</a:t>
            </a:r>
          </a:p>
          <a:p>
            <a:r>
              <a:rPr lang="en-US" dirty="0"/>
              <a:t>Woman on her knees, </a:t>
            </a:r>
            <a:r>
              <a:rPr lang="en-US" dirty="0" err="1"/>
              <a:t>Silvertongue</a:t>
            </a:r>
            <a:r>
              <a:rPr lang="en-US" dirty="0"/>
              <a:t> leaves through window</a:t>
            </a:r>
          </a:p>
          <a:p>
            <a:pPr lvl="1"/>
            <a:r>
              <a:rPr lang="en-US" dirty="0"/>
              <a:t>Has just stabbed the husband</a:t>
            </a:r>
          </a:p>
          <a:p>
            <a:pPr lvl="1"/>
            <a:r>
              <a:rPr lang="en-US" dirty="0"/>
              <a:t>Wife is pleading for forgiveness</a:t>
            </a:r>
          </a:p>
        </p:txBody>
      </p:sp>
      <p:pic>
        <p:nvPicPr>
          <p:cNvPr id="6" name="Picture 5">
            <a:extLst>
              <a:ext uri="{FF2B5EF4-FFF2-40B4-BE49-F238E27FC236}">
                <a16:creationId xmlns:a16="http://schemas.microsoft.com/office/drawing/2014/main" id="{1E0DFACE-1180-F345-978F-99C1ABA9AE22}"/>
              </a:ext>
            </a:extLst>
          </p:cNvPr>
          <p:cNvPicPr>
            <a:picLocks noChangeAspect="1"/>
          </p:cNvPicPr>
          <p:nvPr/>
        </p:nvPicPr>
        <p:blipFill>
          <a:blip r:embed="rId2"/>
          <a:stretch>
            <a:fillRect/>
          </a:stretch>
        </p:blipFill>
        <p:spPr>
          <a:xfrm>
            <a:off x="0" y="1448783"/>
            <a:ext cx="5612007" cy="4262284"/>
          </a:xfrm>
          <a:prstGeom prst="rect">
            <a:avLst/>
          </a:prstGeom>
        </p:spPr>
      </p:pic>
    </p:spTree>
    <p:extLst>
      <p:ext uri="{BB962C8B-B14F-4D97-AF65-F5344CB8AC3E}">
        <p14:creationId xmlns:p14="http://schemas.microsoft.com/office/powerpoint/2010/main" val="3362164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518160"/>
            <a:ext cx="7290054" cy="1499616"/>
          </a:xfrm>
        </p:spPr>
        <p:txBody>
          <a:bodyPr/>
          <a:lstStyle/>
          <a:p>
            <a:r>
              <a:rPr lang="en-US" dirty="0"/>
              <a:t>Lady’s Death</a:t>
            </a:r>
          </a:p>
        </p:txBody>
      </p:sp>
      <p:sp>
        <p:nvSpPr>
          <p:cNvPr id="3" name="Content Placeholder 2"/>
          <p:cNvSpPr>
            <a:spLocks noGrp="1"/>
          </p:cNvSpPr>
          <p:nvPr>
            <p:ph sz="half" idx="1"/>
          </p:nvPr>
        </p:nvSpPr>
        <p:spPr>
          <a:xfrm>
            <a:off x="107696" y="1823258"/>
            <a:ext cx="3408144" cy="4613564"/>
          </a:xfrm>
        </p:spPr>
        <p:txBody>
          <a:bodyPr>
            <a:normAutofit fontScale="92500" lnSpcReduction="20000"/>
          </a:bodyPr>
          <a:lstStyle/>
          <a:p>
            <a:r>
              <a:rPr lang="en-US" dirty="0"/>
              <a:t>Shows the death of the wife</a:t>
            </a:r>
          </a:p>
          <a:p>
            <a:pPr lvl="1"/>
            <a:r>
              <a:rPr lang="en-US" dirty="0"/>
              <a:t>Wife has poisoned herself</a:t>
            </a:r>
          </a:p>
          <a:p>
            <a:pPr lvl="1"/>
            <a:r>
              <a:rPr lang="en-US" dirty="0"/>
              <a:t>Read that her lover has been hanged for murder of her husband</a:t>
            </a:r>
          </a:p>
          <a:p>
            <a:r>
              <a:rPr lang="en-US" dirty="0"/>
              <a:t>Brings child to mother to say goodbye</a:t>
            </a:r>
          </a:p>
          <a:p>
            <a:pPr lvl="1"/>
            <a:r>
              <a:rPr lang="en-US" dirty="0"/>
              <a:t>Has syphilis spot on her cheek</a:t>
            </a:r>
          </a:p>
          <a:p>
            <a:r>
              <a:rPr lang="en-US" dirty="0"/>
              <a:t>Father takes gold ring from her and dog eats from table</a:t>
            </a:r>
          </a:p>
          <a:p>
            <a:pPr lvl="1"/>
            <a:r>
              <a:rPr lang="en-US" dirty="0"/>
              <a:t>Shows greediness</a:t>
            </a:r>
          </a:p>
          <a:p>
            <a:pPr lvl="1"/>
            <a:r>
              <a:rPr lang="en-US" dirty="0"/>
              <a:t>Problems with this type of marriage</a:t>
            </a:r>
          </a:p>
          <a:p>
            <a:r>
              <a:rPr lang="en-US" dirty="0"/>
              <a:t>Back in her home</a:t>
            </a:r>
          </a:p>
          <a:p>
            <a:pPr lvl="1"/>
            <a:r>
              <a:rPr lang="en-US" dirty="0"/>
              <a:t>Thames river and city through window</a:t>
            </a:r>
          </a:p>
          <a:p>
            <a:pPr lvl="1"/>
            <a:r>
              <a:rPr lang="en-US" dirty="0"/>
              <a:t>Reminder of how London had changed so drastically</a:t>
            </a:r>
          </a:p>
        </p:txBody>
      </p:sp>
      <p:pic>
        <p:nvPicPr>
          <p:cNvPr id="6" name="Picture 5">
            <a:extLst>
              <a:ext uri="{FF2B5EF4-FFF2-40B4-BE49-F238E27FC236}">
                <a16:creationId xmlns:a16="http://schemas.microsoft.com/office/drawing/2014/main" id="{8F653F29-25BE-D646-8DBB-9F78F61780C3}"/>
              </a:ext>
            </a:extLst>
          </p:cNvPr>
          <p:cNvPicPr>
            <a:picLocks noChangeAspect="1"/>
          </p:cNvPicPr>
          <p:nvPr/>
        </p:nvPicPr>
        <p:blipFill>
          <a:blip r:embed="rId2"/>
          <a:stretch>
            <a:fillRect/>
          </a:stretch>
        </p:blipFill>
        <p:spPr>
          <a:xfrm>
            <a:off x="3515840" y="1823258"/>
            <a:ext cx="5628160" cy="4268392"/>
          </a:xfrm>
          <a:prstGeom prst="rect">
            <a:avLst/>
          </a:prstGeom>
        </p:spPr>
      </p:pic>
    </p:spTree>
    <p:extLst>
      <p:ext uri="{BB962C8B-B14F-4D97-AF65-F5344CB8AC3E}">
        <p14:creationId xmlns:p14="http://schemas.microsoft.com/office/powerpoint/2010/main" val="2845658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319520" y="274639"/>
            <a:ext cx="2367280" cy="6401932"/>
          </a:xfrm>
        </p:spPr>
        <p:txBody>
          <a:bodyPr vert="horz" anchor="t">
            <a:normAutofit/>
          </a:bodyPr>
          <a:lstStyle/>
          <a:p>
            <a:pPr>
              <a:spcBef>
                <a:spcPct val="50000"/>
              </a:spcBef>
            </a:pPr>
            <a:r>
              <a:rPr lang="en-US" sz="1500" dirty="0">
                <a:solidFill>
                  <a:srgbClr val="FBAE00"/>
                </a:solidFill>
              </a:rPr>
              <a:t>Thomas Gainsborough</a:t>
            </a:r>
            <a:br>
              <a:rPr lang="en-US" sz="1500" dirty="0">
                <a:solidFill>
                  <a:srgbClr val="FBAE00"/>
                </a:solidFill>
              </a:rPr>
            </a:br>
            <a:r>
              <a:rPr lang="en-US" sz="1500" i="1" dirty="0">
                <a:solidFill>
                  <a:srgbClr val="FBAE00"/>
                </a:solidFill>
              </a:rPr>
              <a:t>Mrs. Richard Brinsley Sheridan</a:t>
            </a:r>
            <a:br>
              <a:rPr lang="en-US" sz="1500" dirty="0">
                <a:solidFill>
                  <a:srgbClr val="FBAE00"/>
                </a:solidFill>
              </a:rPr>
            </a:br>
            <a:r>
              <a:rPr lang="en-US" sz="1500" dirty="0">
                <a:solidFill>
                  <a:srgbClr val="FBAE00"/>
                </a:solidFill>
              </a:rPr>
              <a:t>1787</a:t>
            </a:r>
            <a:br>
              <a:rPr lang="en-US" sz="1500" dirty="0">
                <a:solidFill>
                  <a:srgbClr val="FBAE00"/>
                </a:solidFill>
              </a:rPr>
            </a:br>
            <a:r>
              <a:rPr lang="en-US" sz="1500" dirty="0">
                <a:solidFill>
                  <a:srgbClr val="FBAE00"/>
                </a:solidFill>
              </a:rPr>
              <a:t>oil on canvas, England** Not in 250</a:t>
            </a:r>
            <a:br>
              <a:rPr lang="en-US" sz="1500" dirty="0">
                <a:solidFill>
                  <a:srgbClr val="FBAE00"/>
                </a:solidFill>
              </a:rPr>
            </a:br>
            <a:br>
              <a:rPr lang="en-US" sz="1500" dirty="0">
                <a:solidFill>
                  <a:srgbClr val="FBAE00"/>
                </a:solidFill>
              </a:rPr>
            </a:br>
            <a:r>
              <a:rPr lang="en-US" sz="1500" dirty="0">
                <a:solidFill>
                  <a:srgbClr val="09213B"/>
                </a:solidFill>
              </a:rPr>
              <a:t>naturalistic representation in a rococo setting</a:t>
            </a:r>
            <a:br>
              <a:rPr lang="en-US" sz="1500" dirty="0">
                <a:solidFill>
                  <a:srgbClr val="09213B"/>
                </a:solidFill>
              </a:rPr>
            </a:br>
            <a:br>
              <a:rPr lang="en-US" sz="1500" dirty="0">
                <a:solidFill>
                  <a:srgbClr val="09213B"/>
                </a:solidFill>
              </a:rPr>
            </a:br>
            <a:r>
              <a:rPr lang="en-US" sz="1500" dirty="0">
                <a:solidFill>
                  <a:srgbClr val="09213B"/>
                </a:solidFill>
              </a:rPr>
              <a:t>woman dressed informally, seated in a rustic landscape</a:t>
            </a:r>
            <a:br>
              <a:rPr lang="en-US" sz="1500" dirty="0">
                <a:solidFill>
                  <a:srgbClr val="09213B"/>
                </a:solidFill>
              </a:rPr>
            </a:br>
            <a:br>
              <a:rPr lang="en-US" sz="1500" dirty="0">
                <a:solidFill>
                  <a:srgbClr val="09213B"/>
                </a:solidFill>
              </a:rPr>
            </a:br>
            <a:r>
              <a:rPr lang="en-US" sz="1500" dirty="0">
                <a:solidFill>
                  <a:srgbClr val="09213B"/>
                </a:solidFill>
              </a:rPr>
              <a:t>soft hued light and wispy brushstrokes</a:t>
            </a:r>
            <a:br>
              <a:rPr lang="en-US" sz="1500" dirty="0">
                <a:solidFill>
                  <a:srgbClr val="09213B"/>
                </a:solidFill>
              </a:rPr>
            </a:br>
            <a:br>
              <a:rPr lang="en-US" sz="1500" dirty="0">
                <a:solidFill>
                  <a:srgbClr val="09213B"/>
                </a:solidFill>
              </a:rPr>
            </a:br>
            <a:r>
              <a:rPr lang="en-US" sz="1500" dirty="0">
                <a:solidFill>
                  <a:srgbClr val="09213B"/>
                </a:solidFill>
              </a:rPr>
              <a:t>deep interest in landscape painting</a:t>
            </a:r>
            <a:br>
              <a:rPr lang="en-US" sz="1500" dirty="0">
                <a:solidFill>
                  <a:srgbClr val="09213B"/>
                </a:solidFill>
              </a:rPr>
            </a:br>
            <a:br>
              <a:rPr lang="en-US" sz="1500" dirty="0">
                <a:solidFill>
                  <a:srgbClr val="09213B"/>
                </a:solidFill>
              </a:rPr>
            </a:br>
            <a:r>
              <a:rPr lang="en-US" sz="1500" dirty="0">
                <a:solidFill>
                  <a:srgbClr val="09213B"/>
                </a:solidFill>
              </a:rPr>
              <a:t>grand manner portraiture: he was one of the leading painters</a:t>
            </a:r>
            <a:br>
              <a:rPr lang="en-US" sz="1500" dirty="0">
                <a:solidFill>
                  <a:srgbClr val="09213B"/>
                </a:solidFill>
              </a:rPr>
            </a:br>
            <a:br>
              <a:rPr lang="en-US" sz="1500" dirty="0">
                <a:solidFill>
                  <a:srgbClr val="09213B"/>
                </a:solidFill>
              </a:rPr>
            </a:br>
            <a:r>
              <a:rPr lang="en-US" sz="1500" dirty="0">
                <a:solidFill>
                  <a:srgbClr val="09213B"/>
                </a:solidFill>
              </a:rPr>
              <a:t>while they were individualized, they were also elevated by conveying refinement and elegance: large scale of figures relative to the canvas, controlled poses, landscape, low horizon</a:t>
            </a:r>
            <a:br>
              <a:rPr lang="en-US" sz="1500" dirty="0">
                <a:solidFill>
                  <a:srgbClr val="FBAE00"/>
                </a:solidFill>
              </a:rPr>
            </a:br>
            <a:endParaRPr lang="en-US" sz="1500" dirty="0">
              <a:solidFill>
                <a:srgbClr val="FBAE00"/>
              </a:solidFill>
            </a:endParaRPr>
          </a:p>
        </p:txBody>
      </p:sp>
      <p:pic>
        <p:nvPicPr>
          <p:cNvPr id="7" name="Picture 5" descr=" 28-15.jpg                                                      00167F64William's Hard Drive           B6EA260F:"/>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105127" y="386399"/>
            <a:ext cx="3989387" cy="579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45250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629400" y="274639"/>
            <a:ext cx="2057400" cy="6438218"/>
          </a:xfrm>
        </p:spPr>
        <p:txBody>
          <a:bodyPr vert="horz" anchor="t">
            <a:noAutofit/>
          </a:bodyPr>
          <a:lstStyle/>
          <a:p>
            <a:pPr>
              <a:spcBef>
                <a:spcPct val="50000"/>
              </a:spcBef>
            </a:pPr>
            <a:r>
              <a:rPr lang="en-US" sz="1500" dirty="0">
                <a:solidFill>
                  <a:srgbClr val="FBAE00"/>
                </a:solidFill>
              </a:rPr>
              <a:t>Sir Joshua Reynolds</a:t>
            </a:r>
            <a:br>
              <a:rPr lang="en-US" sz="1500" dirty="0">
                <a:solidFill>
                  <a:srgbClr val="FBAE00"/>
                </a:solidFill>
              </a:rPr>
            </a:br>
            <a:r>
              <a:rPr lang="en-US" sz="1500" i="1" dirty="0">
                <a:solidFill>
                  <a:srgbClr val="FBAE00"/>
                </a:solidFill>
              </a:rPr>
              <a:t>Lord </a:t>
            </a:r>
            <a:r>
              <a:rPr lang="en-US" sz="1500" i="1" dirty="0" err="1">
                <a:solidFill>
                  <a:srgbClr val="FBAE00"/>
                </a:solidFill>
              </a:rPr>
              <a:t>Heathfield</a:t>
            </a:r>
            <a:br>
              <a:rPr lang="en-US" sz="1500" dirty="0">
                <a:solidFill>
                  <a:srgbClr val="FBAE00"/>
                </a:solidFill>
              </a:rPr>
            </a:br>
            <a:r>
              <a:rPr lang="en-US" sz="1500" dirty="0">
                <a:solidFill>
                  <a:srgbClr val="FBAE00"/>
                </a:solidFill>
              </a:rPr>
              <a:t>1787</a:t>
            </a:r>
            <a:br>
              <a:rPr lang="en-US" sz="1500" dirty="0">
                <a:solidFill>
                  <a:srgbClr val="FBAE00"/>
                </a:solidFill>
              </a:rPr>
            </a:br>
            <a:r>
              <a:rPr lang="en-US" sz="1500" dirty="0">
                <a:solidFill>
                  <a:srgbClr val="FBAE00"/>
                </a:solidFill>
              </a:rPr>
              <a:t>oil on canvas, England ** NOT IN 250</a:t>
            </a:r>
            <a:br>
              <a:rPr lang="en-US" sz="1500" dirty="0">
                <a:solidFill>
                  <a:srgbClr val="FBAE00"/>
                </a:solidFill>
              </a:rPr>
            </a:br>
            <a:br>
              <a:rPr lang="en-US" sz="1500" dirty="0">
                <a:solidFill>
                  <a:srgbClr val="FBAE00"/>
                </a:solidFill>
              </a:rPr>
            </a:br>
            <a:r>
              <a:rPr lang="en-US" sz="1500" dirty="0">
                <a:solidFill>
                  <a:srgbClr val="09213B"/>
                </a:solidFill>
              </a:rPr>
              <a:t>also part of “naturalness” was honor, valor, and love of country</a:t>
            </a:r>
            <a:br>
              <a:rPr lang="en-US" sz="1500" dirty="0">
                <a:solidFill>
                  <a:srgbClr val="09213B"/>
                </a:solidFill>
              </a:rPr>
            </a:br>
            <a:br>
              <a:rPr lang="en-US" sz="1500" dirty="0">
                <a:solidFill>
                  <a:srgbClr val="09213B"/>
                </a:solidFill>
              </a:rPr>
            </a:br>
            <a:r>
              <a:rPr lang="en-US" sz="1500" dirty="0">
                <a:solidFill>
                  <a:srgbClr val="09213B"/>
                </a:solidFill>
              </a:rPr>
              <a:t>nobility related to character, not birth</a:t>
            </a:r>
            <a:br>
              <a:rPr lang="en-US" sz="1500" dirty="0">
                <a:solidFill>
                  <a:srgbClr val="09213B"/>
                </a:solidFill>
              </a:rPr>
            </a:br>
            <a:br>
              <a:rPr lang="en-US" sz="1500" dirty="0">
                <a:solidFill>
                  <a:srgbClr val="09213B"/>
                </a:solidFill>
              </a:rPr>
            </a:br>
            <a:r>
              <a:rPr lang="en-US" sz="1500" dirty="0">
                <a:solidFill>
                  <a:srgbClr val="09213B"/>
                </a:solidFill>
              </a:rPr>
              <a:t>courage, patriotism, and self-sacrifice assumed greater importance</a:t>
            </a:r>
            <a:br>
              <a:rPr lang="en-US" sz="1500" dirty="0">
                <a:solidFill>
                  <a:srgbClr val="09213B"/>
                </a:solidFill>
              </a:rPr>
            </a:br>
            <a:br>
              <a:rPr lang="en-US" sz="1500" dirty="0">
                <a:solidFill>
                  <a:srgbClr val="09213B"/>
                </a:solidFill>
              </a:rPr>
            </a:br>
            <a:r>
              <a:rPr lang="en-US" sz="1500" dirty="0">
                <a:solidFill>
                  <a:srgbClr val="09213B"/>
                </a:solidFill>
              </a:rPr>
              <a:t>specialized in portraits of contemporaries who participated in great events</a:t>
            </a:r>
            <a:br>
              <a:rPr lang="en-US" sz="1500" dirty="0">
                <a:solidFill>
                  <a:srgbClr val="09213B"/>
                </a:solidFill>
              </a:rPr>
            </a:br>
            <a:br>
              <a:rPr lang="en-US" sz="1500" dirty="0">
                <a:solidFill>
                  <a:srgbClr val="09213B"/>
                </a:solidFill>
              </a:rPr>
            </a:br>
            <a:r>
              <a:rPr lang="en-US" sz="1500" dirty="0">
                <a:solidFill>
                  <a:srgbClr val="09213B"/>
                </a:solidFill>
              </a:rPr>
              <a:t>commander of the fortress at </a:t>
            </a:r>
            <a:r>
              <a:rPr lang="en-US" sz="1500" dirty="0" err="1">
                <a:solidFill>
                  <a:srgbClr val="09213B"/>
                </a:solidFill>
              </a:rPr>
              <a:t>gibralter</a:t>
            </a:r>
            <a:r>
              <a:rPr lang="en-US" sz="1500" dirty="0">
                <a:solidFill>
                  <a:srgbClr val="09213B"/>
                </a:solidFill>
              </a:rPr>
              <a:t>, had defended </a:t>
            </a:r>
            <a:r>
              <a:rPr lang="en-US" sz="1500" dirty="0" err="1">
                <a:solidFill>
                  <a:srgbClr val="09213B"/>
                </a:solidFill>
              </a:rPr>
              <a:t>itt</a:t>
            </a:r>
            <a:r>
              <a:rPr lang="en-US" sz="1500" dirty="0">
                <a:solidFill>
                  <a:srgbClr val="09213B"/>
                </a:solidFill>
              </a:rPr>
              <a:t> against the </a:t>
            </a:r>
            <a:r>
              <a:rPr lang="en-US" sz="1500" dirty="0" err="1">
                <a:solidFill>
                  <a:srgbClr val="09213B"/>
                </a:solidFill>
              </a:rPr>
              <a:t>spanish</a:t>
            </a:r>
            <a:r>
              <a:rPr lang="en-US" sz="1500" dirty="0">
                <a:solidFill>
                  <a:srgbClr val="09213B"/>
                </a:solidFill>
              </a:rPr>
              <a:t> and the </a:t>
            </a:r>
            <a:r>
              <a:rPr lang="en-US" sz="1500" dirty="0" err="1">
                <a:solidFill>
                  <a:srgbClr val="09213B"/>
                </a:solidFill>
              </a:rPr>
              <a:t>french</a:t>
            </a:r>
            <a:br>
              <a:rPr lang="en-US" sz="1500" dirty="0">
                <a:solidFill>
                  <a:srgbClr val="09213B"/>
                </a:solidFill>
              </a:rPr>
            </a:br>
            <a:br>
              <a:rPr lang="en-US" sz="1500" dirty="0">
                <a:solidFill>
                  <a:srgbClr val="09213B"/>
                </a:solidFill>
              </a:rPr>
            </a:br>
            <a:r>
              <a:rPr lang="en-US" sz="1500" dirty="0">
                <a:solidFill>
                  <a:srgbClr val="09213B"/>
                </a:solidFill>
              </a:rPr>
              <a:t>holds large key, which symbolizes his control of </a:t>
            </a:r>
            <a:r>
              <a:rPr lang="en-US" sz="1500" dirty="0" err="1">
                <a:solidFill>
                  <a:srgbClr val="09213B"/>
                </a:solidFill>
              </a:rPr>
              <a:t>forthress</a:t>
            </a:r>
            <a:br>
              <a:rPr lang="en-US" sz="1500" dirty="0">
                <a:solidFill>
                  <a:srgbClr val="09213B"/>
                </a:solidFill>
              </a:rPr>
            </a:br>
            <a:br>
              <a:rPr lang="en-US" sz="1500" dirty="0">
                <a:solidFill>
                  <a:srgbClr val="09213B"/>
                </a:solidFill>
              </a:rPr>
            </a:br>
            <a:r>
              <a:rPr lang="en-US" sz="1500" dirty="0">
                <a:solidFill>
                  <a:srgbClr val="09213B"/>
                </a:solidFill>
              </a:rPr>
              <a:t>refer to actual revolutions</a:t>
            </a:r>
            <a:br>
              <a:rPr lang="en-US" sz="1500" dirty="0">
                <a:solidFill>
                  <a:srgbClr val="FBAE00"/>
                </a:solidFill>
              </a:rPr>
            </a:br>
            <a:endParaRPr lang="en-US" sz="1500" dirty="0">
              <a:solidFill>
                <a:srgbClr val="FBAE00"/>
              </a:solidFill>
            </a:endParaRPr>
          </a:p>
        </p:txBody>
      </p:sp>
      <p:pic>
        <p:nvPicPr>
          <p:cNvPr id="6" name="Picture 6" descr=" 28-16.jpg                                                      00167F64William's Hard Drive           B6EA260F:"/>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157514" y="274639"/>
            <a:ext cx="4579938" cy="579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92725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629400" y="274639"/>
            <a:ext cx="2057400" cy="6438218"/>
          </a:xfrm>
        </p:spPr>
        <p:txBody>
          <a:bodyPr vert="horz" anchor="t">
            <a:normAutofit/>
          </a:bodyPr>
          <a:lstStyle/>
          <a:p>
            <a:pPr>
              <a:spcBef>
                <a:spcPct val="50000"/>
              </a:spcBef>
            </a:pPr>
            <a:r>
              <a:rPr lang="en-US" sz="1600" dirty="0">
                <a:solidFill>
                  <a:srgbClr val="FBAE00"/>
                </a:solidFill>
              </a:rPr>
              <a:t>John Singleton Copley</a:t>
            </a:r>
            <a:br>
              <a:rPr lang="en-US" sz="1600" dirty="0">
                <a:solidFill>
                  <a:srgbClr val="FBAE00"/>
                </a:solidFill>
              </a:rPr>
            </a:br>
            <a:r>
              <a:rPr lang="en-US" sz="1600" i="1" dirty="0">
                <a:solidFill>
                  <a:srgbClr val="FBAE00"/>
                </a:solidFill>
              </a:rPr>
              <a:t>Portrait of Paul Revere</a:t>
            </a:r>
            <a:br>
              <a:rPr lang="en-US" sz="1600" i="1" dirty="0">
                <a:solidFill>
                  <a:srgbClr val="FBAE00"/>
                </a:solidFill>
              </a:rPr>
            </a:br>
            <a:r>
              <a:rPr lang="en-US" sz="1600" dirty="0">
                <a:solidFill>
                  <a:srgbClr val="FBAE00"/>
                </a:solidFill>
              </a:rPr>
              <a:t>ca. 1768-1770</a:t>
            </a:r>
            <a:br>
              <a:rPr lang="en-US" sz="1600" dirty="0">
                <a:solidFill>
                  <a:srgbClr val="FBAE00"/>
                </a:solidFill>
              </a:rPr>
            </a:br>
            <a:r>
              <a:rPr lang="en-US" sz="1600" dirty="0">
                <a:solidFill>
                  <a:srgbClr val="FBAE00"/>
                </a:solidFill>
              </a:rPr>
              <a:t>oil on canvas, America ** NOT in 250</a:t>
            </a:r>
            <a:br>
              <a:rPr lang="en-US" sz="1600" dirty="0">
                <a:solidFill>
                  <a:srgbClr val="FBAE00"/>
                </a:solidFill>
              </a:rPr>
            </a:br>
            <a:br>
              <a:rPr lang="en-US" sz="1600" dirty="0">
                <a:solidFill>
                  <a:srgbClr val="FBAE00"/>
                </a:solidFill>
              </a:rPr>
            </a:br>
            <a:r>
              <a:rPr lang="en-US" sz="1600" dirty="0">
                <a:solidFill>
                  <a:srgbClr val="09213B"/>
                </a:solidFill>
              </a:rPr>
              <a:t>influenced by grand manner portrait style</a:t>
            </a:r>
            <a:br>
              <a:rPr lang="en-US" sz="1600" dirty="0">
                <a:solidFill>
                  <a:srgbClr val="09213B"/>
                </a:solidFill>
              </a:rPr>
            </a:br>
            <a:br>
              <a:rPr lang="en-US" sz="1600" dirty="0">
                <a:solidFill>
                  <a:srgbClr val="09213B"/>
                </a:solidFill>
              </a:rPr>
            </a:br>
            <a:r>
              <a:rPr lang="en-US" sz="1600" dirty="0">
                <a:solidFill>
                  <a:srgbClr val="09213B"/>
                </a:solidFill>
              </a:rPr>
              <a:t>sense of directness and faithfulness to plainness of </a:t>
            </a:r>
            <a:r>
              <a:rPr lang="en-US" sz="1600" dirty="0" err="1">
                <a:solidFill>
                  <a:srgbClr val="09213B"/>
                </a:solidFill>
              </a:rPr>
              <a:t>america</a:t>
            </a:r>
            <a:r>
              <a:rPr lang="en-US" sz="1600" dirty="0">
                <a:solidFill>
                  <a:srgbClr val="09213B"/>
                </a:solidFill>
              </a:rPr>
              <a:t> at this time</a:t>
            </a:r>
            <a:br>
              <a:rPr lang="en-US" sz="1600" dirty="0">
                <a:solidFill>
                  <a:srgbClr val="09213B"/>
                </a:solidFill>
              </a:rPr>
            </a:br>
            <a:br>
              <a:rPr lang="en-US" sz="1600" dirty="0">
                <a:solidFill>
                  <a:srgbClr val="09213B"/>
                </a:solidFill>
              </a:rPr>
            </a:br>
            <a:r>
              <a:rPr lang="en-US" sz="1600" dirty="0">
                <a:solidFill>
                  <a:srgbClr val="09213B"/>
                </a:solidFill>
              </a:rPr>
              <a:t>working in his everyday profession as a </a:t>
            </a:r>
            <a:r>
              <a:rPr lang="en-US" sz="1600" dirty="0" err="1">
                <a:solidFill>
                  <a:srgbClr val="09213B"/>
                </a:solidFill>
              </a:rPr>
              <a:t>siversmith</a:t>
            </a:r>
            <a:br>
              <a:rPr lang="en-US" sz="1600" dirty="0">
                <a:solidFill>
                  <a:srgbClr val="09213B"/>
                </a:solidFill>
              </a:rPr>
            </a:br>
            <a:br>
              <a:rPr lang="en-US" sz="1600" dirty="0">
                <a:solidFill>
                  <a:srgbClr val="09213B"/>
                </a:solidFill>
              </a:rPr>
            </a:br>
            <a:r>
              <a:rPr lang="en-US" sz="1600" dirty="0">
                <a:solidFill>
                  <a:srgbClr val="09213B"/>
                </a:solidFill>
              </a:rPr>
              <a:t>looks viewer straight in the eye</a:t>
            </a:r>
            <a:br>
              <a:rPr lang="en-US" sz="1600" dirty="0">
                <a:solidFill>
                  <a:srgbClr val="09213B"/>
                </a:solidFill>
              </a:rPr>
            </a:br>
            <a:br>
              <a:rPr lang="en-US" sz="1600" dirty="0">
                <a:solidFill>
                  <a:srgbClr val="09213B"/>
                </a:solidFill>
              </a:rPr>
            </a:br>
            <a:r>
              <a:rPr lang="en-US" sz="1600" dirty="0">
                <a:solidFill>
                  <a:srgbClr val="09213B"/>
                </a:solidFill>
              </a:rPr>
              <a:t>reflections are treated with care</a:t>
            </a:r>
            <a:br>
              <a:rPr lang="en-US" sz="1600" dirty="0">
                <a:solidFill>
                  <a:srgbClr val="09213B"/>
                </a:solidFill>
              </a:rPr>
            </a:br>
            <a:br>
              <a:rPr lang="en-US" sz="1600" dirty="0">
                <a:solidFill>
                  <a:srgbClr val="09213B"/>
                </a:solidFill>
              </a:rPr>
            </a:br>
            <a:r>
              <a:rPr lang="en-US" sz="1600" dirty="0">
                <a:solidFill>
                  <a:srgbClr val="09213B"/>
                </a:solidFill>
              </a:rPr>
              <a:t>prominence to his eyes</a:t>
            </a:r>
            <a:br>
              <a:rPr lang="en-US" sz="1600" dirty="0">
                <a:solidFill>
                  <a:srgbClr val="09213B"/>
                </a:solidFill>
              </a:rPr>
            </a:br>
            <a:br>
              <a:rPr lang="en-US" sz="1600" dirty="0">
                <a:solidFill>
                  <a:srgbClr val="09213B"/>
                </a:solidFill>
              </a:rPr>
            </a:br>
            <a:r>
              <a:rPr lang="en-US" sz="1600" dirty="0">
                <a:solidFill>
                  <a:srgbClr val="09213B"/>
                </a:solidFill>
              </a:rPr>
              <a:t>spare style and emphasis on down to earth character</a:t>
            </a:r>
            <a:br>
              <a:rPr lang="en-US" sz="1600" dirty="0">
                <a:solidFill>
                  <a:srgbClr val="FBAE00"/>
                </a:solidFill>
              </a:rPr>
            </a:br>
            <a:endParaRPr lang="en-US" sz="1600" dirty="0">
              <a:solidFill>
                <a:srgbClr val="FBAE00"/>
              </a:solidFill>
            </a:endParaRPr>
          </a:p>
        </p:txBody>
      </p:sp>
      <p:pic>
        <p:nvPicPr>
          <p:cNvPr id="7" name="Picture 6" descr=" 28-18.jpg                                                      00167F64William's Hard Drive           B6EA260F:"/>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785450" y="598148"/>
            <a:ext cx="4662487" cy="579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97213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a:xfrm>
            <a:off x="6629400" y="274638"/>
            <a:ext cx="2057400" cy="6583361"/>
          </a:xfrm>
        </p:spPr>
        <p:txBody>
          <a:bodyPr vert="horz" anchor="t">
            <a:normAutofit/>
          </a:bodyPr>
          <a:lstStyle/>
          <a:p>
            <a:pPr>
              <a:spcBef>
                <a:spcPct val="50000"/>
              </a:spcBef>
            </a:pPr>
            <a:r>
              <a:rPr lang="en-US" sz="1600" dirty="0">
                <a:solidFill>
                  <a:srgbClr val="FBAE00"/>
                </a:solidFill>
              </a:rPr>
              <a:t>Canaletto</a:t>
            </a:r>
            <a:br>
              <a:rPr lang="en-US" sz="1600" dirty="0">
                <a:solidFill>
                  <a:srgbClr val="FBAE00"/>
                </a:solidFill>
              </a:rPr>
            </a:br>
            <a:r>
              <a:rPr lang="en-US" sz="1600" i="1" dirty="0">
                <a:solidFill>
                  <a:srgbClr val="FBAE00"/>
                </a:solidFill>
              </a:rPr>
              <a:t>dome of the Chapel of Saint Ivo </a:t>
            </a:r>
            <a:br>
              <a:rPr lang="en-US" sz="1600" i="1" dirty="0">
                <a:solidFill>
                  <a:srgbClr val="FBAE00"/>
                </a:solidFill>
              </a:rPr>
            </a:br>
            <a:r>
              <a:rPr lang="en-US" sz="1600" i="1" dirty="0">
                <a:solidFill>
                  <a:srgbClr val="FBAE00"/>
                </a:solidFill>
              </a:rPr>
              <a:t>College of the Sapienza</a:t>
            </a:r>
            <a:br>
              <a:rPr lang="en-US" sz="1600" i="1" dirty="0">
                <a:solidFill>
                  <a:srgbClr val="FBAE00"/>
                </a:solidFill>
              </a:rPr>
            </a:br>
            <a:r>
              <a:rPr lang="en-US" sz="1600" dirty="0">
                <a:solidFill>
                  <a:srgbClr val="FBAE00"/>
                </a:solidFill>
              </a:rPr>
              <a:t>Rome, Italy ** NOT IN 250</a:t>
            </a:r>
            <a:br>
              <a:rPr lang="en-US" sz="1600" dirty="0">
                <a:solidFill>
                  <a:srgbClr val="FBAE00"/>
                </a:solidFill>
              </a:rPr>
            </a:br>
            <a:br>
              <a:rPr lang="en-US" sz="1600" i="1" dirty="0">
                <a:solidFill>
                  <a:srgbClr val="FBAE00"/>
                </a:solidFill>
              </a:rPr>
            </a:br>
            <a:r>
              <a:rPr lang="en-US" sz="1600" dirty="0">
                <a:solidFill>
                  <a:srgbClr val="09213B"/>
                </a:solidFill>
              </a:rPr>
              <a:t>naturalness was also sought in landscapes, documentation of particular places became popular</a:t>
            </a:r>
            <a:br>
              <a:rPr lang="en-US" sz="1600" dirty="0">
                <a:solidFill>
                  <a:srgbClr val="09213B"/>
                </a:solidFill>
              </a:rPr>
            </a:br>
            <a:br>
              <a:rPr lang="en-US" sz="1600" dirty="0">
                <a:solidFill>
                  <a:srgbClr val="09213B"/>
                </a:solidFill>
              </a:rPr>
            </a:br>
            <a:r>
              <a:rPr lang="en-US" sz="1600" dirty="0">
                <a:solidFill>
                  <a:srgbClr val="09213B"/>
                </a:solidFill>
              </a:rPr>
              <a:t>also served the needs of scientific expeditions and mementos of vacations for nobility</a:t>
            </a:r>
            <a:br>
              <a:rPr lang="en-US" sz="1600" dirty="0">
                <a:solidFill>
                  <a:srgbClr val="09213B"/>
                </a:solidFill>
              </a:rPr>
            </a:br>
            <a:br>
              <a:rPr lang="en-US" sz="1600" dirty="0">
                <a:solidFill>
                  <a:srgbClr val="09213B"/>
                </a:solidFill>
              </a:rPr>
            </a:br>
            <a:r>
              <a:rPr lang="en-US" sz="1600" dirty="0">
                <a:solidFill>
                  <a:srgbClr val="09213B"/>
                </a:solidFill>
              </a:rPr>
              <a:t>grand tour was considered part of a well-educated person</a:t>
            </a:r>
            <a:br>
              <a:rPr lang="en-US" sz="1600" dirty="0">
                <a:solidFill>
                  <a:srgbClr val="09213B"/>
                </a:solidFill>
              </a:rPr>
            </a:br>
            <a:br>
              <a:rPr lang="en-US" sz="1600" dirty="0">
                <a:solidFill>
                  <a:srgbClr val="09213B"/>
                </a:solidFill>
              </a:rPr>
            </a:br>
            <a:r>
              <a:rPr lang="en-US" sz="1600" dirty="0" err="1">
                <a:solidFill>
                  <a:srgbClr val="09213B"/>
                </a:solidFill>
              </a:rPr>
              <a:t>Vedute</a:t>
            </a:r>
            <a:r>
              <a:rPr lang="en-US" sz="1600" dirty="0">
                <a:solidFill>
                  <a:srgbClr val="09213B"/>
                </a:solidFill>
              </a:rPr>
              <a:t> (views) of the city to sell to the </a:t>
            </a:r>
            <a:r>
              <a:rPr lang="en-US" sz="1600" dirty="0" err="1">
                <a:solidFill>
                  <a:srgbClr val="09213B"/>
                </a:solidFill>
              </a:rPr>
              <a:t>british</a:t>
            </a:r>
            <a:r>
              <a:rPr lang="en-US" sz="1600" dirty="0">
                <a:solidFill>
                  <a:srgbClr val="09213B"/>
                </a:solidFill>
              </a:rPr>
              <a:t> as evidence of their visit</a:t>
            </a:r>
            <a:br>
              <a:rPr lang="en-US" sz="1600" dirty="0">
                <a:solidFill>
                  <a:srgbClr val="09213B"/>
                </a:solidFill>
              </a:rPr>
            </a:br>
            <a:br>
              <a:rPr lang="en-US" sz="1600" dirty="0">
                <a:solidFill>
                  <a:srgbClr val="09213B"/>
                </a:solidFill>
              </a:rPr>
            </a:br>
            <a:r>
              <a:rPr lang="en-US" sz="1600" dirty="0">
                <a:solidFill>
                  <a:srgbClr val="09213B"/>
                </a:solidFill>
              </a:rPr>
              <a:t>trained as a scene painter, made drawings on location, and then painted in the studio</a:t>
            </a:r>
            <a:br>
              <a:rPr lang="en-US" sz="1600" dirty="0">
                <a:solidFill>
                  <a:srgbClr val="09213B"/>
                </a:solidFill>
              </a:rPr>
            </a:br>
            <a:br>
              <a:rPr lang="en-US" sz="1600" dirty="0">
                <a:solidFill>
                  <a:srgbClr val="09213B"/>
                </a:solidFill>
              </a:rPr>
            </a:br>
            <a:r>
              <a:rPr lang="en-US" sz="1600" dirty="0">
                <a:solidFill>
                  <a:srgbClr val="09213B"/>
                </a:solidFill>
              </a:rPr>
              <a:t>used the camera </a:t>
            </a:r>
            <a:r>
              <a:rPr lang="en-US" sz="1600" dirty="0" err="1">
                <a:solidFill>
                  <a:srgbClr val="09213B"/>
                </a:solidFill>
              </a:rPr>
              <a:t>obscura</a:t>
            </a:r>
            <a:endParaRPr lang="en-US" sz="1600" i="1" dirty="0">
              <a:solidFill>
                <a:srgbClr val="FBAE00"/>
              </a:solidFill>
            </a:endParaRPr>
          </a:p>
        </p:txBody>
      </p:sp>
      <p:pic>
        <p:nvPicPr>
          <p:cNvPr id="6" name="Picture 5" descr=" 28-19.jpg                                                      00167F64William's Hard Drive           B6EA260F:"/>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39485" y="1410493"/>
            <a:ext cx="6400800" cy="4311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31322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Camera </a:t>
            </a:r>
            <a:r>
              <a:rPr lang="en-US" dirty="0" err="1"/>
              <a:t>obscura</a:t>
            </a:r>
            <a:endParaRPr lang="en-US" dirty="0"/>
          </a:p>
        </p:txBody>
      </p:sp>
      <p:sp>
        <p:nvSpPr>
          <p:cNvPr id="5" name="Content Placeholder 4"/>
          <p:cNvSpPr>
            <a:spLocks noGrp="1"/>
          </p:cNvSpPr>
          <p:nvPr>
            <p:ph sz="half" idx="1"/>
          </p:nvPr>
        </p:nvSpPr>
        <p:spPr>
          <a:xfrm>
            <a:off x="5152615" y="985520"/>
            <a:ext cx="3200400" cy="4811776"/>
          </a:xfrm>
        </p:spPr>
        <p:txBody>
          <a:bodyPr>
            <a:normAutofit fontScale="92500" lnSpcReduction="10000"/>
          </a:bodyPr>
          <a:lstStyle/>
          <a:p>
            <a:pPr>
              <a:buFont typeface="Arial"/>
              <a:buChar char="•"/>
            </a:pPr>
            <a:r>
              <a:rPr lang="en-US" dirty="0"/>
              <a:t>Used darkened chambers, some like portable closets</a:t>
            </a:r>
          </a:p>
          <a:p>
            <a:pPr>
              <a:buFont typeface="Arial"/>
              <a:buChar char="•"/>
            </a:pPr>
            <a:r>
              <a:rPr lang="en-US" dirty="0"/>
              <a:t>Optical lenses fit into a hole in one wall through which light projected an inverted image on to the chamber’s opposite wall</a:t>
            </a:r>
          </a:p>
          <a:p>
            <a:pPr>
              <a:buFont typeface="Arial"/>
              <a:buChar char="•"/>
            </a:pPr>
            <a:r>
              <a:rPr lang="en-US" dirty="0"/>
              <a:t>Artist could trace the maid details from this image for later re-working and refinement</a:t>
            </a:r>
          </a:p>
          <a:p>
            <a:pPr>
              <a:buFont typeface="Arial"/>
              <a:buChar char="•"/>
            </a:pPr>
            <a:r>
              <a:rPr lang="en-US" dirty="0"/>
              <a:t>Allowed painters to create a visually convincing painting that included variable focus of objects at different distances</a:t>
            </a:r>
          </a:p>
        </p:txBody>
      </p:sp>
      <p:pic>
        <p:nvPicPr>
          <p:cNvPr id="7" name="Content Placeholder 6"/>
          <p:cNvPicPr>
            <a:picLocks noGrp="1" noChangeAspect="1"/>
          </p:cNvPicPr>
          <p:nvPr>
            <p:ph sz="half" idx="2"/>
          </p:nvPr>
        </p:nvPicPr>
        <p:blipFill rotWithShape="1">
          <a:blip r:embed="rId2"/>
          <a:stretch/>
        </p:blipFill>
        <p:spPr>
          <a:xfrm>
            <a:off x="271652" y="2315498"/>
            <a:ext cx="4550899" cy="2457671"/>
          </a:xfrm>
        </p:spPr>
      </p:pic>
    </p:spTree>
    <p:extLst>
      <p:ext uri="{BB962C8B-B14F-4D97-AF65-F5344CB8AC3E}">
        <p14:creationId xmlns:p14="http://schemas.microsoft.com/office/powerpoint/2010/main" val="364256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Artists </a:t>
            </a:r>
          </a:p>
        </p:txBody>
      </p:sp>
      <p:sp>
        <p:nvSpPr>
          <p:cNvPr id="3" name="Content Placeholder 2"/>
          <p:cNvSpPr>
            <a:spLocks noGrp="1"/>
          </p:cNvSpPr>
          <p:nvPr>
            <p:ph idx="1"/>
          </p:nvPr>
        </p:nvSpPr>
        <p:spPr>
          <a:xfrm>
            <a:off x="284019" y="1831444"/>
            <a:ext cx="8575962" cy="4773168"/>
          </a:xfrm>
        </p:spPr>
        <p:txBody>
          <a:bodyPr>
            <a:normAutofit fontScale="77500" lnSpcReduction="20000"/>
          </a:bodyPr>
          <a:lstStyle/>
          <a:p>
            <a:r>
              <a:rPr lang="en-US" b="1" dirty="0"/>
              <a:t>Enduring Understanding 4-2. Artists assumed new roles in society. Styles of art proliferated and often gave rise to artistic movements. Art and architecture exhibited a diversity of styles, forming an array of “isms.”</a:t>
            </a:r>
          </a:p>
          <a:p>
            <a:r>
              <a:rPr lang="en-US" dirty="0"/>
              <a:t>Essential Knowledge 4-2a. Diverse artists with a common dedication to innovation came to be discussed as the avant-garde. Subdivisions include Neoclassicism, Romanticism, Realism, Impressionism, Post-Impressionism, Symbolism, Expressionism, Cubism, Constructivism, Abstraction, Surrealism, Abstract Expressionism, Pop Art, performance art, and earth and environmental art. Many of these categories fall under the general heading of modernism.</a:t>
            </a:r>
          </a:p>
          <a:p>
            <a:r>
              <a:rPr lang="en-US" dirty="0"/>
              <a:t>Essential Knowledge 4-2b. Artists were initially bonded by sanctioned academies and pursued inclusion in juried salons for their work to be displayed. Later, when this system broke down, they joined together in self-defined groups, often on the margins of the mainstream art world, and they often published manifestos of their beliefs. Change and innovation dominated this era and became goals in their own right. Women artists slowly gained recognition as many artists competed for admiration of their individuality and genius.</a:t>
            </a:r>
          </a:p>
          <a:p>
            <a:r>
              <a:rPr lang="en-US" dirty="0"/>
              <a:t>Essential Knowledge 4-2c. Artists employed new media, including lithography, photography, film, and serigraphy. They used industrial technology and prefabrication, as well as many new materials, to create innovative and monumental works, culminating with massive earthworks. Performance was enacted in novel ways and recorded on film and video.</a:t>
            </a:r>
          </a:p>
          <a:p>
            <a:r>
              <a:rPr lang="en-US" dirty="0"/>
              <a:t>Essential Knowledge 4-2d. Architecture witnessed a series of revival styles, including classical, Gothic, Renaissance, and Baroque. In the mid-19th century, advances in technology, such as the steel frame, ferroconcrete construction, and cantilevering, hastened the development of building construction. Skyscrapers proliferated and led to an international style of architecture that was later challenged by postmodernism.</a:t>
            </a:r>
          </a:p>
          <a:p>
            <a:endParaRPr lang="en-US" dirty="0"/>
          </a:p>
        </p:txBody>
      </p:sp>
    </p:spTree>
    <p:extLst>
      <p:ext uri="{BB962C8B-B14F-4D97-AF65-F5344CB8AC3E}">
        <p14:creationId xmlns:p14="http://schemas.microsoft.com/office/powerpoint/2010/main" val="814267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ctrTitle"/>
          </p:nvPr>
        </p:nvSpPr>
        <p:spPr/>
        <p:txBody>
          <a:bodyPr/>
          <a:lstStyle/>
          <a:p>
            <a:pPr eaLnBrk="1" hangingPunct="1"/>
            <a:r>
              <a:rPr lang="en-US" altLang="en-US" dirty="0"/>
              <a:t>Rococo</a:t>
            </a:r>
          </a:p>
        </p:txBody>
      </p:sp>
    </p:spTree>
    <p:extLst>
      <p:ext uri="{BB962C8B-B14F-4D97-AF65-F5344CB8AC3E}">
        <p14:creationId xmlns:p14="http://schemas.microsoft.com/office/powerpoint/2010/main" val="1389736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a:solidFill>
                  <a:srgbClr val="08B7BF"/>
                </a:solidFill>
              </a:rPr>
              <a:t>Rococo-Context</a:t>
            </a:r>
          </a:p>
        </p:txBody>
      </p:sp>
      <p:sp>
        <p:nvSpPr>
          <p:cNvPr id="19459" name="Content Placeholder 2"/>
          <p:cNvSpPr>
            <a:spLocks noGrp="1"/>
          </p:cNvSpPr>
          <p:nvPr>
            <p:ph sz="half" idx="1"/>
          </p:nvPr>
        </p:nvSpPr>
        <p:spPr>
          <a:xfrm>
            <a:off x="768096" y="1788160"/>
            <a:ext cx="3566160" cy="4521200"/>
          </a:xfrm>
        </p:spPr>
        <p:txBody>
          <a:bodyPr>
            <a:normAutofit fontScale="85000" lnSpcReduction="20000"/>
          </a:bodyPr>
          <a:lstStyle/>
          <a:p>
            <a:pPr eaLnBrk="1" hangingPunct="1">
              <a:defRPr/>
            </a:pPr>
            <a:r>
              <a:rPr lang="en-US" dirty="0"/>
              <a:t>Death of Louis XIV brought aristocrats from Versailles into towns</a:t>
            </a:r>
          </a:p>
          <a:p>
            <a:pPr lvl="1" eaLnBrk="1" hangingPunct="1">
              <a:defRPr/>
            </a:pPr>
            <a:r>
              <a:rPr lang="en-US" dirty="0"/>
              <a:t>Caused resurgence of aristocratic social, political, and economic power</a:t>
            </a:r>
          </a:p>
          <a:p>
            <a:pPr lvl="1" eaLnBrk="1" hangingPunct="1">
              <a:defRPr/>
            </a:pPr>
            <a:r>
              <a:rPr lang="en-US" dirty="0"/>
              <a:t>Retained traditional privileges and extended their power</a:t>
            </a:r>
          </a:p>
          <a:p>
            <a:pPr lvl="1" eaLnBrk="1" hangingPunct="1">
              <a:defRPr/>
            </a:pPr>
            <a:r>
              <a:rPr lang="en-US" dirty="0"/>
              <a:t>Re-established their roles as patrons</a:t>
            </a:r>
          </a:p>
          <a:p>
            <a:pPr eaLnBrk="1" hangingPunct="1">
              <a:defRPr/>
            </a:pPr>
            <a:r>
              <a:rPr lang="en-US" dirty="0"/>
              <a:t>Rococo is associated with the reign of Louis XV</a:t>
            </a:r>
          </a:p>
          <a:p>
            <a:pPr lvl="1" eaLnBrk="1" hangingPunct="1">
              <a:defRPr/>
            </a:pPr>
            <a:r>
              <a:rPr lang="en-US" dirty="0"/>
              <a:t>Appeared around 1700</a:t>
            </a:r>
          </a:p>
          <a:p>
            <a:pPr lvl="1" eaLnBrk="1" hangingPunct="1">
              <a:defRPr/>
            </a:pPr>
            <a:r>
              <a:rPr lang="en-US" dirty="0"/>
              <a:t>Perfect expression of the gaiety of the wealthy</a:t>
            </a:r>
          </a:p>
          <a:p>
            <a:pPr eaLnBrk="1" hangingPunct="1">
              <a:defRPr/>
            </a:pPr>
            <a:r>
              <a:rPr lang="en-US" dirty="0"/>
              <a:t>“Rococo” comes from the world </a:t>
            </a:r>
            <a:r>
              <a:rPr lang="en-US" dirty="0" err="1"/>
              <a:t>rocaille</a:t>
            </a:r>
            <a:r>
              <a:rPr lang="en-US" dirty="0"/>
              <a:t> (pebble), but refers to small stones used to decorate grotto interiors.</a:t>
            </a:r>
          </a:p>
          <a:p>
            <a:pPr lvl="1" eaLnBrk="1" hangingPunct="1">
              <a:defRPr/>
            </a:pPr>
            <a:r>
              <a:rPr lang="en-US" dirty="0"/>
              <a:t>Shells and shell forms were principal motifs in Rococo ornament.</a:t>
            </a:r>
          </a:p>
        </p:txBody>
      </p:sp>
      <p:sp>
        <p:nvSpPr>
          <p:cNvPr id="2" name="Content Placeholder 1"/>
          <p:cNvSpPr>
            <a:spLocks noGrp="1"/>
          </p:cNvSpPr>
          <p:nvPr>
            <p:ph sz="half" idx="2"/>
          </p:nvPr>
        </p:nvSpPr>
        <p:spPr>
          <a:xfrm>
            <a:off x="4491990" y="1788160"/>
            <a:ext cx="3402330" cy="4968240"/>
          </a:xfrm>
        </p:spPr>
        <p:txBody>
          <a:bodyPr>
            <a:normAutofit fontScale="85000" lnSpcReduction="20000"/>
          </a:bodyPr>
          <a:lstStyle/>
          <a:p>
            <a:r>
              <a:rPr lang="en-US" altLang="en-US" dirty="0"/>
              <a:t>Seminal idea of Rococo art</a:t>
            </a:r>
          </a:p>
          <a:p>
            <a:pPr lvl="1"/>
            <a:r>
              <a:rPr lang="en-US" altLang="en-US" dirty="0"/>
              <a:t>Visual pleasure (a reaction to the heavy classicism of Versailles)</a:t>
            </a:r>
          </a:p>
          <a:p>
            <a:pPr lvl="1"/>
            <a:r>
              <a:rPr lang="en-US" altLang="en-US" dirty="0"/>
              <a:t>Expressing the optimism of the Enlightenment and the pursuit of pleasure/celebration of love</a:t>
            </a:r>
          </a:p>
          <a:p>
            <a:r>
              <a:rPr lang="en-US" altLang="en-US" dirty="0"/>
              <a:t>Difference between Baroque and Rococo art</a:t>
            </a:r>
          </a:p>
          <a:p>
            <a:pPr lvl="1"/>
            <a:r>
              <a:rPr lang="en-US" altLang="en-US" dirty="0"/>
              <a:t>Baroque was primarily religious (context and subject matter) coming out of southern Europe</a:t>
            </a:r>
          </a:p>
          <a:p>
            <a:pPr lvl="1"/>
            <a:r>
              <a:rPr lang="en-US" altLang="en-US" dirty="0"/>
              <a:t>Rococo was secular in nature, originating in France</a:t>
            </a:r>
          </a:p>
          <a:p>
            <a:endParaRPr lang="en-US" dirty="0"/>
          </a:p>
        </p:txBody>
      </p:sp>
    </p:spTree>
    <p:extLst>
      <p:ext uri="{BB962C8B-B14F-4D97-AF65-F5344CB8AC3E}">
        <p14:creationId xmlns:p14="http://schemas.microsoft.com/office/powerpoint/2010/main" val="2319836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66496" y="392176"/>
            <a:ext cx="7290054" cy="1499616"/>
          </a:xfrm>
        </p:spPr>
        <p:txBody>
          <a:bodyPr/>
          <a:lstStyle/>
          <a:p>
            <a:pPr eaLnBrk="1" hangingPunct="1"/>
            <a:r>
              <a:rPr lang="en-US" altLang="en-US" dirty="0">
                <a:solidFill>
                  <a:srgbClr val="08B7BF"/>
                </a:solidFill>
              </a:rPr>
              <a:t>Rococo-Notes from Kenneth Clark</a:t>
            </a:r>
          </a:p>
        </p:txBody>
      </p:sp>
      <p:sp>
        <p:nvSpPr>
          <p:cNvPr id="3" name="Content Placeholder 2"/>
          <p:cNvSpPr>
            <a:spLocks noGrp="1"/>
          </p:cNvSpPr>
          <p:nvPr>
            <p:ph idx="1"/>
          </p:nvPr>
        </p:nvSpPr>
        <p:spPr>
          <a:xfrm>
            <a:off x="301625" y="1753398"/>
            <a:ext cx="8504238" cy="4572000"/>
          </a:xfrm>
        </p:spPr>
        <p:txBody>
          <a:bodyPr>
            <a:normAutofit fontScale="92500" lnSpcReduction="10000"/>
          </a:bodyPr>
          <a:lstStyle/>
          <a:p>
            <a:pPr marL="274320" indent="-274320" eaLnBrk="1" fontAlgn="auto" hangingPunct="1">
              <a:spcAft>
                <a:spcPts val="0"/>
              </a:spcAft>
              <a:buFont typeface="Wingdings 2"/>
              <a:buChar char=""/>
              <a:defRPr/>
            </a:pPr>
            <a:r>
              <a:rPr lang="en-US" dirty="0"/>
              <a:t>Stylistic roots of northern Rococo architecture</a:t>
            </a:r>
          </a:p>
          <a:p>
            <a:pPr marL="548640" lvl="1" indent="-274320" eaLnBrk="1" fontAlgn="auto" hangingPunct="1">
              <a:spcAft>
                <a:spcPts val="0"/>
              </a:spcAft>
              <a:buFont typeface="Wingdings"/>
              <a:buChar char=""/>
              <a:defRPr/>
            </a:pPr>
            <a:r>
              <a:rPr lang="en-US" dirty="0"/>
              <a:t>Southern Baroque architecture, especially Borromini</a:t>
            </a:r>
          </a:p>
          <a:p>
            <a:pPr marL="548640" lvl="1" indent="-274320" eaLnBrk="1" fontAlgn="auto" hangingPunct="1">
              <a:spcAft>
                <a:spcPts val="0"/>
              </a:spcAft>
              <a:buFont typeface="Wingdings"/>
              <a:buChar char=""/>
              <a:defRPr/>
            </a:pPr>
            <a:r>
              <a:rPr lang="en-US" dirty="0"/>
              <a:t>Northern European (Germanic) tradition of local craftsmanship</a:t>
            </a:r>
          </a:p>
          <a:p>
            <a:pPr marL="274320" indent="-274320" eaLnBrk="1" fontAlgn="auto" hangingPunct="1">
              <a:spcAft>
                <a:spcPts val="0"/>
              </a:spcAft>
              <a:buFont typeface="Wingdings 2"/>
              <a:buChar char=""/>
              <a:defRPr/>
            </a:pPr>
            <a:r>
              <a:rPr lang="en-US" dirty="0"/>
              <a:t>Visual appearance of architectural interiors done in the Rococo style</a:t>
            </a:r>
          </a:p>
          <a:p>
            <a:pPr marL="548640" lvl="1" indent="-274320" eaLnBrk="1" fontAlgn="auto" hangingPunct="1">
              <a:spcAft>
                <a:spcPts val="0"/>
              </a:spcAft>
              <a:buFont typeface="Wingdings"/>
              <a:buChar char=""/>
              <a:defRPr/>
            </a:pPr>
            <a:r>
              <a:rPr lang="en-US" dirty="0"/>
              <a:t>Curvilinear/undulating surfaces</a:t>
            </a:r>
          </a:p>
          <a:p>
            <a:pPr marL="548640" lvl="1" indent="-274320" eaLnBrk="1" fontAlgn="auto" hangingPunct="1">
              <a:spcAft>
                <a:spcPts val="0"/>
              </a:spcAft>
              <a:buFont typeface="Wingdings"/>
              <a:buChar char=""/>
              <a:defRPr/>
            </a:pPr>
            <a:r>
              <a:rPr lang="en-US" dirty="0"/>
              <a:t>“sweetness’</a:t>
            </a:r>
          </a:p>
          <a:p>
            <a:pPr marL="548640" lvl="1" indent="-274320" eaLnBrk="1" fontAlgn="auto" hangingPunct="1">
              <a:spcAft>
                <a:spcPts val="0"/>
              </a:spcAft>
              <a:buFont typeface="Wingdings"/>
              <a:buChar char=""/>
              <a:defRPr/>
            </a:pPr>
            <a:r>
              <a:rPr lang="en-US" dirty="0"/>
              <a:t>lavish</a:t>
            </a:r>
          </a:p>
          <a:p>
            <a:pPr marL="548640" lvl="1" indent="-274320" eaLnBrk="1" fontAlgn="auto" hangingPunct="1">
              <a:spcAft>
                <a:spcPts val="0"/>
              </a:spcAft>
              <a:buFont typeface="Wingdings"/>
              <a:buChar char=""/>
              <a:defRPr/>
            </a:pPr>
            <a:r>
              <a:rPr lang="en-US" dirty="0"/>
              <a:t>“decorative invention”</a:t>
            </a:r>
          </a:p>
          <a:p>
            <a:pPr marL="548640" lvl="1" indent="-274320" eaLnBrk="1" fontAlgn="auto" hangingPunct="1">
              <a:spcAft>
                <a:spcPts val="0"/>
              </a:spcAft>
              <a:buFont typeface="Wingdings"/>
              <a:buChar char=""/>
              <a:defRPr/>
            </a:pPr>
            <a:r>
              <a:rPr lang="en-US" dirty="0"/>
              <a:t>Joyful</a:t>
            </a:r>
          </a:p>
          <a:p>
            <a:pPr marL="548640" lvl="1" indent="-274320" eaLnBrk="1" fontAlgn="auto" hangingPunct="1">
              <a:spcAft>
                <a:spcPts val="0"/>
              </a:spcAft>
              <a:buFont typeface="Wingdings"/>
              <a:buChar char=""/>
              <a:defRPr/>
            </a:pPr>
            <a:r>
              <a:rPr lang="en-US" dirty="0"/>
              <a:t>Child-like (cupids)</a:t>
            </a:r>
          </a:p>
          <a:p>
            <a:pPr marL="548640" lvl="1" indent="-274320" eaLnBrk="1" fontAlgn="auto" hangingPunct="1">
              <a:spcAft>
                <a:spcPts val="0"/>
              </a:spcAft>
              <a:buFont typeface="Wingdings"/>
              <a:buChar char=""/>
              <a:defRPr/>
            </a:pPr>
            <a:r>
              <a:rPr lang="en-US" dirty="0"/>
              <a:t>Elegant</a:t>
            </a:r>
          </a:p>
          <a:p>
            <a:pPr marL="548640" lvl="1" indent="-274320" eaLnBrk="1" fontAlgn="auto" hangingPunct="1">
              <a:spcAft>
                <a:spcPts val="0"/>
              </a:spcAft>
              <a:buFont typeface="Wingdings"/>
              <a:buChar char=""/>
              <a:defRPr/>
            </a:pPr>
            <a:r>
              <a:rPr lang="en-US" dirty="0"/>
              <a:t>Overdone</a:t>
            </a:r>
          </a:p>
          <a:p>
            <a:pPr marL="548640" lvl="1" indent="-274320" eaLnBrk="1" fontAlgn="auto" hangingPunct="1">
              <a:spcAft>
                <a:spcPts val="0"/>
              </a:spcAft>
              <a:buFont typeface="Wingdings"/>
              <a:buChar char=""/>
              <a:defRPr/>
            </a:pPr>
            <a:r>
              <a:rPr lang="en-US" dirty="0"/>
              <a:t>Ornate</a:t>
            </a:r>
          </a:p>
          <a:p>
            <a:pPr marL="548640" lvl="1" indent="-274320" eaLnBrk="1" fontAlgn="auto" hangingPunct="1">
              <a:spcAft>
                <a:spcPts val="0"/>
              </a:spcAft>
              <a:buFont typeface="Wingdings"/>
              <a:buChar char=""/>
              <a:defRPr/>
            </a:pPr>
            <a:r>
              <a:rPr lang="en-US" dirty="0"/>
              <a:t>Intricate</a:t>
            </a:r>
          </a:p>
          <a:p>
            <a:pPr marL="548640" lvl="1" indent="-274320" eaLnBrk="1" fontAlgn="auto" hangingPunct="1">
              <a:spcAft>
                <a:spcPts val="0"/>
              </a:spcAft>
              <a:buFont typeface="Wingdings"/>
              <a:buChar char=""/>
              <a:defRPr/>
            </a:pPr>
            <a:r>
              <a:rPr lang="en-US" dirty="0"/>
              <a:t>Complex</a:t>
            </a:r>
          </a:p>
          <a:p>
            <a:pPr marL="548640" lvl="1" indent="-274320" eaLnBrk="1" fontAlgn="auto" hangingPunct="1">
              <a:spcAft>
                <a:spcPts val="0"/>
              </a:spcAft>
              <a:buFont typeface="Wingdings"/>
              <a:buChar char=""/>
              <a:defRPr/>
            </a:pPr>
            <a:r>
              <a:rPr lang="en-US" dirty="0"/>
              <a:t>Decorative</a:t>
            </a:r>
          </a:p>
          <a:p>
            <a:pPr marL="548640" lvl="1" indent="-274320" eaLnBrk="1" fontAlgn="auto" hangingPunct="1">
              <a:spcAft>
                <a:spcPts val="0"/>
              </a:spcAft>
              <a:buFont typeface="Wingdings"/>
              <a:buChar char=""/>
              <a:defRPr/>
            </a:pPr>
            <a:r>
              <a:rPr lang="en-US" dirty="0"/>
              <a:t>Melodious flow</a:t>
            </a:r>
          </a:p>
          <a:p>
            <a:pPr marL="548640" lvl="1" indent="-274320" eaLnBrk="1" fontAlgn="auto" hangingPunct="1">
              <a:spcAft>
                <a:spcPts val="0"/>
              </a:spcAft>
              <a:buFont typeface="Wingdings"/>
              <a:buChar char=""/>
              <a:defRPr/>
            </a:pPr>
            <a:r>
              <a:rPr lang="en-US" dirty="0"/>
              <a:t>Delicate</a:t>
            </a:r>
          </a:p>
          <a:p>
            <a:pPr marL="548640" lvl="1" indent="-274320" eaLnBrk="1" fontAlgn="auto" hangingPunct="1">
              <a:spcAft>
                <a:spcPts val="0"/>
              </a:spcAft>
              <a:buFont typeface="Wingdings"/>
              <a:buChar char=""/>
              <a:defRPr/>
            </a:pPr>
            <a:r>
              <a:rPr lang="en-US" dirty="0"/>
              <a:t>Stylized</a:t>
            </a:r>
          </a:p>
          <a:p>
            <a:pPr marL="548640" lvl="1" indent="-274320" eaLnBrk="1" fontAlgn="auto" hangingPunct="1">
              <a:spcAft>
                <a:spcPts val="0"/>
              </a:spcAft>
              <a:buFont typeface="Wingdings"/>
              <a:buChar char=""/>
              <a:defRPr/>
            </a:pPr>
            <a:r>
              <a:rPr lang="en-US" dirty="0"/>
              <a:t>Optimistic</a:t>
            </a:r>
          </a:p>
          <a:p>
            <a:pPr marL="548640" lvl="1" indent="-274320" eaLnBrk="1" fontAlgn="auto" hangingPunct="1">
              <a:spcAft>
                <a:spcPts val="0"/>
              </a:spcAft>
              <a:buFont typeface="Wingdings"/>
              <a:buChar char=""/>
              <a:defRPr/>
            </a:pPr>
            <a:endParaRPr lang="en-US" dirty="0"/>
          </a:p>
        </p:txBody>
      </p:sp>
    </p:spTree>
    <p:extLst>
      <p:ext uri="{BB962C8B-B14F-4D97-AF65-F5344CB8AC3E}">
        <p14:creationId xmlns:p14="http://schemas.microsoft.com/office/powerpoint/2010/main" val="2605842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6120" y="875235"/>
            <a:ext cx="4057650" cy="678180"/>
          </a:xfrm>
        </p:spPr>
        <p:txBody>
          <a:bodyPr>
            <a:noAutofit/>
          </a:bodyPr>
          <a:lstStyle/>
          <a:p>
            <a:pPr eaLnBrk="1" hangingPunct="1">
              <a:defRPr/>
            </a:pPr>
            <a:r>
              <a:rPr lang="en-US" sz="2800" dirty="0"/>
              <a:t>Watteau, </a:t>
            </a:r>
            <a:r>
              <a:rPr lang="en-US" sz="2800" dirty="0">
                <a:solidFill>
                  <a:schemeClr val="accent1"/>
                </a:solidFill>
              </a:rPr>
              <a:t>Return to </a:t>
            </a:r>
            <a:r>
              <a:rPr lang="en-US" sz="2800" dirty="0" err="1">
                <a:solidFill>
                  <a:schemeClr val="accent1"/>
                </a:solidFill>
              </a:rPr>
              <a:t>Cytherea</a:t>
            </a:r>
            <a:r>
              <a:rPr lang="en-US" sz="2800" dirty="0"/>
              <a:t>, 1719, Rococo, France, oil on canvas** Not in 250</a:t>
            </a:r>
          </a:p>
        </p:txBody>
      </p:sp>
      <p:pic>
        <p:nvPicPr>
          <p:cNvPr id="2355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962400" y="1930810"/>
            <a:ext cx="5033290" cy="3443829"/>
          </a:xfrm>
          <a:noFill/>
        </p:spPr>
      </p:pic>
      <p:sp>
        <p:nvSpPr>
          <p:cNvPr id="6" name="Text Placeholder 5"/>
          <p:cNvSpPr>
            <a:spLocks noGrp="1"/>
          </p:cNvSpPr>
          <p:nvPr>
            <p:ph type="body" sz="half" idx="2"/>
          </p:nvPr>
        </p:nvSpPr>
        <p:spPr>
          <a:xfrm>
            <a:off x="228600" y="1854200"/>
            <a:ext cx="3733800" cy="4800600"/>
          </a:xfrm>
        </p:spPr>
        <p:txBody>
          <a:bodyPr>
            <a:normAutofit fontScale="85000" lnSpcReduction="10000"/>
          </a:bodyPr>
          <a:lstStyle/>
          <a:p>
            <a:pPr eaLnBrk="1" hangingPunct="1">
              <a:defRPr/>
            </a:pPr>
            <a:r>
              <a:rPr lang="en-US" dirty="0"/>
              <a:t>-</a:t>
            </a:r>
            <a:r>
              <a:rPr lang="en-US" sz="1800" dirty="0"/>
              <a:t>Responsible for the type of painting called “Fete </a:t>
            </a:r>
            <a:r>
              <a:rPr lang="en-US" sz="1800" dirty="0" err="1"/>
              <a:t>galante</a:t>
            </a:r>
            <a:r>
              <a:rPr lang="en-US" sz="1800" dirty="0"/>
              <a:t>” amorous festival</a:t>
            </a:r>
          </a:p>
          <a:p>
            <a:pPr eaLnBrk="1" hangingPunct="1">
              <a:defRPr/>
            </a:pPr>
            <a:r>
              <a:rPr lang="en-US" sz="1800" dirty="0"/>
              <a:t>-Depicted the outdoor entertainment or amusements of French high society</a:t>
            </a:r>
          </a:p>
          <a:p>
            <a:pPr eaLnBrk="1" hangingPunct="1">
              <a:defRPr/>
            </a:pPr>
            <a:r>
              <a:rPr lang="en-US" sz="1800" dirty="0"/>
              <a:t>-Was the artist’s entry into the French Royal Academy of Painting and Sculpture (a new category was created to accept his entry)</a:t>
            </a:r>
          </a:p>
          <a:p>
            <a:pPr eaLnBrk="1" hangingPunct="1">
              <a:defRPr/>
            </a:pPr>
            <a:r>
              <a:rPr lang="en-US" sz="1800" dirty="0"/>
              <a:t>-Two competing doctrines divided the French academy. </a:t>
            </a:r>
            <a:r>
              <a:rPr lang="en-US" sz="1800" dirty="0" err="1"/>
              <a:t>Poussin</a:t>
            </a:r>
            <a:r>
              <a:rPr lang="en-US" sz="1800" dirty="0"/>
              <a:t> believed that form was the most important element. Rubens said color was.</a:t>
            </a:r>
          </a:p>
          <a:p>
            <a:pPr eaLnBrk="1" hangingPunct="1">
              <a:defRPr/>
            </a:pPr>
            <a:r>
              <a:rPr lang="en-US" sz="1800" dirty="0"/>
              <a:t>-Watteau was influenced by Rubens</a:t>
            </a:r>
          </a:p>
          <a:p>
            <a:pPr eaLnBrk="1" hangingPunct="1">
              <a:defRPr/>
            </a:pPr>
            <a:r>
              <a:rPr lang="en-US" sz="1800" dirty="0"/>
              <a:t>-</a:t>
            </a:r>
            <a:r>
              <a:rPr lang="en-US" sz="1800" dirty="0" err="1"/>
              <a:t>Cytherea</a:t>
            </a:r>
            <a:r>
              <a:rPr lang="en-US" sz="1800" dirty="0"/>
              <a:t>-land of eternal youth and love, sacred to Aphrodite</a:t>
            </a:r>
          </a:p>
          <a:p>
            <a:pPr eaLnBrk="1" hangingPunct="1">
              <a:defRPr/>
            </a:pPr>
            <a:r>
              <a:rPr lang="en-US" sz="1800" dirty="0"/>
              <a:t>-Experimented with nuance of posture and movement, also shades of color difference</a:t>
            </a:r>
          </a:p>
        </p:txBody>
      </p:sp>
    </p:spTree>
    <p:extLst>
      <p:ext uri="{BB962C8B-B14F-4D97-AF65-F5344CB8AC3E}">
        <p14:creationId xmlns:p14="http://schemas.microsoft.com/office/powerpoint/2010/main" val="643102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1200" y="766762"/>
            <a:ext cx="3545840" cy="990600"/>
          </a:xfrm>
        </p:spPr>
        <p:txBody>
          <a:bodyPr>
            <a:normAutofit fontScale="90000"/>
          </a:bodyPr>
          <a:lstStyle/>
          <a:p>
            <a:pPr eaLnBrk="1" hangingPunct="1">
              <a:defRPr/>
            </a:pPr>
            <a:r>
              <a:rPr lang="en-US" dirty="0"/>
              <a:t>Boucher, </a:t>
            </a:r>
            <a:r>
              <a:rPr lang="en-US" dirty="0">
                <a:solidFill>
                  <a:schemeClr val="accent1"/>
                </a:solidFill>
              </a:rPr>
              <a:t>Cupid a Captive</a:t>
            </a:r>
            <a:r>
              <a:rPr lang="en-US" dirty="0"/>
              <a:t>, 1770, Rococo, France, oil on canvas ** not in 250</a:t>
            </a:r>
          </a:p>
        </p:txBody>
      </p:sp>
      <p:pic>
        <p:nvPicPr>
          <p:cNvPr id="2458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088367" y="822325"/>
            <a:ext cx="2655028" cy="5184775"/>
          </a:xfrm>
          <a:noFill/>
        </p:spPr>
      </p:pic>
      <p:sp>
        <p:nvSpPr>
          <p:cNvPr id="24579" name="Text Placeholder 5"/>
          <p:cNvSpPr>
            <a:spLocks noGrp="1"/>
          </p:cNvSpPr>
          <p:nvPr>
            <p:ph type="body" sz="half" idx="2"/>
          </p:nvPr>
        </p:nvSpPr>
        <p:spPr>
          <a:xfrm>
            <a:off x="677434" y="2159000"/>
            <a:ext cx="3378200" cy="4144963"/>
          </a:xfrm>
        </p:spPr>
        <p:txBody>
          <a:bodyPr>
            <a:normAutofit/>
          </a:bodyPr>
          <a:lstStyle/>
          <a:p>
            <a:pPr eaLnBrk="1" hangingPunct="1"/>
            <a:r>
              <a:rPr lang="en-US" altLang="en-US" sz="1800" dirty="0"/>
              <a:t>-Dominated French painting after death of Watteau, mostly because of Madame du Pompadour’s patronage</a:t>
            </a:r>
          </a:p>
          <a:p>
            <a:pPr eaLnBrk="1" hangingPunct="1"/>
            <a:r>
              <a:rPr lang="en-US" altLang="en-US" sz="1800" dirty="0"/>
              <a:t>-Popular because of his works of nymphs and goddesses</a:t>
            </a:r>
          </a:p>
          <a:p>
            <a:pPr eaLnBrk="1" hangingPunct="1"/>
            <a:r>
              <a:rPr lang="en-US" altLang="en-US" sz="1800" dirty="0"/>
              <a:t>-Pink and rosy flesh against green leaves</a:t>
            </a:r>
          </a:p>
          <a:p>
            <a:pPr eaLnBrk="1" hangingPunct="1"/>
            <a:r>
              <a:rPr lang="en-US" altLang="en-US" sz="1800" dirty="0"/>
              <a:t>-Used </a:t>
            </a:r>
            <a:r>
              <a:rPr lang="en-US" altLang="en-US" sz="1800" dirty="0" err="1"/>
              <a:t>criscrossing</a:t>
            </a:r>
            <a:r>
              <a:rPr lang="en-US" altLang="en-US" sz="1800" dirty="0"/>
              <a:t> diagonals, curvilinear forms, slanting recessions (Baroque devices), but changes them</a:t>
            </a:r>
          </a:p>
        </p:txBody>
      </p:sp>
    </p:spTree>
    <p:extLst>
      <p:ext uri="{BB962C8B-B14F-4D97-AF65-F5344CB8AC3E}">
        <p14:creationId xmlns:p14="http://schemas.microsoft.com/office/powerpoint/2010/main" val="3092910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571500"/>
            <a:ext cx="2743200" cy="990600"/>
          </a:xfrm>
        </p:spPr>
        <p:txBody>
          <a:bodyPr>
            <a:normAutofit fontScale="90000"/>
          </a:bodyPr>
          <a:lstStyle/>
          <a:p>
            <a:pPr eaLnBrk="1" hangingPunct="1">
              <a:defRPr/>
            </a:pPr>
            <a:r>
              <a:rPr lang="en-US" dirty="0"/>
              <a:t>Fragonard, </a:t>
            </a:r>
            <a:r>
              <a:rPr lang="en-US" dirty="0">
                <a:solidFill>
                  <a:schemeClr val="accent1"/>
                </a:solidFill>
              </a:rPr>
              <a:t>Swing</a:t>
            </a:r>
            <a:r>
              <a:rPr lang="en-US" dirty="0"/>
              <a:t>, 1754, Rococo, France, oil on canvas</a:t>
            </a:r>
          </a:p>
        </p:txBody>
      </p:sp>
      <p:pic>
        <p:nvPicPr>
          <p:cNvPr id="2560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336367" y="365125"/>
            <a:ext cx="4277527" cy="5487035"/>
          </a:xfrm>
          <a:noFill/>
          <a:ln>
            <a:solidFill>
              <a:schemeClr val="tx1"/>
            </a:solidFill>
            <a:miter lim="800000"/>
            <a:headEnd/>
            <a:tailEnd/>
          </a:ln>
        </p:spPr>
      </p:pic>
      <p:sp>
        <p:nvSpPr>
          <p:cNvPr id="25603" name="Text Placeholder 5"/>
          <p:cNvSpPr>
            <a:spLocks noGrp="1"/>
          </p:cNvSpPr>
          <p:nvPr>
            <p:ph type="body" sz="half" idx="2"/>
          </p:nvPr>
        </p:nvSpPr>
        <p:spPr>
          <a:xfrm>
            <a:off x="380999" y="1939636"/>
            <a:ext cx="3512127" cy="4793673"/>
          </a:xfrm>
        </p:spPr>
        <p:txBody>
          <a:bodyPr>
            <a:normAutofit/>
          </a:bodyPr>
          <a:lstStyle/>
          <a:p>
            <a:pPr eaLnBrk="1" hangingPunct="1"/>
            <a:r>
              <a:rPr lang="en-US" altLang="en-US" dirty="0"/>
              <a:t>-Student of Boucher</a:t>
            </a:r>
          </a:p>
          <a:p>
            <a:pPr eaLnBrk="1" hangingPunct="1"/>
            <a:r>
              <a:rPr lang="en-US" altLang="en-US" dirty="0"/>
              <a:t>-Old bishop swings young woman while her younger lover watches from below</a:t>
            </a:r>
          </a:p>
          <a:p>
            <a:r>
              <a:rPr lang="en-US" dirty="0"/>
              <a:t>Pink and lacy white in center of painting</a:t>
            </a:r>
          </a:p>
          <a:p>
            <a:pPr lvl="1"/>
            <a:r>
              <a:rPr lang="en-US" dirty="0"/>
              <a:t>Sitting on  red, velvet and gold seat</a:t>
            </a:r>
          </a:p>
          <a:p>
            <a:pPr lvl="1"/>
            <a:r>
              <a:rPr lang="en-US" dirty="0"/>
              <a:t>White silk stocking, flips shoe into the air</a:t>
            </a:r>
            <a:endParaRPr lang="en-US" altLang="en-US" dirty="0"/>
          </a:p>
          <a:p>
            <a:pPr eaLnBrk="1" hangingPunct="1"/>
            <a:r>
              <a:rPr lang="en-US" altLang="en-US" dirty="0"/>
              <a:t>Woman kicks off shoe towards Cupid</a:t>
            </a:r>
          </a:p>
          <a:p>
            <a:pPr eaLnBrk="1" hangingPunct="1"/>
            <a:r>
              <a:rPr lang="en-US" altLang="en-US" dirty="0"/>
              <a:t>-Colors also convey sensuality</a:t>
            </a:r>
          </a:p>
          <a:p>
            <a:r>
              <a:rPr lang="en-US" dirty="0"/>
              <a:t>Decades before revolution</a:t>
            </a:r>
          </a:p>
          <a:p>
            <a:pPr lvl="1"/>
            <a:r>
              <a:rPr lang="en-US" dirty="0"/>
              <a:t>Decadence and pleasure that characterizes the </a:t>
            </a:r>
            <a:r>
              <a:rPr lang="en-US" dirty="0" err="1"/>
              <a:t>aristocray</a:t>
            </a:r>
            <a:endParaRPr lang="en-US" dirty="0"/>
          </a:p>
          <a:p>
            <a:pPr lvl="1"/>
            <a:r>
              <a:rPr lang="en-US" dirty="0"/>
              <a:t>About only pleasure</a:t>
            </a:r>
          </a:p>
          <a:p>
            <a:pPr lvl="1"/>
            <a:r>
              <a:rPr lang="en-US" dirty="0" err="1"/>
              <a:t>Enlightentment</a:t>
            </a:r>
            <a:r>
              <a:rPr lang="en-US" dirty="0"/>
              <a:t> artists and thinkers are going to call for a more virtuous art, not base human aspiration</a:t>
            </a:r>
          </a:p>
          <a:p>
            <a:pPr eaLnBrk="1" hangingPunct="1"/>
            <a:endParaRPr lang="en-US" altLang="en-US" dirty="0"/>
          </a:p>
          <a:p>
            <a:pPr eaLnBrk="1" hangingPunct="1"/>
            <a:endParaRPr lang="en-US" altLang="en-US" dirty="0"/>
          </a:p>
        </p:txBody>
      </p:sp>
      <p:sp>
        <p:nvSpPr>
          <p:cNvPr id="5" name="5-Point Star 4">
            <a:extLst>
              <a:ext uri="{FF2B5EF4-FFF2-40B4-BE49-F238E27FC236}">
                <a16:creationId xmlns:a16="http://schemas.microsoft.com/office/drawing/2014/main" id="{6CAEF873-60BA-BC42-B80D-7335B9498DC8}"/>
              </a:ext>
            </a:extLst>
          </p:cNvPr>
          <p:cNvSpPr/>
          <p:nvPr/>
        </p:nvSpPr>
        <p:spPr>
          <a:xfrm>
            <a:off x="7921534" y="5769924"/>
            <a:ext cx="1028700" cy="963385"/>
          </a:xfrm>
          <a:prstGeom prst="star5">
            <a:avLst>
              <a:gd name="adj" fmla="val 26763"/>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244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49316" y="374073"/>
            <a:ext cx="4223420" cy="6220691"/>
          </a:xfrm>
        </p:spPr>
        <p:txBody>
          <a:bodyPr>
            <a:normAutofit fontScale="77500" lnSpcReduction="20000"/>
          </a:bodyPr>
          <a:lstStyle/>
          <a:p>
            <a:r>
              <a:rPr lang="en-US" dirty="0"/>
              <a:t>Pink and lacy white in center of painting</a:t>
            </a:r>
          </a:p>
          <a:p>
            <a:pPr lvl="1"/>
            <a:r>
              <a:rPr lang="en-US" dirty="0"/>
              <a:t>Sitting on  red, velvet and gold seat</a:t>
            </a:r>
          </a:p>
          <a:p>
            <a:pPr lvl="1"/>
            <a:r>
              <a:rPr lang="en-US" dirty="0"/>
              <a:t>White silk stocking, flips shoe into the air</a:t>
            </a:r>
          </a:p>
          <a:p>
            <a:r>
              <a:rPr lang="en-US" dirty="0"/>
              <a:t>Figure in left corner looking down</a:t>
            </a:r>
          </a:p>
          <a:p>
            <a:pPr lvl="1"/>
            <a:r>
              <a:rPr lang="en-US" dirty="0"/>
              <a:t>Being pushed by another man, slightly older</a:t>
            </a:r>
          </a:p>
          <a:p>
            <a:pPr lvl="1"/>
            <a:r>
              <a:rPr lang="en-US" dirty="0"/>
              <a:t>Ignorant of young man in front</a:t>
            </a:r>
          </a:p>
          <a:p>
            <a:r>
              <a:rPr lang="en-US" dirty="0"/>
              <a:t>Inside a fence, not supposed to be there</a:t>
            </a:r>
          </a:p>
          <a:p>
            <a:pPr lvl="1"/>
            <a:r>
              <a:rPr lang="en-US" dirty="0"/>
              <a:t>Hiding</a:t>
            </a:r>
          </a:p>
          <a:p>
            <a:pPr lvl="1"/>
            <a:r>
              <a:rPr lang="en-US" dirty="0"/>
              <a:t>Shows an angel, putti, who shushes</a:t>
            </a:r>
          </a:p>
          <a:p>
            <a:endParaRPr lang="en-US" dirty="0"/>
          </a:p>
          <a:p>
            <a:r>
              <a:rPr lang="en-US" dirty="0"/>
              <a:t>Make out architecture in the distance</a:t>
            </a:r>
          </a:p>
          <a:p>
            <a:pPr lvl="1"/>
            <a:r>
              <a:rPr lang="en-US" dirty="0"/>
              <a:t>Garden that is overgrown and out of control</a:t>
            </a:r>
          </a:p>
          <a:p>
            <a:pPr lvl="1"/>
            <a:r>
              <a:rPr lang="en-US" dirty="0"/>
              <a:t>Fertile and speaking to sexual and sensual being</a:t>
            </a:r>
          </a:p>
          <a:p>
            <a:pPr lvl="1"/>
            <a:r>
              <a:rPr lang="en-US" dirty="0"/>
              <a:t>Dream-like trees and mists</a:t>
            </a:r>
          </a:p>
          <a:p>
            <a:r>
              <a:rPr lang="en-US" dirty="0"/>
              <a:t>Blast and bough like lightning crossing the canvas</a:t>
            </a:r>
          </a:p>
          <a:p>
            <a:pPr lvl="1"/>
            <a:r>
              <a:rPr lang="en-US" dirty="0"/>
              <a:t>Appropriate</a:t>
            </a:r>
          </a:p>
          <a:p>
            <a:r>
              <a:rPr lang="en-US" dirty="0"/>
              <a:t>Other putti being playful</a:t>
            </a:r>
          </a:p>
          <a:p>
            <a:pPr lvl="1"/>
            <a:r>
              <a:rPr lang="en-US" dirty="0"/>
              <a:t>With beehive, stings of love</a:t>
            </a:r>
          </a:p>
          <a:p>
            <a:r>
              <a:rPr lang="en-US" dirty="0"/>
              <a:t>Dog yapping</a:t>
            </a:r>
          </a:p>
          <a:p>
            <a:pPr lvl="1"/>
            <a:r>
              <a:rPr lang="en-US" dirty="0"/>
              <a:t>Symbol of fidelity</a:t>
            </a:r>
          </a:p>
          <a:p>
            <a:pPr lvl="1"/>
            <a:r>
              <a:rPr lang="en-US" dirty="0"/>
              <a:t>Little upset, giving the secret</a:t>
            </a:r>
          </a:p>
          <a:p>
            <a:endParaRPr lang="en-US" dirty="0"/>
          </a:p>
          <a:p>
            <a:endParaRPr lang="en-US" dirty="0"/>
          </a:p>
        </p:txBody>
      </p:sp>
      <p:pic>
        <p:nvPicPr>
          <p:cNvPr id="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614730" y="499399"/>
            <a:ext cx="4529270" cy="5809961"/>
          </a:xfrm>
          <a:noFill/>
          <a:ln>
            <a:solidFill>
              <a:schemeClr val="tx1"/>
            </a:solidFill>
            <a:miter lim="800000"/>
            <a:headEnd/>
            <a:tailEnd/>
          </a:ln>
        </p:spPr>
      </p:pic>
      <p:sp>
        <p:nvSpPr>
          <p:cNvPr id="4" name="5-Point Star 3">
            <a:extLst>
              <a:ext uri="{FF2B5EF4-FFF2-40B4-BE49-F238E27FC236}">
                <a16:creationId xmlns:a16="http://schemas.microsoft.com/office/drawing/2014/main" id="{77F128B5-1EA7-234A-BE1F-793787B69B4F}"/>
              </a:ext>
            </a:extLst>
          </p:cNvPr>
          <p:cNvSpPr/>
          <p:nvPr/>
        </p:nvSpPr>
        <p:spPr>
          <a:xfrm>
            <a:off x="3305556" y="5631379"/>
            <a:ext cx="1028700" cy="963385"/>
          </a:xfrm>
          <a:prstGeom prst="star5">
            <a:avLst>
              <a:gd name="adj" fmla="val 26763"/>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046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0575" y="1033854"/>
            <a:ext cx="2743200" cy="990600"/>
          </a:xfrm>
        </p:spPr>
        <p:txBody>
          <a:bodyPr>
            <a:noAutofit/>
          </a:bodyPr>
          <a:lstStyle/>
          <a:p>
            <a:pPr eaLnBrk="1" hangingPunct="1">
              <a:defRPr/>
            </a:pPr>
            <a:r>
              <a:rPr lang="en-US" sz="2800" dirty="0" err="1"/>
              <a:t>Clodion</a:t>
            </a:r>
            <a:r>
              <a:rPr lang="en-US" sz="2800" dirty="0"/>
              <a:t>, </a:t>
            </a:r>
            <a:r>
              <a:rPr lang="en-US" sz="2800" dirty="0">
                <a:solidFill>
                  <a:schemeClr val="accent1"/>
                </a:solidFill>
              </a:rPr>
              <a:t>Nymph and Satyr</a:t>
            </a:r>
            <a:r>
              <a:rPr lang="en-US" sz="2800" dirty="0"/>
              <a:t>, 1775, Rococo, France, terracotta** NOT IN 250</a:t>
            </a:r>
          </a:p>
        </p:txBody>
      </p:sp>
      <p:pic>
        <p:nvPicPr>
          <p:cNvPr id="2765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286250" y="1033854"/>
            <a:ext cx="4259263" cy="4761716"/>
          </a:xfrm>
          <a:noFill/>
        </p:spPr>
      </p:pic>
      <p:sp>
        <p:nvSpPr>
          <p:cNvPr id="27651" name="Text Placeholder 5"/>
          <p:cNvSpPr>
            <a:spLocks noGrp="1"/>
          </p:cNvSpPr>
          <p:nvPr>
            <p:ph type="body" sz="half" idx="2"/>
          </p:nvPr>
        </p:nvSpPr>
        <p:spPr>
          <a:xfrm>
            <a:off x="419100" y="2498103"/>
            <a:ext cx="2936842" cy="4359897"/>
          </a:xfrm>
        </p:spPr>
        <p:txBody>
          <a:bodyPr/>
          <a:lstStyle/>
          <a:p>
            <a:pPr eaLnBrk="1" hangingPunct="1"/>
            <a:r>
              <a:rPr lang="en-US" altLang="en-US" dirty="0"/>
              <a:t>-Small scale works for intimate moments and fantasies</a:t>
            </a:r>
          </a:p>
          <a:p>
            <a:pPr eaLnBrk="1" hangingPunct="1"/>
            <a:r>
              <a:rPr lang="en-US" altLang="en-US" dirty="0"/>
              <a:t>-Incorporates Mannerist sculpture</a:t>
            </a:r>
          </a:p>
          <a:p>
            <a:pPr eaLnBrk="1" hangingPunct="1"/>
            <a:r>
              <a:rPr lang="en-US" altLang="en-US" dirty="0"/>
              <a:t>-Both satyr and nymph were followers of Bacchus (god of wine)</a:t>
            </a:r>
          </a:p>
          <a:p>
            <a:pPr eaLnBrk="1" hangingPunct="1"/>
            <a:r>
              <a:rPr lang="en-US" altLang="en-US" dirty="0"/>
              <a:t>-Designed for a tabletop</a:t>
            </a:r>
          </a:p>
        </p:txBody>
      </p:sp>
    </p:spTree>
    <p:extLst>
      <p:ext uri="{BB962C8B-B14F-4D97-AF65-F5344CB8AC3E}">
        <p14:creationId xmlns:p14="http://schemas.microsoft.com/office/powerpoint/2010/main" val="2206772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2391" y="1025653"/>
            <a:ext cx="2743200" cy="990600"/>
          </a:xfrm>
        </p:spPr>
        <p:txBody>
          <a:bodyPr>
            <a:normAutofit fontScale="90000"/>
          </a:bodyPr>
          <a:lstStyle/>
          <a:p>
            <a:pPr eaLnBrk="1" hangingPunct="1">
              <a:defRPr/>
            </a:pPr>
            <a:r>
              <a:rPr lang="en-US" dirty="0" err="1"/>
              <a:t>Boffrand</a:t>
            </a:r>
            <a:r>
              <a:rPr lang="en-US" dirty="0"/>
              <a:t>, </a:t>
            </a:r>
            <a:r>
              <a:rPr lang="en-US" dirty="0">
                <a:solidFill>
                  <a:schemeClr val="accent1"/>
                </a:solidFill>
              </a:rPr>
              <a:t>Hotel de </a:t>
            </a:r>
            <a:r>
              <a:rPr lang="en-US" dirty="0" err="1">
                <a:solidFill>
                  <a:schemeClr val="accent1"/>
                </a:solidFill>
              </a:rPr>
              <a:t>Soubize</a:t>
            </a:r>
            <a:r>
              <a:rPr lang="en-US" dirty="0"/>
              <a:t>, 1740, Rococo, France**NOT IN 250</a:t>
            </a:r>
          </a:p>
        </p:txBody>
      </p:sp>
      <p:pic>
        <p:nvPicPr>
          <p:cNvPr id="2867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286250" y="1025653"/>
            <a:ext cx="4259263" cy="4778118"/>
          </a:xfrm>
          <a:noFill/>
        </p:spPr>
      </p:pic>
      <p:sp>
        <p:nvSpPr>
          <p:cNvPr id="6" name="Text Placeholder 5"/>
          <p:cNvSpPr>
            <a:spLocks noGrp="1"/>
          </p:cNvSpPr>
          <p:nvPr>
            <p:ph type="body" sz="half" idx="2"/>
          </p:nvPr>
        </p:nvSpPr>
        <p:spPr>
          <a:xfrm>
            <a:off x="374939" y="2503719"/>
            <a:ext cx="3525982" cy="4144963"/>
          </a:xfrm>
        </p:spPr>
        <p:txBody>
          <a:bodyPr>
            <a:normAutofit/>
          </a:bodyPr>
          <a:lstStyle/>
          <a:p>
            <a:pPr eaLnBrk="1" hangingPunct="1">
              <a:defRPr/>
            </a:pPr>
            <a:r>
              <a:rPr lang="en-US" dirty="0"/>
              <a:t>-Exteriors were plain but interiors were ornate</a:t>
            </a:r>
          </a:p>
          <a:p>
            <a:pPr eaLnBrk="1" hangingPunct="1">
              <a:defRPr/>
            </a:pPr>
            <a:r>
              <a:rPr lang="en-US" dirty="0"/>
              <a:t>-Parisian salons were the center of Rococo social life, usurped the role of Versailles</a:t>
            </a:r>
          </a:p>
          <a:p>
            <a:pPr eaLnBrk="1" hangingPunct="1">
              <a:defRPr/>
            </a:pPr>
            <a:r>
              <a:rPr lang="en-US" dirty="0"/>
              <a:t>-Lines are soft, flexible, sinuous, mirror reflections</a:t>
            </a:r>
          </a:p>
          <a:p>
            <a:pPr eaLnBrk="1" hangingPunct="1">
              <a:defRPr/>
            </a:pPr>
            <a:r>
              <a:rPr lang="en-US" dirty="0"/>
              <a:t>-Irregular shapes, sculpture, separated by </a:t>
            </a:r>
            <a:r>
              <a:rPr lang="en-US" dirty="0" err="1"/>
              <a:t>rocaille</a:t>
            </a:r>
            <a:r>
              <a:rPr lang="en-US" dirty="0"/>
              <a:t> shells</a:t>
            </a:r>
          </a:p>
          <a:p>
            <a:pPr eaLnBrk="1" hangingPunct="1">
              <a:defRPr/>
            </a:pPr>
            <a:r>
              <a:rPr lang="en-US" dirty="0"/>
              <a:t>-Curving tendrils, look like nature</a:t>
            </a:r>
          </a:p>
          <a:p>
            <a:pPr eaLnBrk="1" hangingPunct="1">
              <a:defRPr/>
            </a:pPr>
            <a:r>
              <a:rPr lang="en-US" dirty="0"/>
              <a:t>-Permanently prepared for a festival</a:t>
            </a:r>
          </a:p>
        </p:txBody>
      </p:sp>
    </p:spTree>
    <p:extLst>
      <p:ext uri="{BB962C8B-B14F-4D97-AF65-F5344CB8AC3E}">
        <p14:creationId xmlns:p14="http://schemas.microsoft.com/office/powerpoint/2010/main" val="366042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1607" y="925398"/>
            <a:ext cx="2743200" cy="990600"/>
          </a:xfrm>
        </p:spPr>
        <p:txBody>
          <a:bodyPr>
            <a:noAutofit/>
          </a:bodyPr>
          <a:lstStyle/>
          <a:p>
            <a:pPr eaLnBrk="1" hangingPunct="1">
              <a:defRPr/>
            </a:pPr>
            <a:r>
              <a:rPr lang="en-US" sz="2800" dirty="0"/>
              <a:t>De </a:t>
            </a:r>
            <a:r>
              <a:rPr lang="en-US" sz="2800" dirty="0" err="1"/>
              <a:t>Cuvillies</a:t>
            </a:r>
            <a:r>
              <a:rPr lang="en-US" sz="2800" dirty="0"/>
              <a:t>, </a:t>
            </a:r>
            <a:r>
              <a:rPr lang="en-US" sz="2800" dirty="0" err="1">
                <a:solidFill>
                  <a:schemeClr val="accent1"/>
                </a:solidFill>
              </a:rPr>
              <a:t>Amalienburg</a:t>
            </a:r>
            <a:r>
              <a:rPr lang="en-US" sz="2800" dirty="0"/>
              <a:t>, 1740, Rococo, Germany ** NOT IN 250</a:t>
            </a:r>
          </a:p>
        </p:txBody>
      </p:sp>
      <p:pic>
        <p:nvPicPr>
          <p:cNvPr id="2970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969325" y="1474385"/>
            <a:ext cx="5033343" cy="3909229"/>
          </a:xfrm>
          <a:noFill/>
        </p:spPr>
      </p:pic>
      <p:sp>
        <p:nvSpPr>
          <p:cNvPr id="6" name="Text Placeholder 5"/>
          <p:cNvSpPr>
            <a:spLocks noGrp="1"/>
          </p:cNvSpPr>
          <p:nvPr>
            <p:ph type="body" sz="half" idx="2"/>
          </p:nvPr>
        </p:nvSpPr>
        <p:spPr>
          <a:xfrm>
            <a:off x="277088" y="2154667"/>
            <a:ext cx="3692237" cy="4144963"/>
          </a:xfrm>
        </p:spPr>
        <p:txBody>
          <a:bodyPr>
            <a:normAutofit fontScale="92500" lnSpcReduction="10000"/>
          </a:bodyPr>
          <a:lstStyle/>
          <a:p>
            <a:pPr eaLnBrk="1" hangingPunct="1">
              <a:defRPr/>
            </a:pPr>
            <a:r>
              <a:rPr lang="en-US" dirty="0"/>
              <a:t>-Feminine look of Rococo style suggests the tastes and social initiative of women</a:t>
            </a:r>
          </a:p>
          <a:p>
            <a:pPr eaLnBrk="1" hangingPunct="1">
              <a:defRPr/>
            </a:pPr>
            <a:r>
              <a:rPr lang="en-US" dirty="0"/>
              <a:t>-Madame du Pompadour (mistress of Louis XV), Empress Elizabeth and Catherine the Great of Russia</a:t>
            </a:r>
          </a:p>
          <a:p>
            <a:pPr eaLnBrk="1" hangingPunct="1">
              <a:defRPr/>
            </a:pPr>
            <a:r>
              <a:rPr lang="en-US" dirty="0"/>
              <a:t>-Salons as center of society, hosted by women to attract accomplished people to their salons (femmes </a:t>
            </a:r>
            <a:r>
              <a:rPr lang="en-US" dirty="0" err="1"/>
              <a:t>savantes</a:t>
            </a:r>
            <a:r>
              <a:rPr lang="en-US" dirty="0"/>
              <a:t>- learned women)</a:t>
            </a:r>
          </a:p>
          <a:p>
            <a:pPr eaLnBrk="1" hangingPunct="1">
              <a:defRPr/>
            </a:pPr>
            <a:r>
              <a:rPr lang="en-US" dirty="0"/>
              <a:t>-Importance of wit and artifice</a:t>
            </a:r>
          </a:p>
          <a:p>
            <a:pPr eaLnBrk="1" hangingPunct="1">
              <a:defRPr/>
            </a:pPr>
            <a:r>
              <a:rPr lang="en-US" dirty="0"/>
              <a:t>-Show interplay of stucco, relief, bronze mirrors, and crystal</a:t>
            </a:r>
          </a:p>
          <a:p>
            <a:pPr eaLnBrk="1" hangingPunct="1">
              <a:defRPr/>
            </a:pPr>
            <a:r>
              <a:rPr lang="en-US" dirty="0"/>
              <a:t>-Reflections of light play on the walls and ceiling coves</a:t>
            </a:r>
          </a:p>
          <a:p>
            <a:pPr eaLnBrk="1" hangingPunct="1">
              <a:defRPr/>
            </a:pPr>
            <a:r>
              <a:rPr lang="en-US" dirty="0"/>
              <a:t>-Everything seems organic, growing, and in motion</a:t>
            </a:r>
          </a:p>
        </p:txBody>
      </p:sp>
    </p:spTree>
    <p:extLst>
      <p:ext uri="{BB962C8B-B14F-4D97-AF65-F5344CB8AC3E}">
        <p14:creationId xmlns:p14="http://schemas.microsoft.com/office/powerpoint/2010/main" val="1059750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 of art</a:t>
            </a:r>
          </a:p>
        </p:txBody>
      </p:sp>
      <p:sp>
        <p:nvSpPr>
          <p:cNvPr id="3" name="Content Placeholder 2"/>
          <p:cNvSpPr>
            <a:spLocks noGrp="1"/>
          </p:cNvSpPr>
          <p:nvPr>
            <p:ph idx="1"/>
          </p:nvPr>
        </p:nvSpPr>
        <p:spPr/>
        <p:txBody>
          <a:bodyPr>
            <a:normAutofit fontScale="92500" lnSpcReduction="20000"/>
          </a:bodyPr>
          <a:lstStyle/>
          <a:p>
            <a:r>
              <a:rPr lang="en-US" b="1" dirty="0"/>
              <a:t>Enduring Understanding 4-3. Works of art took on new roles and functions in society and were experienced by audiences in new ways. Art of this era often proved challenging for audiences and patrons to immediately understand.</a:t>
            </a:r>
          </a:p>
          <a:p>
            <a:r>
              <a:rPr lang="en-US" dirty="0"/>
              <a:t>Essential Knowledge 4-3a. Art was displayed at public exhibitions such as the Salon in Paris and later at commercial art galleries. The museum became an important institution of civic and national status and pride. The sale of art to the public became the leading driver of art production. The collection of art increased, driving up prices, as art became a commodity that appreciated in value. After the devastation of Europe in World War II, artists in the United States dominated the art market.</a:t>
            </a:r>
          </a:p>
          <a:p>
            <a:r>
              <a:rPr lang="en-US" dirty="0"/>
              <a:t>Essential Knowledge 4-3b. Church patronage declined and corporate patronage emerged. The influence of the academies receded in favor of radical individualism; some artists worked without patronage. Audiences ranged from private patrons to the public, which was sometimes hostile toward art that broke with tradition.</a:t>
            </a:r>
          </a:p>
          <a:p>
            <a:endParaRPr lang="en-US" dirty="0"/>
          </a:p>
        </p:txBody>
      </p:sp>
    </p:spTree>
    <p:extLst>
      <p:ext uri="{BB962C8B-B14F-4D97-AF65-F5344CB8AC3E}">
        <p14:creationId xmlns:p14="http://schemas.microsoft.com/office/powerpoint/2010/main" val="1761414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2222" y="652642"/>
            <a:ext cx="3200400" cy="990600"/>
          </a:xfrm>
        </p:spPr>
        <p:txBody>
          <a:bodyPr>
            <a:noAutofit/>
          </a:bodyPr>
          <a:lstStyle/>
          <a:p>
            <a:pPr eaLnBrk="1" hangingPunct="1">
              <a:defRPr/>
            </a:pPr>
            <a:r>
              <a:rPr lang="en-US" sz="2800" dirty="0" err="1"/>
              <a:t>Neuman</a:t>
            </a:r>
            <a:r>
              <a:rPr lang="en-US" sz="2800" dirty="0"/>
              <a:t>, </a:t>
            </a:r>
            <a:r>
              <a:rPr lang="en-US" sz="2800" dirty="0" err="1">
                <a:solidFill>
                  <a:schemeClr val="accent1"/>
                </a:solidFill>
              </a:rPr>
              <a:t>Veirzenhnheiligen</a:t>
            </a:r>
            <a:r>
              <a:rPr lang="en-US" sz="2800" dirty="0"/>
              <a:t>, 1772, Rococo, Germany** NOT IN 250</a:t>
            </a:r>
          </a:p>
        </p:txBody>
      </p:sp>
      <p:pic>
        <p:nvPicPr>
          <p:cNvPr id="3072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491707" y="822325"/>
            <a:ext cx="3848348" cy="5184775"/>
          </a:xfrm>
          <a:noFill/>
        </p:spPr>
      </p:pic>
      <p:sp>
        <p:nvSpPr>
          <p:cNvPr id="30723" name="Text Placeholder 5"/>
          <p:cNvSpPr>
            <a:spLocks noGrp="1"/>
          </p:cNvSpPr>
          <p:nvPr>
            <p:ph type="body" sz="half" idx="2"/>
          </p:nvPr>
        </p:nvSpPr>
        <p:spPr>
          <a:xfrm>
            <a:off x="641638" y="1862137"/>
            <a:ext cx="3041073" cy="4144963"/>
          </a:xfrm>
        </p:spPr>
        <p:txBody>
          <a:bodyPr/>
          <a:lstStyle/>
          <a:p>
            <a:pPr eaLnBrk="1" hangingPunct="1"/>
            <a:r>
              <a:rPr lang="en-US" altLang="en-US" dirty="0"/>
              <a:t>-Pilgrimage church in Germany</a:t>
            </a:r>
          </a:p>
          <a:p>
            <a:pPr eaLnBrk="1" hangingPunct="1"/>
            <a:r>
              <a:rPr lang="en-US" altLang="en-US" dirty="0"/>
              <a:t>-Dynamic fantasy, like Southern Baroque, but without dark drama</a:t>
            </a:r>
          </a:p>
          <a:p>
            <a:pPr eaLnBrk="1" hangingPunct="1"/>
            <a:r>
              <a:rPr lang="en-US" altLang="en-US" dirty="0"/>
              <a:t>-Light, colorful, and delicate</a:t>
            </a:r>
          </a:p>
          <a:p>
            <a:pPr eaLnBrk="1" hangingPunct="1"/>
            <a:r>
              <a:rPr lang="en-US" altLang="en-US" dirty="0"/>
              <a:t>-Plan is made up of tangents, ovals, and circles, undulating space with continuous motion</a:t>
            </a:r>
          </a:p>
        </p:txBody>
      </p:sp>
      <p:pic>
        <p:nvPicPr>
          <p:cNvPr id="307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667" y="4076020"/>
            <a:ext cx="2825542" cy="248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19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Art of the enlightenment</a:t>
            </a:r>
          </a:p>
        </p:txBody>
      </p:sp>
    </p:spTree>
    <p:extLst>
      <p:ext uri="{BB962C8B-B14F-4D97-AF65-F5344CB8AC3E}">
        <p14:creationId xmlns:p14="http://schemas.microsoft.com/office/powerpoint/2010/main" val="244227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a:t>Context-History</a:t>
            </a:r>
            <a:br>
              <a:rPr lang="en-US" dirty="0"/>
            </a:br>
            <a:r>
              <a:rPr lang="en-US" dirty="0"/>
              <a:t>18</a:t>
            </a:r>
            <a:r>
              <a:rPr lang="en-US" baseline="30000" dirty="0"/>
              <a:t>th</a:t>
            </a:r>
            <a:r>
              <a:rPr lang="en-US" dirty="0"/>
              <a:t> Century in Northern Europe</a:t>
            </a:r>
          </a:p>
        </p:txBody>
      </p:sp>
      <p:sp>
        <p:nvSpPr>
          <p:cNvPr id="14339" name="Content Placeholder 2"/>
          <p:cNvSpPr>
            <a:spLocks noGrp="1"/>
          </p:cNvSpPr>
          <p:nvPr>
            <p:ph sz="half" idx="1"/>
          </p:nvPr>
        </p:nvSpPr>
        <p:spPr/>
        <p:txBody>
          <a:bodyPr>
            <a:normAutofit fontScale="85000" lnSpcReduction="20000"/>
          </a:bodyPr>
          <a:lstStyle/>
          <a:p>
            <a:pPr marL="514350" indent="-514350" eaLnBrk="1" hangingPunct="1">
              <a:buFont typeface="Georgia" panose="02040502050405020303" pitchFamily="18" charset="0"/>
              <a:buAutoNum type="arabicPeriod"/>
            </a:pPr>
            <a:r>
              <a:rPr lang="en-US" altLang="en-US" dirty="0"/>
              <a:t>The Enlightenment</a:t>
            </a:r>
          </a:p>
          <a:p>
            <a:pPr marL="787400" lvl="1" indent="-514350" eaLnBrk="1" hangingPunct="1">
              <a:buFont typeface="Georgia" panose="02040502050405020303" pitchFamily="18" charset="0"/>
              <a:buAutoNum type="arabicPeriod"/>
            </a:pPr>
            <a:r>
              <a:rPr lang="en-US" altLang="en-US" dirty="0"/>
              <a:t>Great advances in the pure and natural sciences; decline of the church</a:t>
            </a:r>
          </a:p>
          <a:p>
            <a:pPr marL="514350" indent="-514350" eaLnBrk="1" hangingPunct="1">
              <a:buFont typeface="Georgia" panose="02040502050405020303" pitchFamily="18" charset="0"/>
              <a:buAutoNum type="arabicPeriod"/>
            </a:pPr>
            <a:r>
              <a:rPr lang="en-US" altLang="en-US" dirty="0"/>
              <a:t>Beginning of democratic movements</a:t>
            </a:r>
          </a:p>
          <a:p>
            <a:pPr marL="787400" lvl="1" indent="-514350" eaLnBrk="1" hangingPunct="1">
              <a:buFont typeface="Georgia" panose="02040502050405020303" pitchFamily="18" charset="0"/>
              <a:buAutoNum type="arabicPeriod"/>
            </a:pPr>
            <a:r>
              <a:rPr lang="en-US" altLang="en-US" dirty="0"/>
              <a:t>Democratic movements and revolutions</a:t>
            </a:r>
          </a:p>
          <a:p>
            <a:pPr marL="514350" indent="-514350" eaLnBrk="1" hangingPunct="1">
              <a:buFont typeface="Georgia" panose="02040502050405020303" pitchFamily="18" charset="0"/>
              <a:buAutoNum type="arabicPeriod"/>
            </a:pPr>
            <a:r>
              <a:rPr lang="en-US" altLang="en-US" dirty="0"/>
              <a:t>Decline of monarchies</a:t>
            </a:r>
          </a:p>
          <a:p>
            <a:pPr marL="787400" lvl="1" indent="-514350" eaLnBrk="1" hangingPunct="1">
              <a:buFont typeface="Georgia" panose="02040502050405020303" pitchFamily="18" charset="0"/>
              <a:buAutoNum type="arabicPeriod"/>
            </a:pPr>
            <a:r>
              <a:rPr lang="en-US" altLang="en-US" dirty="0"/>
              <a:t>French Revolution of 1789 and the decline of absolute monarchies in Europe</a:t>
            </a:r>
          </a:p>
          <a:p>
            <a:pPr marL="514350" indent="-514350" eaLnBrk="1" hangingPunct="1">
              <a:buFont typeface="Georgia" panose="02040502050405020303" pitchFamily="18" charset="0"/>
              <a:buAutoNum type="arabicPeriod"/>
            </a:pPr>
            <a:r>
              <a:rPr lang="en-US" altLang="en-US" dirty="0"/>
              <a:t>Beginnings of the Industrial Revolution</a:t>
            </a:r>
          </a:p>
          <a:p>
            <a:pPr marL="787400" lvl="1" indent="-514350" eaLnBrk="1" hangingPunct="1">
              <a:buFont typeface="Georgia" panose="02040502050405020303" pitchFamily="18" charset="0"/>
              <a:buAutoNum type="arabicPeriod"/>
            </a:pPr>
            <a:r>
              <a:rPr lang="en-US" altLang="en-US" dirty="0"/>
              <a:t>Begins with the invention of steam engine and electricity</a:t>
            </a:r>
          </a:p>
          <a:p>
            <a:pPr marL="787400" lvl="1" indent="-514350" eaLnBrk="1" hangingPunct="1">
              <a:buFont typeface="Wingdings" panose="05000000000000000000" pitchFamily="2" charset="2"/>
              <a:buNone/>
            </a:pPr>
            <a:endParaRPr lang="en-US" altLang="en-US" dirty="0"/>
          </a:p>
        </p:txBody>
      </p:sp>
      <p:sp>
        <p:nvSpPr>
          <p:cNvPr id="3" name="Content Placeholder 2"/>
          <p:cNvSpPr>
            <a:spLocks noGrp="1"/>
          </p:cNvSpPr>
          <p:nvPr>
            <p:ph sz="half" idx="2"/>
          </p:nvPr>
        </p:nvSpPr>
        <p:spPr/>
        <p:txBody>
          <a:bodyPr>
            <a:normAutofit fontScale="85000" lnSpcReduction="20000"/>
          </a:bodyPr>
          <a:lstStyle/>
          <a:p>
            <a:pPr marL="514350" indent="-514350">
              <a:spcAft>
                <a:spcPts val="0"/>
              </a:spcAft>
              <a:buFont typeface="+mj-lt"/>
              <a:buAutoNum type="arabicPeriod"/>
              <a:defRPr/>
            </a:pPr>
            <a:r>
              <a:rPr lang="en-US" dirty="0"/>
              <a:t>Exploration of the new world</a:t>
            </a:r>
          </a:p>
          <a:p>
            <a:pPr marL="788670" lvl="1" indent="-514350">
              <a:spcAft>
                <a:spcPts val="0"/>
              </a:spcAft>
              <a:buFont typeface="+mj-lt"/>
              <a:buAutoNum type="arabicPeriod"/>
              <a:defRPr/>
            </a:pPr>
            <a:r>
              <a:rPr lang="en-US" dirty="0"/>
              <a:t>Also, the emergence of Britain as the dominant maritime power</a:t>
            </a:r>
          </a:p>
          <a:p>
            <a:pPr marL="514350" indent="-514350">
              <a:spcAft>
                <a:spcPts val="0"/>
              </a:spcAft>
              <a:buFont typeface="+mj-lt"/>
              <a:buAutoNum type="arabicPeriod"/>
              <a:defRPr/>
            </a:pPr>
            <a:r>
              <a:rPr lang="en-US" dirty="0"/>
              <a:t>Colonialism</a:t>
            </a:r>
          </a:p>
          <a:p>
            <a:pPr marL="788670" lvl="1" indent="-514350">
              <a:spcAft>
                <a:spcPts val="0"/>
              </a:spcAft>
              <a:buFont typeface="+mj-lt"/>
              <a:buAutoNum type="arabicPeriod"/>
              <a:defRPr/>
            </a:pPr>
            <a:r>
              <a:rPr lang="en-US" dirty="0"/>
              <a:t>Beginning of colonization of Africa, India, and the South Seas</a:t>
            </a:r>
          </a:p>
          <a:p>
            <a:pPr marL="514350" indent="-514350">
              <a:spcAft>
                <a:spcPts val="0"/>
              </a:spcAft>
              <a:buFont typeface="+mj-lt"/>
              <a:buAutoNum type="arabicPeriod"/>
              <a:defRPr/>
            </a:pPr>
            <a:r>
              <a:rPr lang="en-US" dirty="0"/>
              <a:t>New Archaeological Discoveries</a:t>
            </a:r>
          </a:p>
          <a:p>
            <a:pPr marL="788670" lvl="1" indent="-514350">
              <a:spcAft>
                <a:spcPts val="0"/>
              </a:spcAft>
              <a:buFont typeface="+mj-lt"/>
              <a:buAutoNum type="arabicPeriod"/>
              <a:defRPr/>
            </a:pPr>
            <a:r>
              <a:rPr lang="en-US" dirty="0"/>
              <a:t>Herculaneum  (1709) and Pompeii (1748) lead to Neoclassicism</a:t>
            </a:r>
          </a:p>
          <a:p>
            <a:pPr marL="514350" indent="-514350">
              <a:spcAft>
                <a:spcPts val="0"/>
              </a:spcAft>
              <a:buFont typeface="+mj-lt"/>
              <a:buAutoNum type="arabicPeriod"/>
              <a:defRPr/>
            </a:pPr>
            <a:r>
              <a:rPr lang="en-US" dirty="0"/>
              <a:t>Rise of the Academies</a:t>
            </a:r>
          </a:p>
          <a:p>
            <a:pPr marL="788670" lvl="1" indent="-514350">
              <a:spcAft>
                <a:spcPts val="0"/>
              </a:spcAft>
              <a:buFont typeface="+mj-lt"/>
              <a:buAutoNum type="arabicPeriod"/>
              <a:defRPr/>
            </a:pPr>
            <a:r>
              <a:rPr lang="en-US" dirty="0"/>
              <a:t>Theoretical writing and training of artists in Royal Academies and Societies</a:t>
            </a:r>
          </a:p>
          <a:p>
            <a:pPr marL="514350" indent="-514350">
              <a:spcAft>
                <a:spcPts val="0"/>
              </a:spcAft>
              <a:buFont typeface="+mj-lt"/>
              <a:buAutoNum type="arabicPeriod"/>
              <a:defRPr/>
            </a:pPr>
            <a:r>
              <a:rPr lang="en-US" dirty="0"/>
              <a:t>Great age of music</a:t>
            </a:r>
          </a:p>
          <a:p>
            <a:pPr marL="788670" lvl="1" indent="-514350">
              <a:spcAft>
                <a:spcPts val="0"/>
              </a:spcAft>
              <a:buFont typeface="+mj-lt"/>
              <a:buAutoNum type="arabicPeriod"/>
              <a:defRPr/>
            </a:pPr>
            <a:r>
              <a:rPr lang="en-US" dirty="0"/>
              <a:t>Handel, Bach, Mozart, Haydn</a:t>
            </a:r>
          </a:p>
          <a:p>
            <a:endParaRPr lang="en-US" dirty="0"/>
          </a:p>
        </p:txBody>
      </p:sp>
    </p:spTree>
    <p:extLst>
      <p:ext uri="{BB962C8B-B14F-4D97-AF65-F5344CB8AC3E}">
        <p14:creationId xmlns:p14="http://schemas.microsoft.com/office/powerpoint/2010/main" val="98444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68096" y="548640"/>
            <a:ext cx="7290054" cy="1499616"/>
          </a:xfrm>
        </p:spPr>
        <p:txBody>
          <a:bodyPr/>
          <a:lstStyle/>
          <a:p>
            <a:pPr eaLnBrk="1" hangingPunct="1"/>
            <a:r>
              <a:rPr lang="en-US" altLang="en-US" dirty="0">
                <a:solidFill>
                  <a:srgbClr val="08B7BF"/>
                </a:solidFill>
              </a:rPr>
              <a:t>Painting-Styles or “Sensibilities”</a:t>
            </a:r>
          </a:p>
        </p:txBody>
      </p:sp>
      <p:sp>
        <p:nvSpPr>
          <p:cNvPr id="3" name="Content Placeholder 2"/>
          <p:cNvSpPr>
            <a:spLocks noGrp="1"/>
          </p:cNvSpPr>
          <p:nvPr>
            <p:ph sz="half" idx="1"/>
          </p:nvPr>
        </p:nvSpPr>
        <p:spPr>
          <a:xfrm>
            <a:off x="138545" y="2286000"/>
            <a:ext cx="4195711" cy="4023360"/>
          </a:xfrm>
        </p:spPr>
        <p:txBody>
          <a:bodyPr>
            <a:normAutofit fontScale="85000" lnSpcReduction="10000"/>
          </a:bodyPr>
          <a:lstStyle/>
          <a:p>
            <a:pPr marL="514350" indent="-514350" eaLnBrk="1" fontAlgn="auto" hangingPunct="1">
              <a:spcAft>
                <a:spcPts val="0"/>
              </a:spcAft>
              <a:buFont typeface="+mj-lt"/>
              <a:buAutoNum type="arabicPeriod"/>
              <a:defRPr/>
            </a:pPr>
            <a:r>
              <a:rPr lang="en-US" dirty="0"/>
              <a:t>Rococo- “The pursuit of happiness and the pursuit of love”</a:t>
            </a:r>
          </a:p>
          <a:p>
            <a:pPr marL="548640" lvl="1" indent="-274320" eaLnBrk="1" fontAlgn="auto" hangingPunct="1">
              <a:spcAft>
                <a:spcPts val="0"/>
              </a:spcAft>
              <a:buFont typeface="Wingdings"/>
              <a:buChar char=""/>
              <a:defRPr/>
            </a:pPr>
            <a:r>
              <a:rPr lang="en-US" dirty="0"/>
              <a:t>Watteau, Fragonard, Boucher</a:t>
            </a:r>
          </a:p>
          <a:p>
            <a:pPr marL="548640" lvl="1" indent="-274320" eaLnBrk="1" fontAlgn="auto" hangingPunct="1">
              <a:spcAft>
                <a:spcPts val="0"/>
              </a:spcAft>
              <a:buFont typeface="Wingdings"/>
              <a:buChar char=""/>
              <a:defRPr/>
            </a:pPr>
            <a:r>
              <a:rPr lang="en-US" dirty="0"/>
              <a:t>Watteau focused on the nuance of feeling, transitory nature of happiness</a:t>
            </a:r>
          </a:p>
          <a:p>
            <a:pPr marL="548640" lvl="1" indent="-274320" eaLnBrk="1" fontAlgn="auto" hangingPunct="1">
              <a:spcAft>
                <a:spcPts val="0"/>
              </a:spcAft>
              <a:buFont typeface="Wingdings"/>
              <a:buChar char=""/>
              <a:defRPr/>
            </a:pPr>
            <a:r>
              <a:rPr lang="en-US" dirty="0"/>
              <a:t>Expressing the optimism of the Enlightenment and the pursuit of pleasure and celebration of love and reaction to the heavy Baroque classicism of Versailles</a:t>
            </a:r>
          </a:p>
          <a:p>
            <a:pPr marL="514350" indent="-514350" eaLnBrk="1" fontAlgn="auto" hangingPunct="1">
              <a:spcAft>
                <a:spcPts val="0"/>
              </a:spcAft>
              <a:buFont typeface="+mj-lt"/>
              <a:buAutoNum type="arabicPeriod"/>
              <a:defRPr/>
            </a:pPr>
            <a:r>
              <a:rPr lang="en-US" dirty="0"/>
              <a:t>Naturalism (the opposite of Rococo style)</a:t>
            </a:r>
          </a:p>
          <a:p>
            <a:pPr marL="788670" lvl="1" indent="-514350" eaLnBrk="1" fontAlgn="auto" hangingPunct="1">
              <a:spcAft>
                <a:spcPts val="0"/>
              </a:spcAft>
              <a:buFont typeface="Wingdings"/>
              <a:buChar char=""/>
              <a:defRPr/>
            </a:pPr>
            <a:r>
              <a:rPr lang="en-US" dirty="0"/>
              <a:t>Genre paintings of </a:t>
            </a:r>
            <a:r>
              <a:rPr lang="en-US" dirty="0" err="1"/>
              <a:t>Chardin</a:t>
            </a:r>
            <a:r>
              <a:rPr lang="en-US" dirty="0"/>
              <a:t> (quiet morality)</a:t>
            </a:r>
          </a:p>
          <a:p>
            <a:pPr marL="788670" lvl="1" indent="-514350" eaLnBrk="1" fontAlgn="auto" hangingPunct="1">
              <a:spcAft>
                <a:spcPts val="0"/>
              </a:spcAft>
              <a:buFont typeface="Wingdings"/>
              <a:buChar char=""/>
              <a:defRPr/>
            </a:pPr>
            <a:r>
              <a:rPr lang="en-US" dirty="0"/>
              <a:t>Greuze (rural sentimentality)</a:t>
            </a:r>
          </a:p>
          <a:p>
            <a:pPr marL="514350" indent="-514350">
              <a:spcAft>
                <a:spcPts val="0"/>
              </a:spcAft>
              <a:buFont typeface="+mj-lt"/>
              <a:buAutoNum type="arabicPeriod"/>
              <a:defRPr/>
            </a:pPr>
            <a:r>
              <a:rPr lang="en-US" dirty="0"/>
              <a:t>Political reportage</a:t>
            </a:r>
          </a:p>
          <a:p>
            <a:pPr marL="788670" lvl="1" indent="-514350">
              <a:spcAft>
                <a:spcPts val="0"/>
              </a:spcAft>
              <a:buFont typeface="+mj-lt"/>
              <a:buAutoNum type="arabicPeriod"/>
              <a:defRPr/>
            </a:pPr>
            <a:r>
              <a:rPr lang="en-US" dirty="0"/>
              <a:t>Hogarth art as social critic</a:t>
            </a:r>
          </a:p>
          <a:p>
            <a:pPr marL="788670" lvl="1" indent="-514350">
              <a:spcAft>
                <a:spcPts val="0"/>
              </a:spcAft>
              <a:buFont typeface="+mj-lt"/>
              <a:buAutoNum type="arabicPeriod"/>
              <a:defRPr/>
            </a:pPr>
            <a:r>
              <a:rPr lang="en-US" dirty="0"/>
              <a:t>Sturm und </a:t>
            </a:r>
            <a:r>
              <a:rPr lang="en-US" dirty="0" err="1"/>
              <a:t>Drang</a:t>
            </a:r>
            <a:endParaRPr lang="en-US" dirty="0"/>
          </a:p>
          <a:p>
            <a:pPr marL="100584" indent="0">
              <a:spcAft>
                <a:spcPts val="0"/>
              </a:spcAft>
              <a:buNone/>
              <a:defRPr/>
            </a:pPr>
            <a:endParaRPr lang="en-US" dirty="0"/>
          </a:p>
        </p:txBody>
      </p:sp>
      <p:sp>
        <p:nvSpPr>
          <p:cNvPr id="2" name="Content Placeholder 1"/>
          <p:cNvSpPr>
            <a:spLocks noGrp="1"/>
          </p:cNvSpPr>
          <p:nvPr>
            <p:ph sz="half" idx="2"/>
          </p:nvPr>
        </p:nvSpPr>
        <p:spPr>
          <a:xfrm>
            <a:off x="4491989" y="2286000"/>
            <a:ext cx="4513465" cy="4023360"/>
          </a:xfrm>
        </p:spPr>
        <p:txBody>
          <a:bodyPr>
            <a:normAutofit fontScale="85000" lnSpcReduction="10000"/>
          </a:bodyPr>
          <a:lstStyle/>
          <a:p>
            <a:pPr marL="514350" indent="-514350">
              <a:spcAft>
                <a:spcPts val="0"/>
              </a:spcAft>
              <a:buFont typeface="+mj-lt"/>
              <a:buAutoNum type="arabicPeriod"/>
              <a:defRPr/>
            </a:pPr>
            <a:r>
              <a:rPr lang="en-US" dirty="0"/>
              <a:t>Antiquarianism (Romanticized view of the past in etchings by Piranesi)</a:t>
            </a:r>
          </a:p>
          <a:p>
            <a:pPr marL="788670" lvl="1" indent="-514350">
              <a:spcAft>
                <a:spcPts val="0"/>
              </a:spcAft>
              <a:buFont typeface="+mj-lt"/>
              <a:buAutoNum type="arabicPeriod"/>
              <a:defRPr/>
            </a:pPr>
            <a:r>
              <a:rPr lang="en-US" dirty="0"/>
              <a:t>Discovery of Herculaneum in 1709 and the discovery of Pompeii in 1748 create passionate interest</a:t>
            </a:r>
          </a:p>
          <a:p>
            <a:pPr marL="788670" lvl="1" indent="-514350">
              <a:spcAft>
                <a:spcPts val="0"/>
              </a:spcAft>
              <a:buFont typeface="+mj-lt"/>
              <a:buAutoNum type="arabicPeriod"/>
              <a:defRPr/>
            </a:pPr>
            <a:r>
              <a:rPr lang="en-US" dirty="0"/>
              <a:t>Writings of Winckelmann, especially his “Thoughts on the Imitation of Greek Works in Painting and Sculpture” (1755)</a:t>
            </a:r>
          </a:p>
          <a:p>
            <a:pPr marL="788670" lvl="1" indent="-514350">
              <a:spcAft>
                <a:spcPts val="0"/>
              </a:spcAft>
              <a:buFont typeface="+mj-lt"/>
              <a:buAutoNum type="arabicPeriod"/>
              <a:defRPr/>
            </a:pPr>
            <a:r>
              <a:rPr lang="en-US" dirty="0"/>
              <a:t>Academies- especially the Royal French Academy and the British Royal Academy</a:t>
            </a:r>
          </a:p>
          <a:p>
            <a:pPr marL="788670" lvl="1" indent="-514350">
              <a:spcAft>
                <a:spcPts val="0"/>
              </a:spcAft>
              <a:buFont typeface="+mj-lt"/>
              <a:buAutoNum type="arabicPeriod"/>
              <a:defRPr/>
            </a:pPr>
            <a:r>
              <a:rPr lang="en-US" dirty="0"/>
              <a:t>Salons- yearly shows put on by the Academies, juried by senior members of the Academy is a form of “gate keeping” for up-coming artists and stifling innovation</a:t>
            </a:r>
          </a:p>
          <a:p>
            <a:pPr marL="788670" lvl="1" indent="-514350">
              <a:spcAft>
                <a:spcPts val="0"/>
              </a:spcAft>
              <a:buFont typeface="+mj-lt"/>
              <a:buAutoNum type="arabicPeriod"/>
              <a:defRPr/>
            </a:pPr>
            <a:r>
              <a:rPr lang="en-US" dirty="0"/>
              <a:t>Piranesi’s </a:t>
            </a:r>
            <a:r>
              <a:rPr lang="en-US" dirty="0" err="1"/>
              <a:t>vendute</a:t>
            </a:r>
            <a:r>
              <a:rPr lang="en-US" dirty="0"/>
              <a:t>- historical renderings (prints, etchings) of ruins of Rome and Paestum for foreign aristocratic tourists wanting to take back </a:t>
            </a:r>
            <a:r>
              <a:rPr lang="en-US" dirty="0" err="1"/>
              <a:t>souveneirs</a:t>
            </a:r>
            <a:r>
              <a:rPr lang="en-US" dirty="0"/>
              <a:t> from their “Grand Tour” with attending implications of the passing of time</a:t>
            </a:r>
          </a:p>
          <a:p>
            <a:endParaRPr lang="en-US" dirty="0"/>
          </a:p>
        </p:txBody>
      </p:sp>
    </p:spTree>
    <p:extLst>
      <p:ext uri="{BB962C8B-B14F-4D97-AF65-F5344CB8AC3E}">
        <p14:creationId xmlns:p14="http://schemas.microsoft.com/office/powerpoint/2010/main" val="287201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a:solidFill>
                  <a:srgbClr val="08B7BF"/>
                </a:solidFill>
              </a:rPr>
              <a:t>Painting-Styles or “Sensibilities”</a:t>
            </a:r>
          </a:p>
        </p:txBody>
      </p:sp>
      <p:sp>
        <p:nvSpPr>
          <p:cNvPr id="3" name="Content Placeholder 2"/>
          <p:cNvSpPr>
            <a:spLocks noGrp="1"/>
          </p:cNvSpPr>
          <p:nvPr>
            <p:ph idx="1"/>
          </p:nvPr>
        </p:nvSpPr>
        <p:spPr>
          <a:xfrm>
            <a:off x="768096" y="1769940"/>
            <a:ext cx="8504238" cy="4572000"/>
          </a:xfrm>
        </p:spPr>
        <p:txBody>
          <a:bodyPr>
            <a:normAutofit/>
          </a:bodyPr>
          <a:lstStyle/>
          <a:p>
            <a:pPr marL="514350" indent="-514350" eaLnBrk="1" fontAlgn="auto" hangingPunct="1">
              <a:spcAft>
                <a:spcPts val="0"/>
              </a:spcAft>
              <a:buFont typeface="+mj-lt"/>
              <a:buAutoNum type="arabicPeriod"/>
              <a:defRPr/>
            </a:pPr>
            <a:r>
              <a:rPr lang="en-US" dirty="0"/>
              <a:t>The Picturesque- “Grand Tour” paintings</a:t>
            </a:r>
          </a:p>
          <a:p>
            <a:pPr marL="788670" lvl="1" indent="-514350" eaLnBrk="1" fontAlgn="auto" hangingPunct="1">
              <a:spcAft>
                <a:spcPts val="0"/>
              </a:spcAft>
              <a:buFont typeface="+mj-lt"/>
              <a:buAutoNum type="arabicPeriod"/>
              <a:defRPr/>
            </a:pPr>
            <a:r>
              <a:rPr lang="en-US" dirty="0"/>
              <a:t>“Grand Tour” for aristocrats began in Paris, then the south of France, Italy, ending in Rome</a:t>
            </a:r>
          </a:p>
          <a:p>
            <a:pPr marL="788670" lvl="1" indent="-514350" eaLnBrk="1" fontAlgn="auto" hangingPunct="1">
              <a:spcAft>
                <a:spcPts val="0"/>
              </a:spcAft>
              <a:buFont typeface="+mj-lt"/>
              <a:buAutoNum type="arabicPeriod"/>
              <a:defRPr/>
            </a:pPr>
            <a:r>
              <a:rPr lang="en-US" dirty="0"/>
              <a:t>Piranesi’s renderings (etchings) of ruins with a fanciful aspect to heighten nostalgic aspect or </a:t>
            </a:r>
            <a:r>
              <a:rPr lang="en-US" dirty="0" err="1"/>
              <a:t>carpriccio</a:t>
            </a:r>
            <a:r>
              <a:rPr lang="en-US" dirty="0"/>
              <a:t> (architectural rendering of complete fantasy with narrative aspect)</a:t>
            </a:r>
          </a:p>
          <a:p>
            <a:pPr marL="514350" indent="-514350" eaLnBrk="1" fontAlgn="auto" hangingPunct="1">
              <a:spcAft>
                <a:spcPts val="0"/>
              </a:spcAft>
              <a:buFont typeface="+mj-lt"/>
              <a:buAutoNum type="arabicPeriod"/>
              <a:defRPr/>
            </a:pPr>
            <a:r>
              <a:rPr lang="en-US" dirty="0"/>
              <a:t>The Grand Portrait</a:t>
            </a:r>
          </a:p>
          <a:p>
            <a:pPr marL="788670" lvl="1" indent="-514350" eaLnBrk="1" fontAlgn="auto" hangingPunct="1">
              <a:spcAft>
                <a:spcPts val="0"/>
              </a:spcAft>
              <a:buFont typeface="+mj-lt"/>
              <a:buAutoNum type="arabicPeriod"/>
              <a:defRPr/>
            </a:pPr>
            <a:r>
              <a:rPr lang="en-US" dirty="0"/>
              <a:t>Aristocratic portraiture, in the grand manner</a:t>
            </a:r>
          </a:p>
          <a:p>
            <a:pPr marL="788670" lvl="1" indent="-514350" eaLnBrk="1" fontAlgn="auto" hangingPunct="1">
              <a:spcAft>
                <a:spcPts val="0"/>
              </a:spcAft>
              <a:buFont typeface="+mj-lt"/>
              <a:buAutoNum type="arabicPeriod"/>
              <a:defRPr/>
            </a:pPr>
            <a:r>
              <a:rPr lang="en-US" dirty="0"/>
              <a:t>Gainsborough, Reynolds, Copley</a:t>
            </a:r>
          </a:p>
          <a:p>
            <a:pPr marL="514350" indent="-514350" eaLnBrk="1" fontAlgn="auto" hangingPunct="1">
              <a:spcAft>
                <a:spcPts val="0"/>
              </a:spcAft>
              <a:buFont typeface="+mj-lt"/>
              <a:buAutoNum type="arabicPeriod"/>
              <a:defRPr/>
            </a:pPr>
            <a:r>
              <a:rPr lang="en-US" dirty="0"/>
              <a:t>History Painting</a:t>
            </a:r>
          </a:p>
          <a:p>
            <a:pPr marL="788670" lvl="1" indent="-514350" eaLnBrk="1" fontAlgn="auto" hangingPunct="1">
              <a:spcAft>
                <a:spcPts val="0"/>
              </a:spcAft>
              <a:buFont typeface="+mj-lt"/>
              <a:buAutoNum type="arabicPeriod"/>
              <a:defRPr/>
            </a:pPr>
            <a:r>
              <a:rPr lang="en-US" dirty="0"/>
              <a:t>A new kind of history being told</a:t>
            </a:r>
          </a:p>
          <a:p>
            <a:pPr marL="788670" lvl="1" indent="-514350" eaLnBrk="1" fontAlgn="auto" hangingPunct="1">
              <a:spcAft>
                <a:spcPts val="0"/>
              </a:spcAft>
              <a:buFont typeface="+mj-lt"/>
              <a:buAutoNum type="arabicPeriod"/>
              <a:defRPr/>
            </a:pPr>
            <a:r>
              <a:rPr lang="en-US" dirty="0"/>
              <a:t>Copley, Benjamin West</a:t>
            </a:r>
          </a:p>
          <a:p>
            <a:pPr marL="514350" indent="-514350" eaLnBrk="1" fontAlgn="auto" hangingPunct="1">
              <a:spcAft>
                <a:spcPts val="0"/>
              </a:spcAft>
              <a:buFont typeface="+mj-lt"/>
              <a:buAutoNum type="arabicPeriod"/>
              <a:defRPr/>
            </a:pPr>
            <a:r>
              <a:rPr lang="en-US" dirty="0"/>
              <a:t>The Enlightenment</a:t>
            </a:r>
          </a:p>
          <a:p>
            <a:pPr marL="788670" lvl="1" indent="-514350" eaLnBrk="1" fontAlgn="auto" hangingPunct="1">
              <a:spcAft>
                <a:spcPts val="0"/>
              </a:spcAft>
              <a:buFont typeface="+mj-lt"/>
              <a:buAutoNum type="arabicPeriod"/>
              <a:defRPr/>
            </a:pPr>
            <a:r>
              <a:rPr lang="en-US" dirty="0"/>
              <a:t>The wonders of science and the universe</a:t>
            </a:r>
          </a:p>
          <a:p>
            <a:pPr marL="788670" lvl="1" indent="-514350" eaLnBrk="1" fontAlgn="auto" hangingPunct="1">
              <a:spcAft>
                <a:spcPts val="0"/>
              </a:spcAft>
              <a:buFont typeface="+mj-lt"/>
              <a:buAutoNum type="arabicPeriod"/>
              <a:defRPr/>
            </a:pPr>
            <a:r>
              <a:rPr lang="en-US" dirty="0"/>
              <a:t>Joseph Wright of Derby</a:t>
            </a:r>
          </a:p>
        </p:txBody>
      </p:sp>
    </p:spTree>
    <p:extLst>
      <p:ext uri="{BB962C8B-B14F-4D97-AF65-F5344CB8AC3E}">
        <p14:creationId xmlns:p14="http://schemas.microsoft.com/office/powerpoint/2010/main" val="7448919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10101</TotalTime>
  <Words>3675</Words>
  <Application>Microsoft Macintosh PowerPoint</Application>
  <PresentationFormat>On-screen Show (4:3)</PresentationFormat>
  <Paragraphs>396</Paragraphs>
  <Slides>50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Calibri</vt:lpstr>
      <vt:lpstr>Georgia</vt:lpstr>
      <vt:lpstr>Tw Cen MT</vt:lpstr>
      <vt:lpstr>Tw Cen MT Condensed</vt:lpstr>
      <vt:lpstr>Wingdings</vt:lpstr>
      <vt:lpstr>Wingdings 2</vt:lpstr>
      <vt:lpstr>Wingdings 3</vt:lpstr>
      <vt:lpstr>Integral</vt:lpstr>
      <vt:lpstr>Content Area 4</vt:lpstr>
      <vt:lpstr>Works</vt:lpstr>
      <vt:lpstr>Overview</vt:lpstr>
      <vt:lpstr>Role of Artists </vt:lpstr>
      <vt:lpstr>Function of art</vt:lpstr>
      <vt:lpstr>Art of the enlightenment</vt:lpstr>
      <vt:lpstr>Context-History 18th Century in Northern Europe</vt:lpstr>
      <vt:lpstr>Painting-Styles or “Sensibilities”</vt:lpstr>
      <vt:lpstr>Painting-Styles or “Sensibilities”</vt:lpstr>
      <vt:lpstr>The enlightenment</vt:lpstr>
      <vt:lpstr>The enlightenment &amp; Revolution</vt:lpstr>
      <vt:lpstr>Voltaire &amp; rousseau</vt:lpstr>
      <vt:lpstr>William Hunter Child in Womb from Anatomy of the  Human Gravid Uterus 1774, England** NOT IN 250  Study of the human body became more prevalent  Descriptions became more exact and complete, artist’s skills became a specialty  for the instruction and practice of physicians and surgeons  not a preliminary study but a tool for specialists  contribution as a technological device</vt:lpstr>
      <vt:lpstr>Abraham Darby III and Thomas E. Pritchard Iron Bridge at Coalbrookdale Coalbrookdale, England 1776-1779 *NOT IN 250  use of industrial materials that foreshadowed the technology of the future  first ever iron bridge, spans 100 ft,  most bridges of stone and wood, could not handle industrial transportation  prefigures skeletal iron structures of the 19th century</vt:lpstr>
      <vt:lpstr>Jean-Baptiste Greuze The Village Bride 1761 oil on canvas, france ** NOT IN 250  SETTING IS UNADORNED ROOM IN RUSTIC DWELLING  FATHER IS GIVING DOWRY TO HUSBAND-TO-BE, OVERSEEN BY NOTARY (NOT PRIEST)  TEARFUL MOTHER HOLDING ON TO WIFE WHO IS HOLDING HUSBAND’S HAND, JEALOUS SISTER LOOKS ON  HAPPY CLIMAX OF RURAL MARRIAGE  MORAL IS HAPPINESS IS THE REWARD FOR MORAL VIRTUE  HIS WORK WAS EMBRACED BY MIDDLE CLASS, WHICH WAS TURNED OFF BY FRIVIOLITY OF ROCOCO</vt:lpstr>
      <vt:lpstr>Jean-Baptiste-Siméon Chardin Grace at Table 1740 oil on canvas, france ** NOT IN 250    middle classes preferred narratives with moral lessons  quiet scenes of domestic life, praising the simple goodness of ordinary people  mother and daughters are about to dine, mother and older sister are supervising youngest daughter praying before a meal  muted lighting, illuminated figures with dark background, still life accessories  unpretentious house of urban middle class </vt:lpstr>
      <vt:lpstr>Joseph Wright of Derby A philosopher giving a lecture at the orrery 1768 oil on canvas, england  </vt:lpstr>
      <vt:lpstr>Joseph Wright of Derby</vt:lpstr>
      <vt:lpstr>Context</vt:lpstr>
      <vt:lpstr>Orrery</vt:lpstr>
      <vt:lpstr>Scientific discovery</vt:lpstr>
      <vt:lpstr>PowerPoint Presentation</vt:lpstr>
      <vt:lpstr>Content</vt:lpstr>
      <vt:lpstr>FOrm</vt:lpstr>
      <vt:lpstr>William Hogarth Breakfast Scene from Marriage à la Mode ca. 1745 oil on canvas, England  </vt:lpstr>
      <vt:lpstr>Marriage a la Mode Series</vt:lpstr>
      <vt:lpstr>Marriage a la Mode Series</vt:lpstr>
      <vt:lpstr>Marriage Settlement</vt:lpstr>
      <vt:lpstr>Tete a Tete</vt:lpstr>
      <vt:lpstr>Tete a Tete</vt:lpstr>
      <vt:lpstr>Inspection</vt:lpstr>
      <vt:lpstr>Toilette</vt:lpstr>
      <vt:lpstr>Bagnio</vt:lpstr>
      <vt:lpstr>Lady’s Death</vt:lpstr>
      <vt:lpstr>Thomas Gainsborough Mrs. Richard Brinsley Sheridan 1787 oil on canvas, England** Not in 250  naturalistic representation in a rococo setting  woman dressed informally, seated in a rustic landscape  soft hued light and wispy brushstrokes  deep interest in landscape painting  grand manner portraiture: he was one of the leading painters  while they were individualized, they were also elevated by conveying refinement and elegance: large scale of figures relative to the canvas, controlled poses, landscape, low horizon </vt:lpstr>
      <vt:lpstr>Sir Joshua Reynolds Lord Heathfield 1787 oil on canvas, England ** NOT IN 250  also part of “naturalness” was honor, valor, and love of country  nobility related to character, not birth  courage, patriotism, and self-sacrifice assumed greater importance  specialized in portraits of contemporaries who participated in great events  commander of the fortress at gibralter, had defended itt against the spanish and the french  holds large key, which symbolizes his control of forthress  refer to actual revolutions </vt:lpstr>
      <vt:lpstr>John Singleton Copley Portrait of Paul Revere ca. 1768-1770 oil on canvas, America ** NOT in 250  influenced by grand manner portrait style  sense of directness and faithfulness to plainness of america at this time  working in his everyday profession as a siversmith  looks viewer straight in the eye  reflections are treated with care  prominence to his eyes  spare style and emphasis on down to earth character </vt:lpstr>
      <vt:lpstr>Canaletto dome of the Chapel of Saint Ivo  College of the Sapienza Rome, Italy ** NOT IN 250  naturalness was also sought in landscapes, documentation of particular places became popular  also served the needs of scientific expeditions and mementos of vacations for nobility  grand tour was considered part of a well-educated person  Vedute (views) of the city to sell to the british as evidence of their visit  trained as a scene painter, made drawings on location, and then painted in the studio  used the camera obscura</vt:lpstr>
      <vt:lpstr>Camera obscura</vt:lpstr>
      <vt:lpstr>Rococo</vt:lpstr>
      <vt:lpstr>Rococo-Context</vt:lpstr>
      <vt:lpstr>Rococo-Notes from Kenneth Clark</vt:lpstr>
      <vt:lpstr>Watteau, Return to Cytherea, 1719, Rococo, France, oil on canvas** Not in 250</vt:lpstr>
      <vt:lpstr>Boucher, Cupid a Captive, 1770, Rococo, France, oil on canvas ** not in 250</vt:lpstr>
      <vt:lpstr>Fragonard, Swing, 1754, Rococo, France, oil on canvas</vt:lpstr>
      <vt:lpstr>PowerPoint Presentation</vt:lpstr>
      <vt:lpstr>Clodion, Nymph and Satyr, 1775, Rococo, France, terracotta** NOT IN 250</vt:lpstr>
      <vt:lpstr>Boffrand, Hotel de Soubize, 1740, Rococo, France**NOT IN 250</vt:lpstr>
      <vt:lpstr>De Cuvillies, Amalienburg, 1740, Rococo, Germany ** NOT IN 250</vt:lpstr>
      <vt:lpstr>Neuman, Veirzenhnheiligen, 1772, Rococo, Germany** NOT IN 250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of the enlightenment</dc:title>
  <dc:creator>Mustard, Erin J.</dc:creator>
  <cp:lastModifiedBy>Seijas, Begona M.</cp:lastModifiedBy>
  <cp:revision>88</cp:revision>
  <dcterms:created xsi:type="dcterms:W3CDTF">2014-03-25T11:02:38Z</dcterms:created>
  <dcterms:modified xsi:type="dcterms:W3CDTF">2019-02-27T17:26:25Z</dcterms:modified>
</cp:coreProperties>
</file>