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4" r:id="rId2"/>
    <p:sldId id="276" r:id="rId3"/>
    <p:sldId id="350" r:id="rId4"/>
    <p:sldId id="279" r:id="rId5"/>
    <p:sldId id="351" r:id="rId6"/>
    <p:sldId id="365" r:id="rId7"/>
    <p:sldId id="368" r:id="rId8"/>
    <p:sldId id="369" r:id="rId9"/>
    <p:sldId id="370" r:id="rId10"/>
    <p:sldId id="410" r:id="rId11"/>
    <p:sldId id="371" r:id="rId12"/>
    <p:sldId id="366" r:id="rId13"/>
    <p:sldId id="372" r:id="rId14"/>
    <p:sldId id="373" r:id="rId15"/>
    <p:sldId id="405" r:id="rId16"/>
    <p:sldId id="406" r:id="rId17"/>
    <p:sldId id="407" r:id="rId18"/>
    <p:sldId id="408" r:id="rId19"/>
    <p:sldId id="409" r:id="rId20"/>
    <p:sldId id="328" r:id="rId21"/>
    <p:sldId id="330" r:id="rId22"/>
    <p:sldId id="380" r:id="rId23"/>
    <p:sldId id="331" r:id="rId24"/>
    <p:sldId id="419" r:id="rId25"/>
    <p:sldId id="420" r:id="rId26"/>
    <p:sldId id="381" r:id="rId27"/>
    <p:sldId id="362" r:id="rId28"/>
    <p:sldId id="382" r:id="rId29"/>
    <p:sldId id="383" r:id="rId30"/>
    <p:sldId id="329" r:id="rId31"/>
    <p:sldId id="332" r:id="rId32"/>
    <p:sldId id="348" r:id="rId33"/>
    <p:sldId id="374" r:id="rId34"/>
    <p:sldId id="375" r:id="rId35"/>
    <p:sldId id="363" r:id="rId36"/>
    <p:sldId id="384" r:id="rId37"/>
    <p:sldId id="385" r:id="rId38"/>
    <p:sldId id="367" r:id="rId39"/>
    <p:sldId id="376" r:id="rId40"/>
    <p:sldId id="377" r:id="rId41"/>
    <p:sldId id="378" r:id="rId42"/>
    <p:sldId id="379" r:id="rId43"/>
    <p:sldId id="266" r:id="rId44"/>
    <p:sldId id="267" r:id="rId45"/>
    <p:sldId id="421" r:id="rId46"/>
    <p:sldId id="275" r:id="rId47"/>
    <p:sldId id="285" r:id="rId48"/>
    <p:sldId id="286" r:id="rId49"/>
    <p:sldId id="287" r:id="rId50"/>
    <p:sldId id="291" r:id="rId51"/>
    <p:sldId id="288" r:id="rId52"/>
    <p:sldId id="422" r:id="rId53"/>
    <p:sldId id="260" r:id="rId54"/>
    <p:sldId id="290" r:id="rId55"/>
    <p:sldId id="292" r:id="rId56"/>
    <p:sldId id="269" r:id="rId57"/>
    <p:sldId id="270" r:id="rId58"/>
    <p:sldId id="262" r:id="rId59"/>
    <p:sldId id="263" r:id="rId60"/>
    <p:sldId id="264" r:id="rId61"/>
    <p:sldId id="423" r:id="rId62"/>
    <p:sldId id="268" r:id="rId63"/>
    <p:sldId id="424" r:id="rId64"/>
    <p:sldId id="293" r:id="rId65"/>
    <p:sldId id="294" r:id="rId66"/>
    <p:sldId id="29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21"/>
  </p:normalViewPr>
  <p:slideViewPr>
    <p:cSldViewPr snapToGrid="0" snapToObjects="1">
      <p:cViewPr varScale="1">
        <p:scale>
          <a:sx n="97" d="100"/>
          <a:sy n="97" d="100"/>
        </p:scale>
        <p:origin x="6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4/9/19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308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3454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04511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6" name="Shape 26"/>
          <p:cNvSpPr/>
          <p:nvPr/>
        </p:nvSpPr>
        <p:spPr>
          <a:xfrm>
            <a:off x="0" y="0"/>
            <a:ext cx="4051300" cy="6858000"/>
          </a:xfrm>
          <a:prstGeom prst="rect">
            <a:avLst/>
          </a:prstGeom>
          <a:solidFill>
            <a:srgbClr val="82847C"/>
          </a:solidFill>
          <a:ln w="12700">
            <a:miter lim="400000"/>
          </a:ln>
        </p:spPr>
        <p:txBody>
          <a:bodyPr lIns="0" tIns="0" rIns="0" bIns="0"/>
          <a:lstStyle/>
          <a:p>
            <a:pPr lvl="0"/>
            <a:endParaRPr/>
          </a:p>
        </p:txBody>
      </p:sp>
      <p:sp>
        <p:nvSpPr>
          <p:cNvPr id="27" name="Shape 27"/>
          <p:cNvSpPr/>
          <p:nvPr/>
        </p:nvSpPr>
        <p:spPr>
          <a:xfrm>
            <a:off x="4040187" y="0"/>
            <a:ext cx="63501" cy="6858000"/>
          </a:xfrm>
          <a:prstGeom prst="rect">
            <a:avLst/>
          </a:prstGeom>
          <a:solidFill>
            <a:srgbClr val="ACADA8"/>
          </a:solidFill>
          <a:ln w="12700">
            <a:miter lim="400000"/>
          </a:ln>
        </p:spPr>
        <p:txBody>
          <a:bodyPr lIns="0" tIns="0" rIns="0" bIns="0"/>
          <a:lstStyle/>
          <a:p>
            <a:pPr lvl="0"/>
            <a:endParaRPr/>
          </a:p>
        </p:txBody>
      </p:sp>
      <p:sp>
        <p:nvSpPr>
          <p:cNvPr id="28" name="Shape 28"/>
          <p:cNvSpPr>
            <a:spLocks noGrp="1"/>
          </p:cNvSpPr>
          <p:nvPr>
            <p:ph type="sldNum" sz="quarter" idx="2"/>
          </p:nvPr>
        </p:nvSpPr>
        <p:spPr>
          <a:prstGeom prst="rect">
            <a:avLst/>
          </a:prstGeom>
        </p:spPr>
        <p:txBody>
          <a:bodyPr/>
          <a:lstStyle>
            <a:lvl1pPr>
              <a:defRPr>
                <a:solidFill>
                  <a:srgbClr val="514949"/>
                </a:solidFill>
              </a:defRPr>
            </a:lvl1pPr>
          </a:lstStyle>
          <a:p>
            <a:pPr lvl="0"/>
            <a:fld id="{86CB4B4D-7CA3-9044-876B-883B54F8677D}" type="slidenum">
              <a:t>‹#›</a:t>
            </a:fld>
            <a:endParaRPr/>
          </a:p>
        </p:txBody>
      </p:sp>
    </p:spTree>
    <p:extLst>
      <p:ext uri="{BB962C8B-B14F-4D97-AF65-F5344CB8AC3E}">
        <p14:creationId xmlns:p14="http://schemas.microsoft.com/office/powerpoint/2010/main" val="4138382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Default">
    <p:spTree>
      <p:nvGrpSpPr>
        <p:cNvPr id="1" name=""/>
        <p:cNvGrpSpPr/>
        <p:nvPr/>
      </p:nvGrpSpPr>
      <p:grpSpPr>
        <a:xfrm>
          <a:off x="0" y="0"/>
          <a:ext cx="0" cy="0"/>
          <a:chOff x="0" y="0"/>
          <a:chExt cx="0" cy="0"/>
        </a:xfrm>
      </p:grpSpPr>
      <p:sp>
        <p:nvSpPr>
          <p:cNvPr id="20" name="Shape 20"/>
          <p:cNvSpPr/>
          <p:nvPr/>
        </p:nvSpPr>
        <p:spPr>
          <a:xfrm>
            <a:off x="3175" y="6400800"/>
            <a:ext cx="12188825" cy="457200"/>
          </a:xfrm>
          <a:prstGeom prst="rect">
            <a:avLst/>
          </a:prstGeom>
          <a:solidFill>
            <a:srgbClr val="82847C"/>
          </a:solidFill>
          <a:ln w="12700">
            <a:miter lim="400000"/>
          </a:ln>
        </p:spPr>
        <p:txBody>
          <a:bodyPr lIns="0" tIns="0" rIns="0" bIns="0"/>
          <a:lstStyle/>
          <a:p>
            <a:pPr lvl="0"/>
            <a:endParaRPr/>
          </a:p>
        </p:txBody>
      </p:sp>
      <p:sp>
        <p:nvSpPr>
          <p:cNvPr id="21" name="Shape 21"/>
          <p:cNvSpPr/>
          <p:nvPr/>
        </p:nvSpPr>
        <p:spPr>
          <a:xfrm>
            <a:off x="0" y="6334125"/>
            <a:ext cx="12188825" cy="63500"/>
          </a:xfrm>
          <a:prstGeom prst="rect">
            <a:avLst/>
          </a:prstGeom>
          <a:solidFill>
            <a:srgbClr val="ACADA8"/>
          </a:solidFill>
          <a:ln w="12700">
            <a:miter lim="400000"/>
          </a:ln>
        </p:spPr>
        <p:txBody>
          <a:bodyPr lIns="0" tIns="0" rIns="0" bIns="0"/>
          <a:lstStyle/>
          <a:p>
            <a:pPr lvl="0"/>
            <a:endParaRPr/>
          </a:p>
        </p:txBody>
      </p:sp>
      <p:sp>
        <p:nvSpPr>
          <p:cNvPr id="22" name="Shape 22"/>
          <p:cNvSpPr>
            <a:spLocks noGrp="1"/>
          </p:cNvSpPr>
          <p:nvPr>
            <p:ph type="title"/>
          </p:nvPr>
        </p:nvSpPr>
        <p:spPr>
          <a:prstGeom prst="rect">
            <a:avLst/>
          </a:prstGeom>
        </p:spPr>
        <p:txBody>
          <a:bodyPr/>
          <a:lstStyle/>
          <a:p>
            <a:pPr lvl="0">
              <a:defRPr sz="1800">
                <a:solidFill>
                  <a:srgbClr val="000000"/>
                </a:solidFill>
              </a:defRPr>
            </a:pPr>
            <a:r>
              <a:rPr sz="4800">
                <a:solidFill>
                  <a:srgbClr val="404040"/>
                </a:solidFill>
              </a:rPr>
              <a:t>Click to edit Master title style</a:t>
            </a:r>
          </a:p>
        </p:txBody>
      </p:sp>
      <p:sp>
        <p:nvSpPr>
          <p:cNvPr id="23" name="Shape 23"/>
          <p:cNvSpPr>
            <a:spLocks noGrp="1"/>
          </p:cNvSpPr>
          <p:nvPr>
            <p:ph type="body" idx="1"/>
          </p:nvPr>
        </p:nvSpPr>
        <p:spPr>
          <a:prstGeom prst="rect">
            <a:avLst/>
          </a:prstGeom>
        </p:spPr>
        <p:txBody>
          <a:bodyPr/>
          <a:lstStyle/>
          <a:p>
            <a:pPr lvl="0">
              <a:defRPr sz="1800">
                <a:solidFill>
                  <a:srgbClr val="000000"/>
                </a:solidFill>
              </a:defRPr>
            </a:pPr>
            <a:r>
              <a:rPr sz="2000">
                <a:solidFill>
                  <a:srgbClr val="404040"/>
                </a:solidFill>
              </a:rPr>
              <a:t>Click to edit Master text styles</a:t>
            </a:r>
          </a:p>
          <a:p>
            <a:pPr lvl="1">
              <a:defRPr sz="1800">
                <a:solidFill>
                  <a:srgbClr val="000000"/>
                </a:solidFill>
              </a:defRPr>
            </a:pPr>
            <a:r>
              <a:rPr sz="2000">
                <a:solidFill>
                  <a:srgbClr val="404040"/>
                </a:solidFill>
              </a:rPr>
              <a:t>Second level</a:t>
            </a:r>
          </a:p>
          <a:p>
            <a:pPr lvl="2">
              <a:defRPr sz="1800">
                <a:solidFill>
                  <a:srgbClr val="000000"/>
                </a:solidFill>
              </a:defRPr>
            </a:pPr>
            <a:r>
              <a:rPr sz="2000">
                <a:solidFill>
                  <a:srgbClr val="404040"/>
                </a:solidFill>
              </a:rPr>
              <a:t>Third level</a:t>
            </a:r>
          </a:p>
          <a:p>
            <a:pPr lvl="3">
              <a:defRPr sz="1800">
                <a:solidFill>
                  <a:srgbClr val="000000"/>
                </a:solidFill>
              </a:defRPr>
            </a:pPr>
            <a:r>
              <a:rPr sz="2000">
                <a:solidFill>
                  <a:srgbClr val="404040"/>
                </a:solidFill>
              </a:rPr>
              <a:t>Fourth level</a:t>
            </a:r>
          </a:p>
          <a:p>
            <a:pPr lvl="4">
              <a:defRPr sz="1800">
                <a:solidFill>
                  <a:srgbClr val="000000"/>
                </a:solidFill>
              </a:defRPr>
            </a:pPr>
            <a:r>
              <a:rPr sz="2000">
                <a:solidFill>
                  <a:srgbClr val="404040"/>
                </a:solidFill>
              </a:rPr>
              <a:t>Fifth level</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6657585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4045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22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4/9/19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26536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4/9/19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4060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4/9/19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3151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4/9/19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4855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4436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56821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4/9/19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25250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khanacademy.org/test-prep/ap-art-history/later-europe-and-americas/modernity-ap/v/mies-van-der-rohe-seagram-building-new-york-city-1958"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title"/>
          </p:nvPr>
        </p:nvSpPr>
        <p:spPr>
          <a:xfrm>
            <a:off x="1143000" y="399535"/>
            <a:ext cx="9875520" cy="1356360"/>
          </a:xfrm>
        </p:spPr>
        <p:txBody>
          <a:bodyPr>
            <a:normAutofit/>
          </a:bodyPr>
          <a:lstStyle/>
          <a:p>
            <a:r>
              <a:rPr lang="en-US" altLang="en-US" sz="4800" dirty="0">
                <a:solidFill>
                  <a:schemeClr val="accent2"/>
                </a:solidFill>
              </a:rPr>
              <a:t>Surrealism, Roots &amp; Strategies</a:t>
            </a:r>
          </a:p>
        </p:txBody>
      </p:sp>
      <p:sp>
        <p:nvSpPr>
          <p:cNvPr id="39939" name="Content Placeholder 5"/>
          <p:cNvSpPr>
            <a:spLocks noGrp="1"/>
          </p:cNvSpPr>
          <p:nvPr>
            <p:ph sz="half" idx="1"/>
          </p:nvPr>
        </p:nvSpPr>
        <p:spPr>
          <a:xfrm>
            <a:off x="605481" y="1643449"/>
            <a:ext cx="5292399" cy="4437310"/>
          </a:xfrm>
        </p:spPr>
        <p:txBody>
          <a:bodyPr>
            <a:normAutofit fontScale="92500" lnSpcReduction="10000"/>
          </a:bodyPr>
          <a:lstStyle/>
          <a:p>
            <a:pPr>
              <a:defRPr/>
            </a:pPr>
            <a:r>
              <a:rPr lang="en-US" dirty="0"/>
              <a:t>Writings of Freud and Jung on dreams, subconscious and collective unconscious</a:t>
            </a:r>
          </a:p>
          <a:p>
            <a:pPr>
              <a:defRPr/>
            </a:pPr>
            <a:r>
              <a:rPr lang="en-US" dirty="0"/>
              <a:t>Gaugin and Die </a:t>
            </a:r>
            <a:r>
              <a:rPr lang="en-US" dirty="0" err="1"/>
              <a:t>Brucke</a:t>
            </a:r>
            <a:r>
              <a:rPr lang="en-US" dirty="0"/>
              <a:t>, emphasis on the individual psyche</a:t>
            </a:r>
          </a:p>
          <a:p>
            <a:pPr>
              <a:defRPr/>
            </a:pPr>
            <a:r>
              <a:rPr lang="en-US" dirty="0"/>
              <a:t>Surprising imagery, deep symbolism, refined painting techniques, disdain for convention</a:t>
            </a:r>
          </a:p>
          <a:p>
            <a:pPr>
              <a:defRPr/>
            </a:pPr>
            <a:r>
              <a:rPr lang="en-US" dirty="0"/>
              <a:t>De Chirico’s metaphysical paintings and underlying anxiety and mystery</a:t>
            </a:r>
          </a:p>
          <a:p>
            <a:pPr>
              <a:defRPr/>
            </a:pPr>
            <a:r>
              <a:rPr lang="en-US" dirty="0"/>
              <a:t>Dada’s emphasis on chance, randomness, irrational, and unconscious</a:t>
            </a:r>
          </a:p>
          <a:p>
            <a:pPr lvl="1">
              <a:defRPr/>
            </a:pPr>
            <a:r>
              <a:rPr lang="en-US" dirty="0"/>
              <a:t>Admired Duchamp</a:t>
            </a:r>
          </a:p>
          <a:p>
            <a:pPr>
              <a:defRPr/>
            </a:pPr>
            <a:r>
              <a:rPr lang="en-US" dirty="0"/>
              <a:t>Rousseau’s folk art sensibility, magic realism and enchantment with the primitive</a:t>
            </a:r>
          </a:p>
        </p:txBody>
      </p:sp>
      <p:sp>
        <p:nvSpPr>
          <p:cNvPr id="2" name="Content Placeholder 1"/>
          <p:cNvSpPr>
            <a:spLocks noGrp="1"/>
          </p:cNvSpPr>
          <p:nvPr>
            <p:ph sz="half" idx="2"/>
          </p:nvPr>
        </p:nvSpPr>
        <p:spPr>
          <a:xfrm>
            <a:off x="6263640" y="1644684"/>
            <a:ext cx="5292399" cy="4437310"/>
          </a:xfrm>
        </p:spPr>
        <p:txBody>
          <a:bodyPr>
            <a:normAutofit fontScale="92500" lnSpcReduction="10000"/>
          </a:bodyPr>
          <a:lstStyle/>
          <a:p>
            <a:r>
              <a:rPr lang="en-US" altLang="en-US" dirty="0"/>
              <a:t>Originated  in the late 1910s and 1920s as a literary movement that experimented with automatic writing (automatism)</a:t>
            </a:r>
          </a:p>
          <a:p>
            <a:pPr lvl="1"/>
            <a:r>
              <a:rPr lang="en-US" altLang="en-US" dirty="0"/>
              <a:t>Would release the unconscious and imagination</a:t>
            </a:r>
          </a:p>
          <a:p>
            <a:r>
              <a:rPr lang="en-US" altLang="en-US" dirty="0"/>
              <a:t>Dream analysis, free association (analysis-Freud)</a:t>
            </a:r>
          </a:p>
          <a:p>
            <a:r>
              <a:rPr lang="en-US" altLang="en-US" dirty="0"/>
              <a:t>Word games and hypnotic trances</a:t>
            </a:r>
          </a:p>
          <a:p>
            <a:r>
              <a:rPr lang="en-US" altLang="en-US" dirty="0"/>
              <a:t>Chance circumstances and techniques emphasizing suggested images</a:t>
            </a:r>
          </a:p>
          <a:p>
            <a:r>
              <a:rPr lang="en-US" altLang="en-US" dirty="0"/>
              <a:t>Juxtaposition of incongruent (impossible) forms and images</a:t>
            </a:r>
          </a:p>
          <a:p>
            <a:r>
              <a:rPr lang="en-US" altLang="en-US" dirty="0"/>
              <a:t>Surrealism declined at the beginning of WWII</a:t>
            </a:r>
          </a:p>
          <a:p>
            <a:endParaRPr lang="en-US" dirty="0"/>
          </a:p>
        </p:txBody>
      </p:sp>
    </p:spTree>
    <p:extLst>
      <p:ext uri="{BB962C8B-B14F-4D97-AF65-F5344CB8AC3E}">
        <p14:creationId xmlns:p14="http://schemas.microsoft.com/office/powerpoint/2010/main" val="71333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xfrm>
            <a:off x="533400" y="368300"/>
            <a:ext cx="9875520" cy="1356360"/>
          </a:xfrm>
          <a:prstGeom prst="rect">
            <a:avLst/>
          </a:prstGeom>
        </p:spPr>
        <p:txBody>
          <a:bodyPr lIns="0" tIns="0" rIns="0" bIns="0">
            <a:normAutofit/>
          </a:bodyPr>
          <a:lstStyle/>
          <a:p>
            <a:pPr lvl="0">
              <a:defRPr sz="1800">
                <a:solidFill>
                  <a:srgbClr val="000000"/>
                </a:solidFill>
              </a:defRPr>
            </a:pPr>
            <a:r>
              <a:rPr lang="en-US" sz="6000" dirty="0">
                <a:solidFill>
                  <a:schemeClr val="accent2"/>
                </a:solidFill>
              </a:rPr>
              <a:t>Social Realism</a:t>
            </a:r>
            <a:endParaRPr sz="6000" dirty="0">
              <a:solidFill>
                <a:schemeClr val="accent2"/>
              </a:solidFill>
            </a:endParaRPr>
          </a:p>
        </p:txBody>
      </p:sp>
      <p:sp>
        <p:nvSpPr>
          <p:cNvPr id="168" name="Shape 168"/>
          <p:cNvSpPr>
            <a:spLocks noGrp="1"/>
          </p:cNvSpPr>
          <p:nvPr>
            <p:ph sz="half" idx="1"/>
          </p:nvPr>
        </p:nvSpPr>
        <p:spPr>
          <a:xfrm>
            <a:off x="533400" y="1724660"/>
            <a:ext cx="5364480" cy="4663440"/>
          </a:xfrm>
          <a:prstGeom prst="rect">
            <a:avLst/>
          </a:prstGeom>
        </p:spPr>
        <p:txBody>
          <a:bodyPr>
            <a:normAutofit lnSpcReduction="10000"/>
          </a:bodyPr>
          <a:lstStyle/>
          <a:p>
            <a:pPr marL="285750" indent="-285750" defTabSz="795527">
              <a:spcBef>
                <a:spcPts val="1000"/>
              </a:spcBef>
              <a:defRPr sz="1800">
                <a:solidFill>
                  <a:srgbClr val="000000"/>
                </a:solidFill>
              </a:defRPr>
            </a:pPr>
            <a:r>
              <a:rPr lang="en-US" sz="1800" dirty="0">
                <a:solidFill>
                  <a:srgbClr val="404040"/>
                </a:solidFill>
              </a:rPr>
              <a:t>Flourished primarily during the 1920s and 1930s</a:t>
            </a:r>
          </a:p>
          <a:p>
            <a:pPr marL="285750" indent="-285750" defTabSz="795527">
              <a:spcBef>
                <a:spcPts val="1000"/>
              </a:spcBef>
              <a:defRPr sz="1800">
                <a:solidFill>
                  <a:srgbClr val="000000"/>
                </a:solidFill>
              </a:defRPr>
            </a:pPr>
            <a:r>
              <a:rPr lang="en-US" sz="1800" dirty="0">
                <a:solidFill>
                  <a:srgbClr val="404040"/>
                </a:solidFill>
              </a:rPr>
              <a:t>Global economic depression, heightened racial conflict, rise of fascist regimes internationally, optimism after Mexican and Russian revolutions</a:t>
            </a:r>
          </a:p>
          <a:p>
            <a:pPr marL="285750" indent="-285750" defTabSz="795527">
              <a:spcBef>
                <a:spcPts val="1000"/>
              </a:spcBef>
              <a:defRPr sz="1800">
                <a:solidFill>
                  <a:srgbClr val="000000"/>
                </a:solidFill>
              </a:defRPr>
            </a:pPr>
            <a:r>
              <a:rPr lang="en-US" sz="1800" dirty="0">
                <a:solidFill>
                  <a:srgbClr val="404040"/>
                </a:solidFill>
              </a:rPr>
              <a:t>Created figurative and realistic images of “masses,” encompassing lower and working classes, labor unionists, and the politically disenfranchised</a:t>
            </a:r>
          </a:p>
          <a:p>
            <a:pPr marL="285750" indent="-285750" defTabSz="795527">
              <a:spcBef>
                <a:spcPts val="1000"/>
              </a:spcBef>
              <a:defRPr sz="1800">
                <a:solidFill>
                  <a:srgbClr val="000000"/>
                </a:solidFill>
              </a:defRPr>
            </a:pPr>
            <a:r>
              <a:rPr lang="en-US" sz="1800" dirty="0">
                <a:solidFill>
                  <a:srgbClr val="404040"/>
                </a:solidFill>
              </a:rPr>
              <a:t>American artists became disillusioned with the French avant-garde and isolation from society</a:t>
            </a:r>
          </a:p>
          <a:p>
            <a:pPr marL="285750" indent="-285750" defTabSz="795527">
              <a:spcBef>
                <a:spcPts val="1000"/>
              </a:spcBef>
              <a:defRPr sz="1800">
                <a:solidFill>
                  <a:srgbClr val="000000"/>
                </a:solidFill>
              </a:defRPr>
            </a:pPr>
            <a:r>
              <a:rPr lang="en-US" sz="1800" dirty="0">
                <a:solidFill>
                  <a:srgbClr val="404040"/>
                </a:solidFill>
              </a:rPr>
              <a:t>Art was a weapon by which they could fight capitalist exploitation and stem the advance of international fascism</a:t>
            </a:r>
          </a:p>
          <a:p>
            <a:pPr marL="285750" indent="-285750" defTabSz="795527">
              <a:spcBef>
                <a:spcPts val="1000"/>
              </a:spcBef>
              <a:defRPr sz="1800">
                <a:solidFill>
                  <a:srgbClr val="000000"/>
                </a:solidFill>
              </a:defRPr>
            </a:pPr>
            <a:r>
              <a:rPr lang="en-US" sz="1800" dirty="0">
                <a:solidFill>
                  <a:srgbClr val="404040"/>
                </a:solidFill>
              </a:rPr>
              <a:t>Were influenced by the Realists, Daumier, Courbet, and Goya</a:t>
            </a:r>
          </a:p>
          <a:p>
            <a:pPr marL="285750" indent="-285750" defTabSz="795527">
              <a:spcBef>
                <a:spcPts val="1000"/>
              </a:spcBef>
              <a:defRPr sz="1800">
                <a:solidFill>
                  <a:srgbClr val="000000"/>
                </a:solidFill>
              </a:defRPr>
            </a:pPr>
            <a:r>
              <a:rPr lang="en-US" sz="1800" dirty="0">
                <a:solidFill>
                  <a:srgbClr val="404040"/>
                </a:solidFill>
              </a:rPr>
              <a:t>Political focus made it modern, did not follow the art of France </a:t>
            </a:r>
            <a:endParaRPr sz="1800" dirty="0">
              <a:solidFill>
                <a:srgbClr val="404040"/>
              </a:solidFill>
            </a:endParaRPr>
          </a:p>
        </p:txBody>
      </p:sp>
      <p:sp>
        <p:nvSpPr>
          <p:cNvPr id="2" name="Content Placeholder 1"/>
          <p:cNvSpPr>
            <a:spLocks noGrp="1"/>
          </p:cNvSpPr>
          <p:nvPr>
            <p:ph sz="half" idx="2"/>
          </p:nvPr>
        </p:nvSpPr>
        <p:spPr>
          <a:xfrm>
            <a:off x="6267612" y="1417320"/>
            <a:ext cx="5505288" cy="4970780"/>
          </a:xfrm>
        </p:spPr>
        <p:txBody>
          <a:bodyPr>
            <a:normAutofit lnSpcReduction="10000"/>
          </a:bodyPr>
          <a:lstStyle/>
          <a:p>
            <a:r>
              <a:rPr lang="en-US" sz="2800" dirty="0"/>
              <a:t>Influenced by teachings of Marx and Lenin</a:t>
            </a:r>
          </a:p>
          <a:p>
            <a:r>
              <a:rPr lang="en-US" sz="2800" dirty="0"/>
              <a:t>Great Depression of 1929 and Works Progress Administration</a:t>
            </a:r>
          </a:p>
          <a:p>
            <a:pPr lvl="1"/>
            <a:r>
              <a:rPr lang="en-US" sz="2800" dirty="0"/>
              <a:t>Provided many artists with patronage, sense of community, and mandate to paint realistically</a:t>
            </a:r>
          </a:p>
          <a:p>
            <a:r>
              <a:rPr lang="en-US" sz="2800" dirty="0"/>
              <a:t>Later met to publish magazines, organize unions, and  publically agitate for the importance of the artist within society, and radical anti-capitalist change for America</a:t>
            </a:r>
          </a:p>
        </p:txBody>
      </p:sp>
    </p:spTree>
    <p:extLst>
      <p:ext uri="{BB962C8B-B14F-4D97-AF65-F5344CB8AC3E}">
        <p14:creationId xmlns:p14="http://schemas.microsoft.com/office/powerpoint/2010/main" val="3790998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4700" y="304800"/>
            <a:ext cx="9875520" cy="1356360"/>
          </a:xfrm>
        </p:spPr>
        <p:txBody>
          <a:bodyPr>
            <a:normAutofit/>
          </a:bodyPr>
          <a:lstStyle/>
          <a:p>
            <a:r>
              <a:rPr lang="en-US" sz="5400" dirty="0">
                <a:solidFill>
                  <a:schemeClr val="accent2"/>
                </a:solidFill>
              </a:rPr>
              <a:t>Mexican Muralism</a:t>
            </a:r>
          </a:p>
        </p:txBody>
      </p:sp>
      <p:sp>
        <p:nvSpPr>
          <p:cNvPr id="6" name="Content Placeholder 5"/>
          <p:cNvSpPr>
            <a:spLocks noGrp="1"/>
          </p:cNvSpPr>
          <p:nvPr>
            <p:ph idx="1"/>
          </p:nvPr>
        </p:nvSpPr>
        <p:spPr>
          <a:xfrm>
            <a:off x="546100" y="1661160"/>
            <a:ext cx="11417300" cy="4803140"/>
          </a:xfrm>
        </p:spPr>
        <p:txBody>
          <a:bodyPr>
            <a:normAutofit fontScale="92500" lnSpcReduction="10000"/>
          </a:bodyPr>
          <a:lstStyle/>
          <a:p>
            <a:r>
              <a:rPr lang="en-US" sz="2400" dirty="0"/>
              <a:t>Revolution in Mexico from 1910-1920</a:t>
            </a:r>
          </a:p>
          <a:p>
            <a:pPr lvl="1"/>
            <a:r>
              <a:rPr lang="en-US" dirty="0"/>
              <a:t>Belief that land should be in the hands of the laborers</a:t>
            </a:r>
          </a:p>
          <a:p>
            <a:pPr lvl="1"/>
            <a:r>
              <a:rPr lang="en-US" dirty="0"/>
              <a:t>Issues concerning the masses</a:t>
            </a:r>
          </a:p>
          <a:p>
            <a:pPr lvl="2"/>
            <a:r>
              <a:rPr lang="en-US" dirty="0"/>
              <a:t>Universal public education and health care</a:t>
            </a:r>
          </a:p>
          <a:p>
            <a:pPr lvl="2"/>
            <a:r>
              <a:rPr lang="en-US" dirty="0"/>
              <a:t>Expanded civil liberties</a:t>
            </a:r>
          </a:p>
          <a:p>
            <a:r>
              <a:rPr lang="en-US" sz="2400" dirty="0"/>
              <a:t>Government commissioned artists to create art that could educate the illiterate masses about Mexican history</a:t>
            </a:r>
          </a:p>
          <a:p>
            <a:pPr lvl="1"/>
            <a:r>
              <a:rPr lang="en-US" dirty="0"/>
              <a:t>Muralism movement was led by Diego Rivera, </a:t>
            </a:r>
            <a:r>
              <a:rPr lang="en-US" dirty="0" err="1"/>
              <a:t>Siquerios</a:t>
            </a:r>
            <a:r>
              <a:rPr lang="en-US" dirty="0"/>
              <a:t>, and Jose Clemente Orozco, known as Les </a:t>
            </a:r>
            <a:r>
              <a:rPr lang="en-US" dirty="0" err="1"/>
              <a:t>tres</a:t>
            </a:r>
            <a:r>
              <a:rPr lang="en-US" dirty="0"/>
              <a:t> </a:t>
            </a:r>
            <a:r>
              <a:rPr lang="en-US" dirty="0" err="1"/>
              <a:t>grandes</a:t>
            </a:r>
            <a:endParaRPr lang="en-US" dirty="0"/>
          </a:p>
          <a:p>
            <a:r>
              <a:rPr lang="en-US" sz="2400" dirty="0"/>
              <a:t>Developed an iconography that featured atypical, non-European heroes from the nation’s past, present, and future</a:t>
            </a:r>
          </a:p>
          <a:p>
            <a:pPr lvl="1"/>
            <a:r>
              <a:rPr lang="en-US" dirty="0"/>
              <a:t>Aztec warriors battling the Spanish</a:t>
            </a:r>
          </a:p>
          <a:p>
            <a:pPr lvl="1"/>
            <a:r>
              <a:rPr lang="en-US" dirty="0"/>
              <a:t>Humble peasants fighting in the revolution</a:t>
            </a:r>
          </a:p>
          <a:p>
            <a:pPr lvl="1"/>
            <a:r>
              <a:rPr lang="en-US" dirty="0"/>
              <a:t>Mixed race people who will forge the next great age</a:t>
            </a:r>
          </a:p>
          <a:p>
            <a:endParaRPr lang="en-US" sz="2400" dirty="0"/>
          </a:p>
        </p:txBody>
      </p:sp>
    </p:spTree>
    <p:extLst>
      <p:ext uri="{BB962C8B-B14F-4D97-AF65-F5344CB8AC3E}">
        <p14:creationId xmlns:p14="http://schemas.microsoft.com/office/powerpoint/2010/main" val="1854062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352166" y="412124"/>
            <a:ext cx="4322703" cy="6068686"/>
          </a:xfrm>
        </p:spPr>
        <p:txBody>
          <a:bodyPr>
            <a:normAutofit fontScale="92500" lnSpcReduction="10000"/>
          </a:bodyPr>
          <a:lstStyle/>
          <a:p>
            <a:pPr marL="285750" indent="-285750">
              <a:buFont typeface="Arial" panose="020B0604020202020204" pitchFamily="34" charset="0"/>
              <a:buChar char="•"/>
            </a:pPr>
            <a:r>
              <a:rPr lang="en-US" sz="2000" dirty="0"/>
              <a:t>Contains hundreds of characters from 400 years of Mexico’s history</a:t>
            </a:r>
          </a:p>
          <a:p>
            <a:pPr marL="742950" lvl="1" indent="-285750">
              <a:buFont typeface="Arial" panose="020B0604020202020204" pitchFamily="34" charset="0"/>
              <a:buChar char="•"/>
            </a:pPr>
            <a:r>
              <a:rPr lang="en-US" sz="1600" dirty="0"/>
              <a:t>Strolling through Alameda Park, Mexico City’s largest park</a:t>
            </a:r>
          </a:p>
          <a:p>
            <a:pPr marL="742950" lvl="1" indent="-285750">
              <a:buFont typeface="Arial" panose="020B0604020202020204" pitchFamily="34" charset="0"/>
              <a:buChar char="•"/>
            </a:pPr>
            <a:r>
              <a:rPr lang="en-US" sz="1600" dirty="0"/>
              <a:t>Colorful balloons and well-dressed visitors</a:t>
            </a:r>
          </a:p>
          <a:p>
            <a:pPr marL="742950" lvl="1" indent="-285750">
              <a:buFont typeface="Arial" panose="020B0604020202020204" pitchFamily="34" charset="0"/>
              <a:buChar char="•"/>
            </a:pPr>
            <a:r>
              <a:rPr lang="en-US" sz="1600" dirty="0"/>
              <a:t>But also a confrontation between an indigenous family and a police officer; a man shooting someone into the face of someone being trampled by a horse in the middle of a fight; a sinister skeleton smiling at the viewer</a:t>
            </a:r>
          </a:p>
          <a:p>
            <a:pPr marL="285750" indent="-285750">
              <a:buFont typeface="Arial" panose="020B0604020202020204" pitchFamily="34" charset="0"/>
              <a:buChar char="•"/>
            </a:pPr>
            <a:r>
              <a:rPr lang="en-US" sz="2000" dirty="0"/>
              <a:t>Surrealism-dreams were primary subject matter</a:t>
            </a:r>
          </a:p>
          <a:p>
            <a:pPr marL="742950" lvl="1" indent="-285750">
              <a:buFont typeface="Arial" panose="020B0604020202020204" pitchFamily="34" charset="0"/>
              <a:buChar char="•"/>
            </a:pPr>
            <a:r>
              <a:rPr lang="en-US" sz="1600" dirty="0"/>
              <a:t>Personal and strange, allowed artists to juxtapose subject matter</a:t>
            </a:r>
          </a:p>
          <a:p>
            <a:pPr marL="742950" lvl="1" indent="-285750">
              <a:buFont typeface="Arial" panose="020B0604020202020204" pitchFamily="34" charset="0"/>
              <a:buChar char="•"/>
            </a:pPr>
            <a:r>
              <a:rPr lang="en-US" sz="1600" dirty="0"/>
              <a:t>Rivera did not declare himself a Surrealist, but used this approach here</a:t>
            </a:r>
          </a:p>
          <a:p>
            <a:pPr marL="285750" indent="-285750">
              <a:buFont typeface="Arial" panose="020B0604020202020204" pitchFamily="34" charset="0"/>
              <a:buChar char="•"/>
            </a:pPr>
            <a:r>
              <a:rPr lang="en-US" sz="2000" dirty="0"/>
              <a:t>Puts together a scene of disparate people</a:t>
            </a:r>
          </a:p>
          <a:p>
            <a:pPr marL="742950" lvl="1" indent="-285750">
              <a:buFont typeface="Arial" panose="020B0604020202020204" pitchFamily="34" charset="0"/>
              <a:buChar char="•"/>
            </a:pPr>
            <a:r>
              <a:rPr lang="en-US" sz="1600" dirty="0"/>
              <a:t>Hernan Cortez-Spanish conqueror of the Aztec Empire</a:t>
            </a:r>
          </a:p>
          <a:p>
            <a:pPr marL="742950" lvl="1" indent="-285750">
              <a:buFont typeface="Arial" panose="020B0604020202020204" pitchFamily="34" charset="0"/>
              <a:buChar char="•"/>
            </a:pPr>
            <a:r>
              <a:rPr lang="en-US" sz="1600" dirty="0" err="1"/>
              <a:t>Sor</a:t>
            </a:r>
            <a:r>
              <a:rPr lang="en-US" sz="1600" dirty="0"/>
              <a:t> Juana-17</a:t>
            </a:r>
            <a:r>
              <a:rPr lang="en-US" sz="1600" baseline="30000" dirty="0"/>
              <a:t>th</a:t>
            </a:r>
            <a:r>
              <a:rPr lang="en-US" sz="1600" dirty="0"/>
              <a:t> century nun and well known writer</a:t>
            </a:r>
          </a:p>
          <a:p>
            <a:pPr marL="742950" lvl="1" indent="-285750">
              <a:buFont typeface="Arial" panose="020B0604020202020204" pitchFamily="34" charset="0"/>
              <a:buChar char="•"/>
            </a:pPr>
            <a:r>
              <a:rPr lang="en-US" sz="1600" dirty="0" err="1"/>
              <a:t>Porfio</a:t>
            </a:r>
            <a:r>
              <a:rPr lang="en-US" sz="1600" dirty="0"/>
              <a:t> Diaz-dictator who inspired the Mexican revolution</a:t>
            </a:r>
          </a:p>
        </p:txBody>
      </p:sp>
      <p:sp>
        <p:nvSpPr>
          <p:cNvPr id="7" name="TextBox 6"/>
          <p:cNvSpPr txBox="1"/>
          <p:nvPr/>
        </p:nvSpPr>
        <p:spPr>
          <a:xfrm>
            <a:off x="4674869" y="412124"/>
            <a:ext cx="7176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Diego Rivera, Dream of a Sunday Afternoon in Alameda Park, 1947, mural</a:t>
            </a:r>
          </a:p>
        </p:txBody>
      </p:sp>
      <p:pic>
        <p:nvPicPr>
          <p:cNvPr id="2050" name="Picture 2" descr="https://ka-perseus-images.s3.amazonaws.com/1aec3ddbaf3caa7f3ac726beb1be54cbcdf0e59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12030" y="1163365"/>
            <a:ext cx="7039816" cy="19862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ka-perseus-images.s3.amazonaws.com/7caf0231d2a0bade0a355901429dc489c629b0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098" y="3304488"/>
            <a:ext cx="4733702" cy="302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6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20130" y="518983"/>
            <a:ext cx="4654790" cy="5968313"/>
          </a:xfrm>
        </p:spPr>
        <p:txBody>
          <a:bodyPr>
            <a:normAutofit fontScale="92500"/>
          </a:bodyPr>
          <a:lstStyle/>
          <a:p>
            <a:pPr marL="285750" indent="-285750">
              <a:buFont typeface="Arial" panose="020B0604020202020204" pitchFamily="34" charset="0"/>
              <a:buChar char="•"/>
            </a:pPr>
            <a:r>
              <a:rPr lang="en-US" sz="2000" dirty="0"/>
              <a:t>Central quartet featuring Rivera, Frida Kahlo, printmaker and draughtsman Jose Guadalupe Posada, and La Catrina (name for elegant, upper class woman dressed in European clothing)</a:t>
            </a:r>
          </a:p>
          <a:p>
            <a:pPr marL="742950" lvl="1" indent="-285750">
              <a:buFont typeface="Arial" panose="020B0604020202020204" pitchFamily="34" charset="0"/>
              <a:buChar char="•"/>
            </a:pPr>
            <a:r>
              <a:rPr lang="en-US" sz="1600" dirty="0"/>
              <a:t>Depicted as a skeleton to criticize the Mexican elite</a:t>
            </a:r>
          </a:p>
          <a:p>
            <a:pPr marL="742950" lvl="1" indent="-285750">
              <a:buFont typeface="Arial" panose="020B0604020202020204" pitchFamily="34" charset="0"/>
              <a:buChar char="•"/>
            </a:pPr>
            <a:r>
              <a:rPr lang="en-US" sz="1600" dirty="0"/>
              <a:t>Based on a print by Posada, Rivera replicated it and added a boa, like that of </a:t>
            </a:r>
            <a:r>
              <a:rPr lang="en-US" sz="1600" dirty="0" err="1"/>
              <a:t>Quetzacoatl</a:t>
            </a:r>
            <a:r>
              <a:rPr lang="en-US" sz="1600" dirty="0"/>
              <a:t>, the ancient Mesoamerican serpent god</a:t>
            </a:r>
          </a:p>
          <a:p>
            <a:pPr marL="285750" indent="-285750">
              <a:buFont typeface="Arial" panose="020B0604020202020204" pitchFamily="34" charset="0"/>
              <a:buChar char="•"/>
            </a:pPr>
            <a:r>
              <a:rPr lang="en-US" sz="2000" dirty="0"/>
              <a:t>Catrina holds River’s hand and Posada’s</a:t>
            </a:r>
          </a:p>
          <a:p>
            <a:pPr marL="742950" lvl="1" indent="-285750">
              <a:buFont typeface="Arial" panose="020B0604020202020204" pitchFamily="34" charset="0"/>
              <a:buChar char="•"/>
            </a:pPr>
            <a:r>
              <a:rPr lang="en-US" sz="1600" dirty="0"/>
              <a:t>Posada died in obscurity in 1913 and he had a significant effect on muralists</a:t>
            </a:r>
          </a:p>
          <a:p>
            <a:pPr marL="285750" indent="-285750">
              <a:buFont typeface="Arial" panose="020B0604020202020204" pitchFamily="34" charset="0"/>
              <a:buChar char="•"/>
            </a:pPr>
            <a:r>
              <a:rPr lang="en-US" sz="2000" dirty="0"/>
              <a:t>Fourth in the quartet is Kahlo who stands behind a child version of her husband, holding a </a:t>
            </a:r>
            <a:r>
              <a:rPr lang="en-US" sz="2000" dirty="0" err="1"/>
              <a:t>ying</a:t>
            </a:r>
            <a:r>
              <a:rPr lang="en-US" sz="2000" dirty="0"/>
              <a:t> and yang object</a:t>
            </a:r>
          </a:p>
          <a:p>
            <a:pPr marL="742950" lvl="1" indent="-285750">
              <a:buFont typeface="Arial" panose="020B0604020202020204" pitchFamily="34" charset="0"/>
              <a:buChar char="•"/>
            </a:pPr>
            <a:r>
              <a:rPr lang="en-US" sz="1600" dirty="0"/>
              <a:t>Refers to opposite yet interdependent forces: female yin and male yang</a:t>
            </a:r>
          </a:p>
          <a:p>
            <a:pPr marL="742950" lvl="1" indent="-285750">
              <a:buFont typeface="Arial" panose="020B0604020202020204" pitchFamily="34" charset="0"/>
              <a:buChar char="•"/>
            </a:pPr>
            <a:r>
              <a:rPr lang="en-US" sz="1600" dirty="0"/>
              <a:t>Symbol for their complex relationship</a:t>
            </a:r>
          </a:p>
          <a:p>
            <a:pPr marL="742950" lvl="1" indent="-285750">
              <a:buFont typeface="Arial" panose="020B0604020202020204" pitchFamily="34" charset="0"/>
              <a:buChar char="•"/>
            </a:pPr>
            <a:r>
              <a:rPr lang="en-US" sz="1600" dirty="0"/>
              <a:t>Married, divorced, worked together, painted each other</a:t>
            </a:r>
          </a:p>
        </p:txBody>
      </p:sp>
      <p:sp>
        <p:nvSpPr>
          <p:cNvPr id="7" name="TextBox 6"/>
          <p:cNvSpPr txBox="1"/>
          <p:nvPr/>
        </p:nvSpPr>
        <p:spPr>
          <a:xfrm>
            <a:off x="6078828" y="412124"/>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Diego Rivera, Dream of a Sunday Afternoon in Alameda Park, 1947, mural</a:t>
            </a:r>
          </a:p>
        </p:txBody>
      </p:sp>
      <p:pic>
        <p:nvPicPr>
          <p:cNvPr id="2" name="Picture 2" descr="https://ka-perseus-images.s3.amazonaws.com/3e812ee2550ff9340ee863b3f81bb621eedeeb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798" y="3384647"/>
            <a:ext cx="4808353" cy="29021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0ED5B1-1AA3-2B44-81BB-111E4A570C2C}"/>
              </a:ext>
            </a:extLst>
          </p:cNvPr>
          <p:cNvPicPr>
            <a:picLocks noChangeAspect="1"/>
          </p:cNvPicPr>
          <p:nvPr/>
        </p:nvPicPr>
        <p:blipFill>
          <a:blip r:embed="rId3"/>
          <a:stretch>
            <a:fillRect/>
          </a:stretch>
        </p:blipFill>
        <p:spPr>
          <a:xfrm>
            <a:off x="5171021" y="1199815"/>
            <a:ext cx="6773844" cy="1790520"/>
          </a:xfrm>
          <a:prstGeom prst="rect">
            <a:avLst/>
          </a:prstGeom>
        </p:spPr>
      </p:pic>
    </p:spTree>
    <p:extLst>
      <p:ext uri="{BB962C8B-B14F-4D97-AF65-F5344CB8AC3E}">
        <p14:creationId xmlns:p14="http://schemas.microsoft.com/office/powerpoint/2010/main" val="1499335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48281" y="4028303"/>
            <a:ext cx="11794221" cy="2607275"/>
          </a:xfrm>
        </p:spPr>
        <p:txBody>
          <a:bodyPr>
            <a:normAutofit fontScale="85000" lnSpcReduction="20000"/>
          </a:bodyPr>
          <a:lstStyle/>
          <a:p>
            <a:pPr marL="285750" indent="-285750">
              <a:buFont typeface="Arial" panose="020B0604020202020204" pitchFamily="34" charset="0"/>
              <a:buChar char="•"/>
            </a:pPr>
            <a:r>
              <a:rPr lang="en-US" dirty="0"/>
              <a:t>Read like a text, a chronology emerges</a:t>
            </a:r>
          </a:p>
          <a:p>
            <a:pPr marL="285750" indent="-285750">
              <a:buFont typeface="Arial" panose="020B0604020202020204" pitchFamily="34" charset="0"/>
              <a:buChar char="•"/>
            </a:pPr>
            <a:r>
              <a:rPr lang="en-US" dirty="0"/>
              <a:t>Left side highlights the conquest and colonization of Mexico</a:t>
            </a:r>
          </a:p>
          <a:p>
            <a:pPr marL="285750" indent="-285750">
              <a:buFont typeface="Arial" panose="020B0604020202020204" pitchFamily="34" charset="0"/>
              <a:buChar char="•"/>
            </a:pPr>
            <a:r>
              <a:rPr lang="en-US" dirty="0"/>
              <a:t>Fight for independence and revolution are in the central space</a:t>
            </a:r>
          </a:p>
          <a:p>
            <a:pPr marL="742950" lvl="1" indent="-285750">
              <a:buFont typeface="Arial" panose="020B0604020202020204" pitchFamily="34" charset="0"/>
              <a:buChar char="•"/>
            </a:pPr>
            <a:r>
              <a:rPr lang="en-US" dirty="0"/>
              <a:t>Refined ladies and gentlemen stroll while being watched over by Diaz (the dictator); bourgeois life of 1895</a:t>
            </a:r>
          </a:p>
          <a:p>
            <a:pPr marL="742950" lvl="1" indent="-285750">
              <a:buFont typeface="Arial" panose="020B0604020202020204" pitchFamily="34" charset="0"/>
              <a:buChar char="•"/>
            </a:pPr>
            <a:r>
              <a:rPr lang="en-US" dirty="0"/>
              <a:t>Shows the inequality that stirred average Mexicans to overtake their dictator</a:t>
            </a:r>
          </a:p>
          <a:p>
            <a:pPr marL="285750" indent="-285750">
              <a:buFont typeface="Arial" panose="020B0604020202020204" pitchFamily="34" charset="0"/>
              <a:buChar char="•"/>
            </a:pPr>
            <a:r>
              <a:rPr lang="en-US" dirty="0"/>
              <a:t>To the left of the balloons are nightmares of the conquest and religious intolerance during the colonial era that give way to a democratic nation in the 19</a:t>
            </a:r>
            <a:r>
              <a:rPr lang="en-US" baseline="30000" dirty="0"/>
              <a:t>th</a:t>
            </a:r>
            <a:r>
              <a:rPr lang="en-US" dirty="0"/>
              <a:t> century</a:t>
            </a:r>
          </a:p>
          <a:p>
            <a:pPr marL="742950" lvl="1" indent="-285750">
              <a:buFont typeface="Arial" panose="020B0604020202020204" pitchFamily="34" charset="0"/>
              <a:buChar char="•"/>
            </a:pPr>
            <a:r>
              <a:rPr lang="en-US" dirty="0"/>
              <a:t>Large figure of Benito Juarez who restored the republic after French occupation and attempted to modernize the country as president</a:t>
            </a:r>
          </a:p>
          <a:p>
            <a:pPr marL="285750" indent="-285750">
              <a:buFont typeface="Arial" panose="020B0604020202020204" pitchFamily="34" charset="0"/>
              <a:buChar char="•"/>
            </a:pPr>
            <a:r>
              <a:rPr lang="en-US" dirty="0"/>
              <a:t>On the right, beyond the bandstand, the battles of the revolution give way to the land of liberty, championed by the workers’ flags</a:t>
            </a:r>
          </a:p>
          <a:p>
            <a:pPr marL="285750" indent="-285750">
              <a:buFont typeface="Arial" panose="020B0604020202020204" pitchFamily="34" charset="0"/>
              <a:buChar char="•"/>
            </a:pPr>
            <a:r>
              <a:rPr lang="en-US" dirty="0"/>
              <a:t>History is usually written by victors, and these histories are present here</a:t>
            </a:r>
          </a:p>
          <a:p>
            <a:pPr marL="285750" indent="-285750">
              <a:buFont typeface="Arial" panose="020B0604020202020204" pitchFamily="34" charset="0"/>
              <a:buChar char="•"/>
            </a:pPr>
            <a:endParaRPr lang="en-US" dirty="0"/>
          </a:p>
        </p:txBody>
      </p:sp>
      <p:sp>
        <p:nvSpPr>
          <p:cNvPr id="7" name="TextBox 6"/>
          <p:cNvSpPr txBox="1"/>
          <p:nvPr/>
        </p:nvSpPr>
        <p:spPr>
          <a:xfrm>
            <a:off x="2298357" y="412124"/>
            <a:ext cx="83267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Diego Rivera, Dream of a Sunday Afternoon in Alameda Park, 1947, mural</a:t>
            </a:r>
          </a:p>
        </p:txBody>
      </p:sp>
      <p:pic>
        <p:nvPicPr>
          <p:cNvPr id="4" name="Picture 3">
            <a:extLst>
              <a:ext uri="{FF2B5EF4-FFF2-40B4-BE49-F238E27FC236}">
                <a16:creationId xmlns:a16="http://schemas.microsoft.com/office/drawing/2014/main" id="{BA3460E2-DF7C-654D-B01A-7A95F5F20277}"/>
              </a:ext>
            </a:extLst>
          </p:cNvPr>
          <p:cNvPicPr>
            <a:picLocks noChangeAspect="1"/>
          </p:cNvPicPr>
          <p:nvPr/>
        </p:nvPicPr>
        <p:blipFill>
          <a:blip r:embed="rId2"/>
          <a:stretch>
            <a:fillRect/>
          </a:stretch>
        </p:blipFill>
        <p:spPr>
          <a:xfrm>
            <a:off x="249498" y="859482"/>
            <a:ext cx="11693004" cy="3090794"/>
          </a:xfrm>
          <a:prstGeom prst="rect">
            <a:avLst/>
          </a:prstGeom>
        </p:spPr>
      </p:pic>
    </p:spTree>
    <p:extLst>
      <p:ext uri="{BB962C8B-B14F-4D97-AF65-F5344CB8AC3E}">
        <p14:creationId xmlns:p14="http://schemas.microsoft.com/office/powerpoint/2010/main" val="2998598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92" y="0"/>
            <a:ext cx="3931920" cy="1737360"/>
          </a:xfrm>
        </p:spPr>
        <p:txBody>
          <a:bodyPr/>
          <a:lstStyle/>
          <a:p>
            <a:r>
              <a:rPr lang="en-US" sz="2800" dirty="0">
                <a:solidFill>
                  <a:schemeClr val="accent2"/>
                </a:solidFill>
              </a:rPr>
              <a:t>Lawrence, “No. 49,” 1940, Washington D.C., tempera on </a:t>
            </a:r>
            <a:r>
              <a:rPr lang="en-US" sz="2800" dirty="0" err="1">
                <a:solidFill>
                  <a:schemeClr val="accent2"/>
                </a:solidFill>
              </a:rPr>
              <a:t>masonite</a:t>
            </a:r>
            <a:endParaRPr lang="en-US" sz="2800" dirty="0">
              <a:solidFill>
                <a:schemeClr val="accent2"/>
              </a:solidFill>
            </a:endParaRPr>
          </a:p>
        </p:txBody>
      </p:sp>
      <p:sp>
        <p:nvSpPr>
          <p:cNvPr id="4" name="Text Placeholder 3"/>
          <p:cNvSpPr>
            <a:spLocks noGrp="1"/>
          </p:cNvSpPr>
          <p:nvPr>
            <p:ph type="body" sz="half" idx="2"/>
          </p:nvPr>
        </p:nvSpPr>
        <p:spPr>
          <a:xfrm>
            <a:off x="488091" y="1737360"/>
            <a:ext cx="5764427" cy="4585063"/>
          </a:xfrm>
        </p:spPr>
        <p:txBody>
          <a:bodyPr>
            <a:normAutofit fontScale="92500" lnSpcReduction="20000"/>
          </a:bodyPr>
          <a:lstStyle/>
          <a:p>
            <a:pPr marL="180473" lvl="0" indent="-180473">
              <a:buSzPct val="100000"/>
              <a:buChar char="•"/>
            </a:pPr>
            <a:r>
              <a:rPr lang="en-US" sz="1800" dirty="0"/>
              <a:t>Concentrated on the subjects of the culture and history of African Americans</a:t>
            </a:r>
          </a:p>
          <a:p>
            <a:pPr marL="180473" lvl="0" indent="-180473">
              <a:buSzPct val="100000"/>
              <a:buChar char="•"/>
            </a:pPr>
            <a:r>
              <a:rPr lang="en-US" sz="1800" dirty="0"/>
              <a:t>Attended lectures and exhibitions of African art and African American history</a:t>
            </a:r>
          </a:p>
          <a:p>
            <a:pPr marL="180473" lvl="0" indent="-180473">
              <a:buSzPct val="100000"/>
              <a:buChar char="•"/>
            </a:pPr>
            <a:r>
              <a:rPr lang="en-US" sz="1800" dirty="0"/>
              <a:t>Inspired by politically oriented art and the Harlem Renaissance</a:t>
            </a:r>
          </a:p>
          <a:p>
            <a:pPr marL="180473" lvl="0" indent="-180473">
              <a:buSzPct val="100000"/>
              <a:buChar char="•"/>
            </a:pPr>
            <a:r>
              <a:rPr lang="en-US" sz="1800" dirty="0"/>
              <a:t>Began a 60-painting series titled “The Migration of the Negro,” referring to the groups of African Americans who migrated north after WWI, were mostly ignored by the  government aid, and so experienced discrimination </a:t>
            </a:r>
          </a:p>
          <a:p>
            <a:pPr marL="180473" lvl="0" indent="-180473">
              <a:buSzPct val="100000"/>
              <a:buChar char="•"/>
            </a:pPr>
            <a:r>
              <a:rPr lang="en-US" sz="1800" dirty="0"/>
              <a:t>Sense of bleakness and degradation</a:t>
            </a:r>
          </a:p>
          <a:p>
            <a:pPr marL="180473" lvl="0" indent="-180473">
              <a:buSzPct val="100000"/>
              <a:buChar char="•"/>
            </a:pPr>
            <a:r>
              <a:rPr lang="en-US" sz="1800" dirty="0"/>
              <a:t>Caption  “They also found discrimination in the North though it was much different than what they had known in the south.”</a:t>
            </a:r>
          </a:p>
          <a:p>
            <a:pPr marL="180473" lvl="0" indent="-180473">
              <a:buSzPct val="100000"/>
              <a:buChar char="•"/>
            </a:pPr>
            <a:r>
              <a:rPr lang="en-US" sz="1800" dirty="0"/>
              <a:t>Blatantly segregated dining room with a barrier </a:t>
            </a:r>
          </a:p>
          <a:p>
            <a:pPr marL="180473" lvl="0" indent="-180473">
              <a:buSzPct val="100000"/>
              <a:buChar char="•"/>
            </a:pPr>
            <a:r>
              <a:rPr lang="en-US" sz="1800" dirty="0"/>
              <a:t>Rhythmic, flat arrangement  with similar colors throughout the series</a:t>
            </a:r>
          </a:p>
          <a:p>
            <a:endParaRPr lang="en-US" sz="1800" dirty="0"/>
          </a:p>
        </p:txBody>
      </p:sp>
      <p:pic>
        <p:nvPicPr>
          <p:cNvPr id="6" name="pho179x279discrimination.jpg"/>
          <p:cNvPicPr/>
          <p:nvPr/>
        </p:nvPicPr>
        <p:blipFill>
          <a:blip r:embed="rId2">
            <a:extLst/>
          </a:blip>
          <a:stretch>
            <a:fillRect/>
          </a:stretch>
        </p:blipFill>
        <p:spPr>
          <a:xfrm>
            <a:off x="7117082" y="496389"/>
            <a:ext cx="3793812" cy="5913258"/>
          </a:xfrm>
          <a:prstGeom prst="rect">
            <a:avLst/>
          </a:prstGeom>
          <a:ln w="12700">
            <a:miter lim="400000"/>
          </a:ln>
        </p:spPr>
      </p:pic>
    </p:spTree>
    <p:extLst>
      <p:ext uri="{BB962C8B-B14F-4D97-AF65-F5344CB8AC3E}">
        <p14:creationId xmlns:p14="http://schemas.microsoft.com/office/powerpoint/2010/main" val="7240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946" y="78377"/>
            <a:ext cx="3931920" cy="1737360"/>
          </a:xfrm>
        </p:spPr>
        <p:txBody>
          <a:bodyPr/>
          <a:lstStyle/>
          <a:p>
            <a:r>
              <a:rPr lang="en-US" sz="2800" dirty="0">
                <a:solidFill>
                  <a:schemeClr val="accent2"/>
                </a:solidFill>
              </a:rPr>
              <a:t>Lawrence, “No. 49,” 1940, Washington D.C., tempera on </a:t>
            </a:r>
            <a:r>
              <a:rPr lang="en-US" sz="2800" dirty="0" err="1">
                <a:solidFill>
                  <a:schemeClr val="accent2"/>
                </a:solidFill>
              </a:rPr>
              <a:t>masonite</a:t>
            </a:r>
            <a:endParaRPr lang="en-US" sz="2800" dirty="0">
              <a:solidFill>
                <a:schemeClr val="accent2"/>
              </a:solidFill>
            </a:endParaRPr>
          </a:p>
        </p:txBody>
      </p:sp>
      <p:sp>
        <p:nvSpPr>
          <p:cNvPr id="4" name="Text Placeholder 3"/>
          <p:cNvSpPr>
            <a:spLocks noGrp="1"/>
          </p:cNvSpPr>
          <p:nvPr>
            <p:ph type="body" sz="half" idx="2"/>
          </p:nvPr>
        </p:nvSpPr>
        <p:spPr>
          <a:xfrm>
            <a:off x="586945" y="1815736"/>
            <a:ext cx="5146589" cy="4782771"/>
          </a:xfrm>
        </p:spPr>
        <p:txBody>
          <a:bodyPr>
            <a:normAutofit/>
          </a:bodyPr>
          <a:lstStyle/>
          <a:p>
            <a:pPr marL="285750" indent="-285750">
              <a:buFont typeface="Arial" panose="020B0604020202020204" pitchFamily="34" charset="0"/>
              <a:buChar char="•"/>
            </a:pPr>
            <a:r>
              <a:rPr lang="en-US" sz="1800" dirty="0"/>
              <a:t>Believed that art should have “universality, clarity, and strength”</a:t>
            </a:r>
          </a:p>
          <a:p>
            <a:pPr marL="742950" lvl="1" indent="-285750">
              <a:buFont typeface="Arial" panose="020B0604020202020204" pitchFamily="34" charset="0"/>
              <a:buChar char="•"/>
            </a:pPr>
            <a:r>
              <a:rPr lang="en-US" sz="1400" dirty="0"/>
              <a:t>To be understood and be aesthetically good</a:t>
            </a:r>
          </a:p>
          <a:p>
            <a:pPr marL="285750" indent="-285750">
              <a:buFont typeface="Arial" panose="020B0604020202020204" pitchFamily="34" charset="0"/>
              <a:buChar char="•"/>
            </a:pPr>
            <a:r>
              <a:rPr lang="en-US" sz="1800" dirty="0"/>
              <a:t>Expression of black identity and African-American heritage is essential to his artistic expression</a:t>
            </a:r>
          </a:p>
          <a:p>
            <a:pPr marL="285750" indent="-285750">
              <a:buFont typeface="Arial" panose="020B0604020202020204" pitchFamily="34" charset="0"/>
              <a:buChar char="•"/>
            </a:pPr>
            <a:r>
              <a:rPr lang="en-US" sz="1800" dirty="0"/>
              <a:t>Lived in Harlem, social commentary on race and class</a:t>
            </a:r>
          </a:p>
          <a:p>
            <a:pPr marL="285750" indent="-285750">
              <a:buFont typeface="Arial" panose="020B0604020202020204" pitchFamily="34" charset="0"/>
              <a:buChar char="•"/>
            </a:pPr>
            <a:r>
              <a:rPr lang="en-US" sz="1800" dirty="0"/>
              <a:t>Was educated by Charles Seifert and was immersed in African American history and literature</a:t>
            </a:r>
          </a:p>
          <a:p>
            <a:pPr marL="285750" indent="-285750">
              <a:buFont typeface="Arial" panose="020B0604020202020204" pitchFamily="34" charset="0"/>
              <a:buChar char="•"/>
            </a:pPr>
            <a:r>
              <a:rPr lang="en-US" sz="1800" dirty="0"/>
              <a:t>Series of 60 panels that evokes the migration of more than a million African Americans from the rural south to the industrial north between 1910 and 1940 (The Great Migration)</a:t>
            </a:r>
          </a:p>
        </p:txBody>
      </p:sp>
      <p:pic>
        <p:nvPicPr>
          <p:cNvPr id="6" name="pho179x279discrimination.jpg"/>
          <p:cNvPicPr/>
          <p:nvPr/>
        </p:nvPicPr>
        <p:blipFill>
          <a:blip r:embed="rId2">
            <a:extLst/>
          </a:blip>
          <a:stretch>
            <a:fillRect/>
          </a:stretch>
        </p:blipFill>
        <p:spPr>
          <a:xfrm>
            <a:off x="6870068" y="364740"/>
            <a:ext cx="3931919" cy="6128520"/>
          </a:xfrm>
          <a:prstGeom prst="rect">
            <a:avLst/>
          </a:prstGeom>
          <a:ln w="12700">
            <a:miter lim="400000"/>
          </a:ln>
        </p:spPr>
      </p:pic>
    </p:spTree>
    <p:extLst>
      <p:ext uri="{BB962C8B-B14F-4D97-AF65-F5344CB8AC3E}">
        <p14:creationId xmlns:p14="http://schemas.microsoft.com/office/powerpoint/2010/main" val="1693214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phillipscollection.org/research/american_art/artwork/images/Lawrence-Migration_Panel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32" y="423000"/>
            <a:ext cx="3880848" cy="25104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hillipscollection.org/research/american_art/artwork/images/Lawrence-Migration_Panel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71" y="495091"/>
            <a:ext cx="3671842" cy="24383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phillipscollection.org/research/american_art/artwork/images/Lawrence-Migration_Panel_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104" y="423000"/>
            <a:ext cx="3711031" cy="24585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3771" y="3357154"/>
            <a:ext cx="318733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1. Leaving from the South to the North, the places they went</a:t>
            </a:r>
          </a:p>
        </p:txBody>
      </p:sp>
      <p:sp>
        <p:nvSpPr>
          <p:cNvPr id="10" name="TextBox 9"/>
          <p:cNvSpPr txBox="1"/>
          <p:nvPr/>
        </p:nvSpPr>
        <p:spPr>
          <a:xfrm>
            <a:off x="4841966" y="3357153"/>
            <a:ext cx="318733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3. In every town Negroes were leaving by the hundreds to go North and enter into Northern industry.</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11" name="TextBox 10"/>
          <p:cNvSpPr txBox="1"/>
          <p:nvPr/>
        </p:nvSpPr>
        <p:spPr>
          <a:xfrm>
            <a:off x="8595950" y="3357153"/>
            <a:ext cx="3187338"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5. The Negroes were given free passage on the railroads which was paid back by Northern industry. It was an agreement that the people brought North on these railroads were to pay back their passage after they had received jobs.</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90179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www.phillipscollection.org/research/american_art/artwork/images/Lawrence-Migration_Panel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6" y="384198"/>
            <a:ext cx="2319837" cy="349222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phillipscollection.org/research/american_art/artwork/images/Lawrence-Migration_Panel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785" y="425259"/>
            <a:ext cx="2796632" cy="42009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phillipscollection.org/research/american_art/artwork/images/Lawrence-Migration_Panel_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045" y="425259"/>
            <a:ext cx="2574562" cy="392634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phillipscollection.org/research/american_art/artwork/images/Lawrence-Migration_Panel_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9235" y="406380"/>
            <a:ext cx="3319145" cy="22041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4176" y="4200881"/>
            <a:ext cx="231983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7. The Negro, who had been part of the soil for many years, was now going into and living a new life in urban centers.</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p:cNvSpPr txBox="1"/>
          <p:nvPr/>
        </p:nvSpPr>
        <p:spPr>
          <a:xfrm>
            <a:off x="2741432" y="4976948"/>
            <a:ext cx="318733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9. Another great ravager of the crops was the boll weevil.</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8" name="TextBox 7"/>
          <p:cNvSpPr txBox="1"/>
          <p:nvPr/>
        </p:nvSpPr>
        <p:spPr>
          <a:xfrm>
            <a:off x="6087291" y="4754879"/>
            <a:ext cx="214230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11. In many places, because of the war, food had doubled in price.</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9" name="TextBox 8"/>
          <p:cNvSpPr txBox="1"/>
          <p:nvPr/>
        </p:nvSpPr>
        <p:spPr>
          <a:xfrm>
            <a:off x="8635138" y="3069772"/>
            <a:ext cx="318733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13. Due to the South's losing so much labor, the crops were left to dry and spoil</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7175" name="Picture 7" descr="spa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5250"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93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phillipscollection.org/research/american_art/artwork/images/Lawrence-Migration_Panel_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185" y="374523"/>
            <a:ext cx="2533187" cy="390579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phillipscollection.org/research/american_art/artwork/images/Lawrence-Migration_Panel_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822" y="313509"/>
            <a:ext cx="2940322" cy="438854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phillipscollection.org/research/american_art/artwork/images/Lawrence-Migration_Panel_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6156" y="313509"/>
            <a:ext cx="2649669" cy="40233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8081" y="4318448"/>
            <a:ext cx="2846347"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47. As well as finding better housing conditions in the North, the migrants found very poor housing conditions in the North. They were forced into overcrowded and dilapidated tenement houses. </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6" name="TextBox 5"/>
          <p:cNvSpPr txBox="1"/>
          <p:nvPr/>
        </p:nvSpPr>
        <p:spPr>
          <a:xfrm>
            <a:off x="4602065" y="4872446"/>
            <a:ext cx="231983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49. They also found discrimination in the North although it was much different from that which they had known in the South.</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p:cNvSpPr txBox="1"/>
          <p:nvPr/>
        </p:nvSpPr>
        <p:spPr>
          <a:xfrm>
            <a:off x="8626156" y="4377678"/>
            <a:ext cx="3201221"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51. In many cities in the North where the Negroes had been overcrowded in their own living quarters they attempted to spread out. This resulted in many of the race riots and the bombing of Negro homes.  </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8199" name="Picture 7" descr="spac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0"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79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670033" y="540530"/>
            <a:ext cx="3931920" cy="1620162"/>
          </a:xfrm>
        </p:spPr>
        <p:txBody>
          <a:bodyPr>
            <a:noAutofit/>
          </a:bodyPr>
          <a:lstStyle/>
          <a:p>
            <a:r>
              <a:rPr lang="en-US" altLang="en-US" sz="3200" dirty="0">
                <a:solidFill>
                  <a:schemeClr val="accent2"/>
                </a:solidFill>
              </a:rPr>
              <a:t>Kahlo, The Two </a:t>
            </a:r>
            <a:r>
              <a:rPr lang="en-US" altLang="en-US" sz="3200" dirty="0" err="1">
                <a:solidFill>
                  <a:schemeClr val="accent2"/>
                </a:solidFill>
              </a:rPr>
              <a:t>Friedas</a:t>
            </a:r>
            <a:r>
              <a:rPr lang="en-US" altLang="en-US" sz="3200" dirty="0">
                <a:solidFill>
                  <a:schemeClr val="accent2"/>
                </a:solidFill>
              </a:rPr>
              <a:t>, 1939, Surrealism, Mexico, oil on canvas</a:t>
            </a:r>
          </a:p>
        </p:txBody>
      </p:sp>
      <p:sp>
        <p:nvSpPr>
          <p:cNvPr id="4" name="Text Placeholder 3"/>
          <p:cNvSpPr>
            <a:spLocks noGrp="1"/>
          </p:cNvSpPr>
          <p:nvPr>
            <p:ph type="body" sz="half" idx="2"/>
          </p:nvPr>
        </p:nvSpPr>
        <p:spPr>
          <a:xfrm>
            <a:off x="373486" y="2160692"/>
            <a:ext cx="5508329" cy="4265866"/>
          </a:xfrm>
        </p:spPr>
        <p:txBody>
          <a:bodyPr>
            <a:normAutofit fontScale="77500" lnSpcReduction="20000"/>
          </a:bodyPr>
          <a:lstStyle/>
          <a:p>
            <a:pPr>
              <a:defRPr/>
            </a:pPr>
            <a:r>
              <a:rPr lang="en-US" dirty="0"/>
              <a:t>-Intensely personal, self-analytical and autobiographical presentation of her troubled and angst-ridden life, reality is stranger than fiction/dreams</a:t>
            </a:r>
          </a:p>
          <a:p>
            <a:pPr>
              <a:defRPr/>
            </a:pPr>
            <a:r>
              <a:rPr lang="en-US" dirty="0"/>
              <a:t>-Rejected association with Surrealism</a:t>
            </a:r>
          </a:p>
          <a:p>
            <a:pPr>
              <a:defRPr/>
            </a:pPr>
            <a:r>
              <a:rPr lang="en-US" dirty="0"/>
              <a:t>-Accident as a young student which left her in constant pain for her entire life</a:t>
            </a:r>
          </a:p>
          <a:p>
            <a:pPr>
              <a:defRPr/>
            </a:pPr>
            <a:r>
              <a:rPr lang="en-US" dirty="0"/>
              <a:t>-Large scale canvas</a:t>
            </a:r>
          </a:p>
          <a:p>
            <a:pPr>
              <a:defRPr/>
            </a:pPr>
            <a:r>
              <a:rPr lang="en-US" dirty="0"/>
              <a:t>-Barren landscape under stormy sky</a:t>
            </a:r>
          </a:p>
          <a:p>
            <a:pPr>
              <a:defRPr/>
            </a:pPr>
            <a:r>
              <a:rPr lang="en-US" dirty="0"/>
              <a:t>-Suggest different parts of artist’s personality, linked by clasped hands and thin artery with exposed hearts</a:t>
            </a:r>
          </a:p>
          <a:p>
            <a:pPr>
              <a:defRPr/>
            </a:pPr>
            <a:r>
              <a:rPr lang="en-US" dirty="0"/>
              <a:t>-One side is surgical forceps, the other is with portrait of her husband</a:t>
            </a:r>
          </a:p>
          <a:p>
            <a:pPr>
              <a:defRPr/>
            </a:pPr>
            <a:r>
              <a:rPr lang="en-US" dirty="0"/>
              <a:t>-One side is weakened by an exposed heart, the other is strong, vein flows blood into the miniature portrait</a:t>
            </a:r>
          </a:p>
          <a:p>
            <a:pPr>
              <a:defRPr/>
            </a:pPr>
            <a:r>
              <a:rPr lang="en-US" dirty="0"/>
              <a:t>-Deeply nationalistic to her Mexican heritage, active in political protests</a:t>
            </a:r>
          </a:p>
          <a:p>
            <a:pPr>
              <a:defRPr/>
            </a:pPr>
            <a:r>
              <a:rPr lang="en-US" dirty="0"/>
              <a:t>-Mexicans were struggling to define their national identity</a:t>
            </a:r>
          </a:p>
          <a:p>
            <a:pPr>
              <a:defRPr/>
            </a:pPr>
            <a:r>
              <a:rPr lang="en-US" dirty="0"/>
              <a:t>-Right, represents traditional culture, (Mexican dress) Left, imperialist forces (western dress)</a:t>
            </a:r>
          </a:p>
          <a:p>
            <a:pPr>
              <a:defRPr/>
            </a:pPr>
            <a:r>
              <a:rPr lang="en-US" dirty="0"/>
              <a:t>-Personal and national struggles</a:t>
            </a:r>
          </a:p>
        </p:txBody>
      </p:sp>
      <p:pic>
        <p:nvPicPr>
          <p:cNvPr id="5325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10187" y="873125"/>
            <a:ext cx="5111750" cy="5111750"/>
          </a:xfrm>
          <a:noFill/>
        </p:spPr>
      </p:pic>
    </p:spTree>
    <p:extLst>
      <p:ext uri="{BB962C8B-B14F-4D97-AF65-F5344CB8AC3E}">
        <p14:creationId xmlns:p14="http://schemas.microsoft.com/office/powerpoint/2010/main" val="2137340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xfrm>
            <a:off x="1019432" y="83820"/>
            <a:ext cx="9875520" cy="1356360"/>
          </a:xfrm>
          <a:prstGeom prst="rect">
            <a:avLst/>
          </a:prstGeom>
        </p:spPr>
        <p:txBody>
          <a:bodyPr/>
          <a:lstStyle/>
          <a:p>
            <a:pPr lvl="0">
              <a:defRPr sz="1800">
                <a:solidFill>
                  <a:srgbClr val="000000"/>
                </a:solidFill>
              </a:defRPr>
            </a:pPr>
            <a:r>
              <a:rPr sz="4800" dirty="0">
                <a:solidFill>
                  <a:schemeClr val="bg1"/>
                </a:solidFill>
              </a:rPr>
              <a:t>Aftermath of </a:t>
            </a:r>
            <a:r>
              <a:rPr sz="4800" dirty="0">
                <a:solidFill>
                  <a:schemeClr val="accent3"/>
                </a:solidFill>
              </a:rPr>
              <a:t>World War II</a:t>
            </a:r>
          </a:p>
        </p:txBody>
      </p:sp>
      <p:sp>
        <p:nvSpPr>
          <p:cNvPr id="187" name="Shape 187"/>
          <p:cNvSpPr>
            <a:spLocks noGrp="1"/>
          </p:cNvSpPr>
          <p:nvPr>
            <p:ph type="body" idx="1"/>
          </p:nvPr>
        </p:nvSpPr>
        <p:spPr>
          <a:xfrm>
            <a:off x="457200" y="1260389"/>
            <a:ext cx="11479427" cy="4835611"/>
          </a:xfrm>
          <a:prstGeom prst="rect">
            <a:avLst/>
          </a:prstGeom>
        </p:spPr>
        <p:txBody>
          <a:bodyPr>
            <a:normAutofit fontScale="92500"/>
          </a:bodyPr>
          <a:lstStyle/>
          <a:p>
            <a:pPr lvl="0">
              <a:defRPr sz="1800">
                <a:solidFill>
                  <a:srgbClr val="000000"/>
                </a:solidFill>
              </a:defRPr>
            </a:pPr>
            <a:r>
              <a:rPr sz="2800" dirty="0">
                <a:solidFill>
                  <a:srgbClr val="404040"/>
                </a:solidFill>
              </a:rPr>
              <a:t>Political, economic, and psychological devastation set the stage for art in the second half of the 20th century</a:t>
            </a:r>
          </a:p>
          <a:p>
            <a:pPr lvl="0">
              <a:defRPr sz="1800">
                <a:solidFill>
                  <a:srgbClr val="000000"/>
                </a:solidFill>
              </a:defRPr>
            </a:pPr>
            <a:r>
              <a:rPr sz="2800" dirty="0">
                <a:solidFill>
                  <a:srgbClr val="404040"/>
                </a:solidFill>
              </a:rPr>
              <a:t>Dropping the atomic bomb on Hiroshima and Nagasaki signaled a turning </a:t>
            </a:r>
            <a:r>
              <a:rPr sz="2800" dirty="0" err="1">
                <a:solidFill>
                  <a:srgbClr val="404040"/>
                </a:solidFill>
              </a:rPr>
              <a:t>poing</a:t>
            </a:r>
            <a:r>
              <a:rPr sz="2800" dirty="0">
                <a:solidFill>
                  <a:srgbClr val="404040"/>
                </a:solidFill>
              </a:rPr>
              <a:t> in the war, the geopolitical balance, and the nature of international conflict</a:t>
            </a:r>
          </a:p>
          <a:p>
            <a:pPr lvl="0">
              <a:defRPr sz="1800">
                <a:solidFill>
                  <a:srgbClr val="000000"/>
                </a:solidFill>
              </a:defRPr>
            </a:pPr>
            <a:r>
              <a:rPr sz="2800" dirty="0">
                <a:solidFill>
                  <a:srgbClr val="404040"/>
                </a:solidFill>
              </a:rPr>
              <a:t>Regional conflicts continued after the end</a:t>
            </a:r>
          </a:p>
          <a:p>
            <a:pPr marL="290512" lvl="1" indent="-90487">
              <a:defRPr sz="1800">
                <a:solidFill>
                  <a:srgbClr val="000000"/>
                </a:solidFill>
              </a:defRPr>
            </a:pPr>
            <a:r>
              <a:rPr sz="2800" dirty="0">
                <a:solidFill>
                  <a:srgbClr val="404040"/>
                </a:solidFill>
              </a:rPr>
              <a:t>British left India in 1947, creating India (Hindu) and Pakistan (Muslim)</a:t>
            </a:r>
          </a:p>
          <a:p>
            <a:pPr marL="290512" lvl="1" indent="-90487">
              <a:defRPr sz="1800">
                <a:solidFill>
                  <a:srgbClr val="000000"/>
                </a:solidFill>
              </a:defRPr>
            </a:pPr>
            <a:r>
              <a:rPr sz="2800" dirty="0">
                <a:solidFill>
                  <a:srgbClr val="404040"/>
                </a:solidFill>
              </a:rPr>
              <a:t>Communists came to power in China in 1949</a:t>
            </a:r>
          </a:p>
          <a:p>
            <a:pPr marL="290512" lvl="1" indent="-90487">
              <a:defRPr sz="1800">
                <a:solidFill>
                  <a:srgbClr val="000000"/>
                </a:solidFill>
              </a:defRPr>
            </a:pPr>
            <a:r>
              <a:rPr sz="2800" dirty="0">
                <a:solidFill>
                  <a:srgbClr val="404040"/>
                </a:solidFill>
              </a:rPr>
              <a:t>North Korea invaded South Korea in 1950</a:t>
            </a:r>
          </a:p>
          <a:p>
            <a:pPr marL="290512" lvl="1" indent="-90487">
              <a:defRPr sz="1800">
                <a:solidFill>
                  <a:srgbClr val="000000"/>
                </a:solidFill>
              </a:defRPr>
            </a:pPr>
            <a:r>
              <a:rPr sz="2800" dirty="0">
                <a:solidFill>
                  <a:srgbClr val="404040"/>
                </a:solidFill>
              </a:rPr>
              <a:t>Soviets brutally suppressed East Germany, Poland, Hungary, and Czechoslovakia</a:t>
            </a:r>
          </a:p>
          <a:p>
            <a:pPr marL="290512" lvl="1" indent="-90487">
              <a:defRPr sz="1800">
                <a:solidFill>
                  <a:srgbClr val="000000"/>
                </a:solidFill>
              </a:defRPr>
            </a:pPr>
            <a:r>
              <a:rPr sz="2800" dirty="0">
                <a:solidFill>
                  <a:srgbClr val="404040"/>
                </a:solidFill>
              </a:rPr>
              <a:t>Many colonized nations in Africa won their independence and then descended into regional conflicts</a:t>
            </a:r>
          </a:p>
        </p:txBody>
      </p:sp>
      <p:sp>
        <p:nvSpPr>
          <p:cNvPr id="188" name="Shape 18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sz="1800">
                <a:solidFill>
                  <a:srgbClr val="000000"/>
                </a:solidFill>
              </a:defRPr>
            </a:pPr>
            <a:fld id="{86CB4B4D-7CA3-9044-876B-883B54F8677D}" type="slidenum">
              <a:rPr kumimoji="0" sz="1000" b="0" i="0" u="none" strike="noStrike" kern="1200" cap="none" spc="0" normalizeH="0" baseline="0" noProof="0">
                <a:ln>
                  <a:noFill/>
                </a:ln>
                <a:solidFill>
                  <a:srgbClr val="FFFFF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a:solidFill>
                    <a:srgbClr val="000000"/>
                  </a:solidFill>
                </a:defRPr>
              </a:pPr>
              <a:t>20</a:t>
            </a:fld>
            <a:endParaRPr kumimoji="0" sz="10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1710448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1140351" y="269047"/>
            <a:ext cx="9875520" cy="1356360"/>
          </a:xfrm>
          <a:prstGeom prst="rect">
            <a:avLst/>
          </a:prstGeom>
        </p:spPr>
        <p:txBody>
          <a:bodyPr/>
          <a:lstStyle/>
          <a:p>
            <a:pPr lvl="0">
              <a:defRPr sz="1800">
                <a:solidFill>
                  <a:srgbClr val="000000"/>
                </a:solidFill>
              </a:defRPr>
            </a:pPr>
            <a:r>
              <a:rPr sz="4800" dirty="0">
                <a:solidFill>
                  <a:schemeClr val="bg1"/>
                </a:solidFill>
              </a:rPr>
              <a:t>Postwar </a:t>
            </a:r>
            <a:r>
              <a:rPr sz="4800" dirty="0">
                <a:solidFill>
                  <a:schemeClr val="accent3"/>
                </a:solidFill>
              </a:rPr>
              <a:t>Expressionism</a:t>
            </a:r>
            <a:r>
              <a:rPr sz="4800" dirty="0">
                <a:solidFill>
                  <a:schemeClr val="bg1"/>
                </a:solidFill>
              </a:rPr>
              <a:t> in Europe</a:t>
            </a:r>
          </a:p>
        </p:txBody>
      </p:sp>
      <p:sp>
        <p:nvSpPr>
          <p:cNvPr id="195" name="Shape 195"/>
          <p:cNvSpPr>
            <a:spLocks noGrp="1"/>
          </p:cNvSpPr>
          <p:nvPr>
            <p:ph type="body" idx="1"/>
          </p:nvPr>
        </p:nvSpPr>
        <p:spPr>
          <a:xfrm>
            <a:off x="518984" y="1625407"/>
            <a:ext cx="10496887" cy="4470593"/>
          </a:xfrm>
          <a:prstGeom prst="rect">
            <a:avLst/>
          </a:prstGeom>
        </p:spPr>
        <p:txBody>
          <a:bodyPr>
            <a:normAutofit/>
          </a:bodyPr>
          <a:lstStyle/>
          <a:p>
            <a:pPr lvl="0">
              <a:defRPr sz="1800">
                <a:solidFill>
                  <a:srgbClr val="000000"/>
                </a:solidFill>
              </a:defRPr>
            </a:pPr>
            <a:r>
              <a:rPr sz="2800" dirty="0">
                <a:solidFill>
                  <a:srgbClr val="404040"/>
                </a:solidFill>
              </a:rPr>
              <a:t>Cynicism in Europe found expression existentialism</a:t>
            </a:r>
          </a:p>
          <a:p>
            <a:pPr marL="290512" lvl="1" indent="-90487">
              <a:defRPr sz="1800">
                <a:solidFill>
                  <a:srgbClr val="000000"/>
                </a:solidFill>
              </a:defRPr>
            </a:pPr>
            <a:r>
              <a:rPr sz="2800" dirty="0">
                <a:solidFill>
                  <a:srgbClr val="404040"/>
                </a:solidFill>
              </a:rPr>
              <a:t>Philosophy that asserted the absurdity of human existence and the impossibility of achieving certitude</a:t>
            </a:r>
          </a:p>
          <a:p>
            <a:pPr marL="290512" lvl="1" indent="-90487">
              <a:defRPr sz="1800">
                <a:solidFill>
                  <a:srgbClr val="000000"/>
                </a:solidFill>
              </a:defRPr>
            </a:pPr>
            <a:r>
              <a:rPr sz="2800" dirty="0">
                <a:solidFill>
                  <a:srgbClr val="404040"/>
                </a:solidFill>
              </a:rPr>
              <a:t>Often coupled with atheism</a:t>
            </a:r>
          </a:p>
          <a:p>
            <a:pPr marL="290512" lvl="1" indent="-90487">
              <a:defRPr sz="1800">
                <a:solidFill>
                  <a:srgbClr val="000000"/>
                </a:solidFill>
              </a:defRPr>
            </a:pPr>
            <a:r>
              <a:rPr sz="2800" dirty="0">
                <a:solidFill>
                  <a:srgbClr val="404040"/>
                </a:solidFill>
              </a:rPr>
              <a:t>Kierkegaard and Sartre</a:t>
            </a:r>
          </a:p>
          <a:p>
            <a:pPr marL="474662" lvl="2" indent="-90487">
              <a:defRPr sz="1800">
                <a:solidFill>
                  <a:srgbClr val="000000"/>
                </a:solidFill>
              </a:defRPr>
            </a:pPr>
            <a:r>
              <a:rPr sz="2800" dirty="0">
                <a:solidFill>
                  <a:srgbClr val="404040"/>
                </a:solidFill>
              </a:rPr>
              <a:t>Sartre felt that if there was no God, then individuals must struggle in isolation with the anguish of making decisions in a world without absolutes or traditional values</a:t>
            </a:r>
          </a:p>
          <a:p>
            <a:pPr marL="290512" lvl="1" indent="-90487">
              <a:defRPr sz="1800">
                <a:solidFill>
                  <a:srgbClr val="000000"/>
                </a:solidFill>
              </a:defRPr>
            </a:pPr>
            <a:r>
              <a:rPr sz="2800" dirty="0">
                <a:solidFill>
                  <a:srgbClr val="404040"/>
                </a:solidFill>
              </a:rPr>
              <a:t>Expressed in art as brutal and rough, reflecting the artists’ state of mind and larger cultural sensibility</a:t>
            </a:r>
          </a:p>
        </p:txBody>
      </p:sp>
      <p:sp>
        <p:nvSpPr>
          <p:cNvPr id="196" name="Shape 19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sz="1800">
                <a:solidFill>
                  <a:srgbClr val="000000"/>
                </a:solidFill>
              </a:defRPr>
            </a:pPr>
            <a:fld id="{86CB4B4D-7CA3-9044-876B-883B54F8677D}" type="slidenum">
              <a:rPr kumimoji="0" sz="1000" b="0" i="0" u="none" strike="noStrike" kern="1200" cap="none" spc="0" normalizeH="0" baseline="0" noProof="0">
                <a:ln>
                  <a:noFill/>
                </a:ln>
                <a:solidFill>
                  <a:srgbClr val="FFFFF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a:solidFill>
                    <a:srgbClr val="000000"/>
                  </a:solidFill>
                </a:defRPr>
              </a:pPr>
              <a:t>21</a:t>
            </a:fld>
            <a:endParaRPr kumimoji="0" sz="10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3285111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2741" y="99061"/>
            <a:ext cx="9875520" cy="1356360"/>
          </a:xfrm>
        </p:spPr>
        <p:txBody>
          <a:bodyPr>
            <a:normAutofit fontScale="90000"/>
          </a:bodyPr>
          <a:lstStyle/>
          <a:p>
            <a:r>
              <a:rPr lang="en-US" sz="5400" dirty="0">
                <a:solidFill>
                  <a:schemeClr val="accent2"/>
                </a:solidFill>
              </a:rPr>
              <a:t>Abstract Expressionism (1943-1965)</a:t>
            </a:r>
          </a:p>
        </p:txBody>
      </p:sp>
      <p:sp>
        <p:nvSpPr>
          <p:cNvPr id="6" name="Content Placeholder 5"/>
          <p:cNvSpPr>
            <a:spLocks noGrp="1"/>
          </p:cNvSpPr>
          <p:nvPr>
            <p:ph sz="half" idx="1"/>
          </p:nvPr>
        </p:nvSpPr>
        <p:spPr>
          <a:xfrm>
            <a:off x="543697" y="1173892"/>
            <a:ext cx="5354183" cy="5412259"/>
          </a:xfrm>
        </p:spPr>
        <p:txBody>
          <a:bodyPr>
            <a:normAutofit fontScale="92500" lnSpcReduction="10000"/>
          </a:bodyPr>
          <a:lstStyle/>
          <a:p>
            <a:r>
              <a:rPr lang="en-US" dirty="0"/>
              <a:t>Committed to the expressive art of profound emotion and universal themes</a:t>
            </a:r>
          </a:p>
          <a:p>
            <a:r>
              <a:rPr lang="en-US" dirty="0"/>
              <a:t>Shaped by the legacy of Surrealism</a:t>
            </a:r>
          </a:p>
          <a:p>
            <a:r>
              <a:rPr lang="en-US" dirty="0"/>
              <a:t>Centered in New York, caused by the influx of artists and intellectuals fleeing Europe and the Nazis</a:t>
            </a:r>
          </a:p>
          <a:p>
            <a:r>
              <a:rPr lang="en-US" dirty="0"/>
              <a:t>Influenced by leftist politics</a:t>
            </a:r>
          </a:p>
          <a:p>
            <a:r>
              <a:rPr lang="en-US" dirty="0"/>
              <a:t>Monumental in scale, romantic, expressive of individual freedom</a:t>
            </a:r>
          </a:p>
          <a:p>
            <a:r>
              <a:rPr lang="en-US" dirty="0"/>
              <a:t>Were influenced by Regionalist movement, but left that behind</a:t>
            </a:r>
          </a:p>
          <a:p>
            <a:pPr lvl="1"/>
            <a:r>
              <a:rPr lang="en-US" dirty="0"/>
              <a:t>Committed to art based on personal experience</a:t>
            </a:r>
          </a:p>
          <a:p>
            <a:r>
              <a:rPr lang="en-US" dirty="0"/>
              <a:t>Many worked for the WPA (Works Progress Administration) during the Great Depression and then banded together in the late 1940s</a:t>
            </a:r>
          </a:p>
        </p:txBody>
      </p:sp>
      <p:pic>
        <p:nvPicPr>
          <p:cNvPr id="9220" name="Picture 4" descr="http://media.nga.gov/public/objects/5/5/8/1/9/55819-primary-0-440x400.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570543"/>
            <a:ext cx="5754132" cy="423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278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idx="4294967295"/>
          </p:nvPr>
        </p:nvSpPr>
        <p:spPr>
          <a:xfrm>
            <a:off x="425450" y="250824"/>
            <a:ext cx="3200400" cy="1184525"/>
          </a:xfrm>
          <a:prstGeom prst="rect">
            <a:avLst/>
          </a:prstGeom>
        </p:spPr>
        <p:txBody>
          <a:bodyPr lIns="0" tIns="0" rIns="0" bIns="0">
            <a:normAutofit/>
          </a:bodyPr>
          <a:lstStyle>
            <a:lvl1pPr defTabSz="758951">
              <a:defRPr sz="2656">
                <a:solidFill>
                  <a:srgbClr val="FFFFFF"/>
                </a:solidFill>
              </a:defRPr>
            </a:lvl1pPr>
          </a:lstStyle>
          <a:p>
            <a:pPr lvl="0">
              <a:defRPr sz="1800">
                <a:solidFill>
                  <a:srgbClr val="000000"/>
                </a:solidFill>
              </a:defRPr>
            </a:pPr>
            <a:r>
              <a:rPr sz="2656" dirty="0">
                <a:solidFill>
                  <a:schemeClr val="accent5"/>
                </a:solidFill>
              </a:rPr>
              <a:t>de </a:t>
            </a:r>
            <a:r>
              <a:rPr sz="2656" dirty="0" err="1">
                <a:solidFill>
                  <a:schemeClr val="accent5"/>
                </a:solidFill>
              </a:rPr>
              <a:t>Koonig</a:t>
            </a:r>
            <a:r>
              <a:rPr sz="2656" dirty="0">
                <a:solidFill>
                  <a:schemeClr val="accent5"/>
                </a:solidFill>
              </a:rPr>
              <a:t>, “Woman I,” 1950, New York, oil on canvas</a:t>
            </a:r>
          </a:p>
        </p:txBody>
      </p:sp>
      <p:sp>
        <p:nvSpPr>
          <p:cNvPr id="211" name="Shape 211"/>
          <p:cNvSpPr/>
          <p:nvPr/>
        </p:nvSpPr>
        <p:spPr>
          <a:xfrm>
            <a:off x="327781" y="1497329"/>
            <a:ext cx="3441029" cy="510984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180473" marR="0" lvl="0" indent="-180473" algn="l" defTabSz="457200" rtl="0" eaLnBrk="1" fontAlgn="auto" latinLnBrk="0" hangingPunct="1">
              <a:lnSpc>
                <a:spcPct val="100000"/>
              </a:lnSpc>
              <a:spcBef>
                <a:spcPts val="0"/>
              </a:spcBef>
              <a:spcAft>
                <a:spcPts val="0"/>
              </a:spcAft>
              <a:buClrTx/>
              <a:buSzPct val="100000"/>
              <a:buFontTx/>
              <a:buChar char="•"/>
              <a:tabLst/>
              <a:defRPr/>
            </a:pPr>
            <a:r>
              <a:rPr kumimoji="0" sz="1800" b="0" i="0" u="none" strike="noStrike" kern="1200" cap="none" spc="0" normalizeH="0" baseline="0" noProof="0" dirty="0">
                <a:ln>
                  <a:noFill/>
                </a:ln>
                <a:solidFill>
                  <a:srgbClr val="E5EDEC"/>
                </a:solidFill>
                <a:effectLst/>
                <a:uLnTx/>
                <a:uFillTx/>
                <a:latin typeface="Corbel" panose="020B0503020204020204"/>
                <a:ea typeface="+mn-ea"/>
                <a:cs typeface="+mn-cs"/>
              </a:rPr>
              <a:t>Rooted in figuration but display sweeping gestural brushstrokes with energetic application of pigment typical of gestural abstraction</a:t>
            </a:r>
          </a:p>
          <a:p>
            <a:pPr marL="180473" marR="0" lvl="0" indent="-180473" algn="l" defTabSz="457200" rtl="0" eaLnBrk="1" fontAlgn="auto" latinLnBrk="0" hangingPunct="1">
              <a:lnSpc>
                <a:spcPct val="100000"/>
              </a:lnSpc>
              <a:spcBef>
                <a:spcPts val="0"/>
              </a:spcBef>
              <a:spcAft>
                <a:spcPts val="0"/>
              </a:spcAft>
              <a:buClrTx/>
              <a:buSzPct val="100000"/>
              <a:buFontTx/>
              <a:buChar char="•"/>
              <a:tabLst/>
              <a:defRPr/>
            </a:pPr>
            <a:r>
              <a:rPr kumimoji="0" sz="1800" b="0" i="0" u="none" strike="noStrike" kern="1200" cap="none" spc="0" normalizeH="0" baseline="0" noProof="0" dirty="0">
                <a:ln>
                  <a:noFill/>
                </a:ln>
                <a:solidFill>
                  <a:srgbClr val="E5EDEC"/>
                </a:solidFill>
                <a:effectLst/>
                <a:uLnTx/>
                <a:uFillTx/>
                <a:latin typeface="Corbel" panose="020B0503020204020204"/>
                <a:ea typeface="+mn-ea"/>
                <a:cs typeface="+mn-cs"/>
              </a:rPr>
              <a:t>Slashing lines and agitated patches of color</a:t>
            </a:r>
          </a:p>
          <a:p>
            <a:pPr marL="180473" marR="0" lvl="0" indent="-180473" algn="l" defTabSz="457200" rtl="0" eaLnBrk="1" fontAlgn="auto" latinLnBrk="0" hangingPunct="1">
              <a:lnSpc>
                <a:spcPct val="100000"/>
              </a:lnSpc>
              <a:spcBef>
                <a:spcPts val="0"/>
              </a:spcBef>
              <a:spcAft>
                <a:spcPts val="0"/>
              </a:spcAft>
              <a:buClrTx/>
              <a:buSzPct val="100000"/>
              <a:buFontTx/>
              <a:buChar char="•"/>
              <a:tabLst/>
              <a:defRPr/>
            </a:pPr>
            <a:r>
              <a:rPr kumimoji="0" sz="1800" b="0" i="0" u="none" strike="noStrike" kern="1200" cap="none" spc="0" normalizeH="0" baseline="0" noProof="0" dirty="0">
                <a:ln>
                  <a:noFill/>
                </a:ln>
                <a:solidFill>
                  <a:srgbClr val="E5EDEC"/>
                </a:solidFill>
                <a:effectLst/>
                <a:uLnTx/>
                <a:uFillTx/>
                <a:latin typeface="Corbel" panose="020B0503020204020204"/>
                <a:ea typeface="+mn-ea"/>
                <a:cs typeface="+mn-cs"/>
              </a:rPr>
              <a:t>Ferocious looking women whose smile was inspired by an ad for cigarettes</a:t>
            </a:r>
          </a:p>
          <a:p>
            <a:pPr marL="180473" marR="0" lvl="0" indent="-180473" algn="l" defTabSz="457200" rtl="0" eaLnBrk="1" fontAlgn="auto" latinLnBrk="0" hangingPunct="1">
              <a:lnSpc>
                <a:spcPct val="100000"/>
              </a:lnSpc>
              <a:spcBef>
                <a:spcPts val="0"/>
              </a:spcBef>
              <a:spcAft>
                <a:spcPts val="0"/>
              </a:spcAft>
              <a:buClrTx/>
              <a:buSzPct val="100000"/>
              <a:buFontTx/>
              <a:buChar char="•"/>
              <a:tabLst/>
              <a:defRPr/>
            </a:pPr>
            <a:r>
              <a:rPr kumimoji="0" sz="1800" b="0" i="0" u="none" strike="noStrike" kern="1200" cap="none" spc="0" normalizeH="0" baseline="0" noProof="0" dirty="0">
                <a:ln>
                  <a:noFill/>
                </a:ln>
                <a:solidFill>
                  <a:srgbClr val="E5EDEC"/>
                </a:solidFill>
                <a:effectLst/>
                <a:uLnTx/>
                <a:uFillTx/>
                <a:latin typeface="Corbel" panose="020B0503020204020204"/>
                <a:ea typeface="+mn-ea"/>
                <a:cs typeface="+mn-cs"/>
              </a:rPr>
              <a:t>Female models on advertising boards partly inspired him, but also suggests fertility images and inversion of Venus</a:t>
            </a:r>
          </a:p>
          <a:p>
            <a:pPr marL="180473" marR="0" lvl="0" indent="-180473" algn="l" defTabSz="457200" rtl="0" eaLnBrk="1" fontAlgn="auto" latinLnBrk="0" hangingPunct="1">
              <a:lnSpc>
                <a:spcPct val="100000"/>
              </a:lnSpc>
              <a:spcBef>
                <a:spcPts val="0"/>
              </a:spcBef>
              <a:spcAft>
                <a:spcPts val="0"/>
              </a:spcAft>
              <a:buClrTx/>
              <a:buSzPct val="100000"/>
              <a:buFontTx/>
              <a:buChar char="•"/>
              <a:tabLst/>
              <a:defRPr/>
            </a:pPr>
            <a:r>
              <a:rPr kumimoji="0" sz="1800" b="0" i="0" u="none" strike="noStrike" kern="1200" cap="none" spc="0" normalizeH="0" baseline="0" noProof="0" dirty="0">
                <a:ln>
                  <a:noFill/>
                </a:ln>
                <a:solidFill>
                  <a:srgbClr val="E5EDEC"/>
                </a:solidFill>
                <a:effectLst/>
                <a:uLnTx/>
                <a:uFillTx/>
                <a:latin typeface="Corbel" panose="020B0503020204020204"/>
                <a:ea typeface="+mn-ea"/>
                <a:cs typeface="+mn-cs"/>
              </a:rPr>
              <a:t>Worked on the painting for 2 years, would paint one day, scrape it away the next and paint it again</a:t>
            </a:r>
          </a:p>
        </p:txBody>
      </p:sp>
      <p:pic>
        <p:nvPicPr>
          <p:cNvPr id="212" name="woman-i.jpg"/>
          <p:cNvPicPr/>
          <p:nvPr/>
        </p:nvPicPr>
        <p:blipFill>
          <a:blip r:embed="rId2">
            <a:extLst/>
          </a:blip>
          <a:stretch>
            <a:fillRect/>
          </a:stretch>
        </p:blipFill>
        <p:spPr>
          <a:xfrm>
            <a:off x="5336315" y="0"/>
            <a:ext cx="5227770" cy="6858000"/>
          </a:xfrm>
          <a:prstGeom prst="rect">
            <a:avLst/>
          </a:prstGeom>
          <a:ln w="12700">
            <a:miter lim="400000"/>
          </a:ln>
        </p:spPr>
      </p:pic>
    </p:spTree>
    <p:extLst>
      <p:ext uri="{BB962C8B-B14F-4D97-AF65-F5344CB8AC3E}">
        <p14:creationId xmlns:p14="http://schemas.microsoft.com/office/powerpoint/2010/main" val="13678669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8984" y="561702"/>
            <a:ext cx="5577016" cy="5900881"/>
          </a:xfrm>
        </p:spPr>
        <p:txBody>
          <a:bodyPr>
            <a:normAutofit fontScale="85000" lnSpcReduction="10000"/>
          </a:bodyPr>
          <a:lstStyle/>
          <a:p>
            <a:r>
              <a:rPr lang="en-US" dirty="0"/>
              <a:t>Took a long time to paint, layers of paint, different textures</a:t>
            </a:r>
          </a:p>
          <a:p>
            <a:r>
              <a:rPr lang="en-US" dirty="0"/>
              <a:t>Had worked on whole series of paintings of women and would work on it until the canvas fell apart</a:t>
            </a:r>
          </a:p>
          <a:p>
            <a:r>
              <a:rPr lang="en-US" dirty="0"/>
              <a:t>Objective was process, not a finished product</a:t>
            </a:r>
          </a:p>
          <a:p>
            <a:pPr lvl="1"/>
            <a:r>
              <a:rPr lang="en-US" dirty="0"/>
              <a:t>Painting was made quickly</a:t>
            </a:r>
          </a:p>
          <a:p>
            <a:pPr lvl="1"/>
            <a:r>
              <a:rPr lang="en-US" dirty="0"/>
              <a:t>Colors are garish</a:t>
            </a:r>
          </a:p>
          <a:p>
            <a:r>
              <a:rPr lang="en-US" dirty="0"/>
              <a:t>Borders are silver</a:t>
            </a:r>
          </a:p>
          <a:p>
            <a:r>
              <a:rPr lang="en-US" dirty="0"/>
              <a:t>Colors are difficult, dissonant</a:t>
            </a:r>
          </a:p>
          <a:p>
            <a:r>
              <a:rPr lang="en-US" dirty="0"/>
              <a:t>Central Abstract Expressionists</a:t>
            </a:r>
          </a:p>
          <a:p>
            <a:pPr lvl="1"/>
            <a:r>
              <a:rPr lang="en-US" dirty="0"/>
              <a:t>Trained in the academic way, </a:t>
            </a:r>
          </a:p>
          <a:p>
            <a:r>
              <a:rPr lang="en-US" dirty="0"/>
              <a:t>Goes back to human figure, going back to Madonna</a:t>
            </a:r>
          </a:p>
          <a:p>
            <a:pPr lvl="1"/>
            <a:r>
              <a:rPr lang="en-US" dirty="0"/>
              <a:t>Being brought into 20</a:t>
            </a:r>
            <a:r>
              <a:rPr lang="en-US" baseline="30000" dirty="0"/>
              <a:t>th</a:t>
            </a:r>
            <a:r>
              <a:rPr lang="en-US" dirty="0"/>
              <a:t> century</a:t>
            </a:r>
          </a:p>
          <a:p>
            <a:r>
              <a:rPr lang="en-US" dirty="0"/>
              <a:t>Emphasis on eyes and breasts</a:t>
            </a:r>
          </a:p>
          <a:p>
            <a:pPr lvl="1"/>
            <a:r>
              <a:rPr lang="en-US" dirty="0"/>
              <a:t>Relationship to images of pinup girls</a:t>
            </a:r>
          </a:p>
          <a:p>
            <a:r>
              <a:rPr lang="en-US" dirty="0"/>
              <a:t>Connection to </a:t>
            </a:r>
            <a:r>
              <a:rPr lang="en-US" dirty="0" err="1"/>
              <a:t>Gis</a:t>
            </a:r>
            <a:r>
              <a:rPr lang="en-US" dirty="0"/>
              <a:t> coming back from the war, women are sexualized and eroticized </a:t>
            </a:r>
          </a:p>
        </p:txBody>
      </p:sp>
      <p:pic>
        <p:nvPicPr>
          <p:cNvPr id="5" name="woman-i.jpg"/>
          <p:cNvPicPr>
            <a:picLocks noGrp="1"/>
          </p:cNvPicPr>
          <p:nvPr>
            <p:ph sz="half" idx="2"/>
          </p:nvPr>
        </p:nvPicPr>
        <p:blipFill>
          <a:blip r:embed="rId2">
            <a:extLst/>
          </a:blip>
          <a:stretch>
            <a:fillRect/>
          </a:stretch>
        </p:blipFill>
        <p:spPr>
          <a:xfrm>
            <a:off x="6665136" y="452257"/>
            <a:ext cx="4826647" cy="5925502"/>
          </a:xfrm>
          <a:prstGeom prst="rect">
            <a:avLst/>
          </a:prstGeom>
          <a:ln w="12700">
            <a:miter lim="400000"/>
          </a:ln>
        </p:spPr>
      </p:pic>
    </p:spTree>
    <p:extLst>
      <p:ext uri="{BB962C8B-B14F-4D97-AF65-F5344CB8AC3E}">
        <p14:creationId xmlns:p14="http://schemas.microsoft.com/office/powerpoint/2010/main" val="210455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8160" y="464067"/>
            <a:ext cx="6315126" cy="5949089"/>
          </a:xfrm>
        </p:spPr>
        <p:txBody>
          <a:bodyPr>
            <a:normAutofit fontScale="92500"/>
          </a:bodyPr>
          <a:lstStyle/>
          <a:p>
            <a:r>
              <a:rPr lang="en-US" sz="2800" dirty="0"/>
              <a:t>Fills up the canvas</a:t>
            </a:r>
          </a:p>
          <a:p>
            <a:r>
              <a:rPr lang="en-US" sz="2800" dirty="0"/>
              <a:t>How to find meaningful images in a culture where we are bombarded by images</a:t>
            </a:r>
          </a:p>
          <a:p>
            <a:r>
              <a:rPr lang="en-US" sz="2800" dirty="0"/>
              <a:t>Tension- painting is abstract field, and figure is maintained, but hard to find the contours and limits and parts of her body</a:t>
            </a:r>
          </a:p>
          <a:p>
            <a:pPr lvl="1"/>
            <a:r>
              <a:rPr lang="en-US" sz="2800" dirty="0"/>
              <a:t>Space between abstract and figuration</a:t>
            </a:r>
          </a:p>
          <a:p>
            <a:pPr lvl="1"/>
            <a:r>
              <a:rPr lang="en-US" sz="2800" dirty="0"/>
              <a:t>Male painting a female</a:t>
            </a:r>
          </a:p>
          <a:p>
            <a:r>
              <a:rPr lang="en-US" sz="2800" dirty="0"/>
              <a:t>Taken the male gaze and desire for female figure</a:t>
            </a:r>
          </a:p>
          <a:p>
            <a:pPr lvl="1"/>
            <a:r>
              <a:rPr lang="en-US" sz="2800" dirty="0"/>
              <a:t>Used as fuel for painting</a:t>
            </a:r>
          </a:p>
          <a:p>
            <a:pPr lvl="1"/>
            <a:r>
              <a:rPr lang="en-US" sz="2800" dirty="0"/>
              <a:t>Aggressive, energetic, aggression</a:t>
            </a:r>
          </a:p>
          <a:p>
            <a:r>
              <a:rPr lang="en-US" sz="2800" dirty="0"/>
              <a:t>Experimentation</a:t>
            </a:r>
          </a:p>
        </p:txBody>
      </p:sp>
      <p:pic>
        <p:nvPicPr>
          <p:cNvPr id="5" name="woman-i.jpg"/>
          <p:cNvPicPr>
            <a:picLocks noGrp="1"/>
          </p:cNvPicPr>
          <p:nvPr>
            <p:ph sz="half" idx="2"/>
          </p:nvPr>
        </p:nvPicPr>
        <p:blipFill>
          <a:blip r:embed="rId2">
            <a:extLst/>
          </a:blip>
          <a:stretch>
            <a:fillRect/>
          </a:stretch>
        </p:blipFill>
        <p:spPr>
          <a:xfrm>
            <a:off x="7734153" y="454455"/>
            <a:ext cx="3939687" cy="5949089"/>
          </a:xfrm>
          <a:prstGeom prst="rect">
            <a:avLst/>
          </a:prstGeom>
          <a:ln w="12700">
            <a:miter lim="400000"/>
          </a:ln>
        </p:spPr>
      </p:pic>
    </p:spTree>
    <p:extLst>
      <p:ext uri="{BB962C8B-B14F-4D97-AF65-F5344CB8AC3E}">
        <p14:creationId xmlns:p14="http://schemas.microsoft.com/office/powerpoint/2010/main" val="2978818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Color Field Painting and Post-Painterly Abstraction</a:t>
            </a:r>
          </a:p>
        </p:txBody>
      </p:sp>
      <p:sp>
        <p:nvSpPr>
          <p:cNvPr id="3" name="Content Placeholder 2"/>
          <p:cNvSpPr>
            <a:spLocks noGrp="1"/>
          </p:cNvSpPr>
          <p:nvPr>
            <p:ph sz="half" idx="1"/>
          </p:nvPr>
        </p:nvSpPr>
        <p:spPr>
          <a:xfrm>
            <a:off x="527634" y="1965959"/>
            <a:ext cx="5366274" cy="4331044"/>
          </a:xfrm>
        </p:spPr>
        <p:txBody>
          <a:bodyPr>
            <a:normAutofit fontScale="92500" lnSpcReduction="10000"/>
          </a:bodyPr>
          <a:lstStyle/>
          <a:p>
            <a:r>
              <a:rPr lang="en-US" sz="2400" dirty="0"/>
              <a:t>Part of Abstract Expressionism</a:t>
            </a:r>
          </a:p>
          <a:p>
            <a:r>
              <a:rPr lang="en-US" sz="2400" dirty="0"/>
              <a:t>Pioneered in the late 1940s, wanted a style of abstraction that might provide a modern, mythic art and express a yearning for transcendence and the infinite</a:t>
            </a:r>
          </a:p>
          <a:p>
            <a:r>
              <a:rPr lang="en-US" sz="2400" dirty="0"/>
              <a:t>Explored the expressive power of color rather than figural depiction</a:t>
            </a:r>
          </a:p>
          <a:p>
            <a:r>
              <a:rPr lang="en-US" sz="2400" dirty="0"/>
              <a:t>Influenced later Post-painterly abstraction</a:t>
            </a:r>
          </a:p>
        </p:txBody>
      </p:sp>
      <p:sp>
        <p:nvSpPr>
          <p:cNvPr id="4" name="Content Placeholder 3"/>
          <p:cNvSpPr>
            <a:spLocks noGrp="1"/>
          </p:cNvSpPr>
          <p:nvPr>
            <p:ph sz="half" idx="2"/>
          </p:nvPr>
        </p:nvSpPr>
        <p:spPr>
          <a:xfrm>
            <a:off x="6267612" y="1968017"/>
            <a:ext cx="5366274" cy="4331044"/>
          </a:xfrm>
        </p:spPr>
        <p:txBody>
          <a:bodyPr>
            <a:normAutofit fontScale="92500" lnSpcReduction="10000"/>
          </a:bodyPr>
          <a:lstStyle/>
          <a:p>
            <a:r>
              <a:rPr lang="en-US" sz="2400" dirty="0"/>
              <a:t>1950s-1970s</a:t>
            </a:r>
          </a:p>
          <a:p>
            <a:r>
              <a:rPr lang="en-US" sz="2400" dirty="0"/>
              <a:t>A reaction to “empty” Abstract Expressionism, termed coined by Clement Greenberg</a:t>
            </a:r>
          </a:p>
          <a:p>
            <a:pPr lvl="1"/>
            <a:r>
              <a:rPr lang="en-US" sz="1800" dirty="0"/>
              <a:t>Curator of the first show in Los Angeles in 1964</a:t>
            </a:r>
          </a:p>
          <a:p>
            <a:r>
              <a:rPr lang="en-US" sz="2400" dirty="0"/>
              <a:t>Linear in design, bright color, lacking in detail and incident, and open composition (leading the eye beyond the limits of the canvas)</a:t>
            </a:r>
          </a:p>
          <a:p>
            <a:pPr lvl="1"/>
            <a:r>
              <a:rPr lang="en-US" sz="1800" dirty="0"/>
              <a:t>Wanted to leave behind the grandiose drama and spirituality of Abstract Expressionism</a:t>
            </a:r>
          </a:p>
          <a:p>
            <a:r>
              <a:rPr lang="en-US" sz="2400" dirty="0"/>
              <a:t>“Painterly” refers to the Baroque and expressiveness of forms</a:t>
            </a:r>
          </a:p>
        </p:txBody>
      </p:sp>
    </p:spTree>
    <p:extLst>
      <p:ext uri="{BB962C8B-B14F-4D97-AF65-F5344CB8AC3E}">
        <p14:creationId xmlns:p14="http://schemas.microsoft.com/office/powerpoint/2010/main" val="2435559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28677" y="515155"/>
            <a:ext cx="5204857" cy="6033926"/>
          </a:xfrm>
        </p:spPr>
        <p:txBody>
          <a:bodyPr>
            <a:normAutofit/>
          </a:bodyPr>
          <a:lstStyle/>
          <a:p>
            <a:pPr marL="285750" indent="-285750">
              <a:buFont typeface="Arial" panose="020B0604020202020204" pitchFamily="34" charset="0"/>
              <a:buChar char="•"/>
            </a:pPr>
            <a:r>
              <a:rPr lang="en-US" sz="2400" dirty="0"/>
              <a:t>Blue, violet and indigo and navy that draw our eyes up</a:t>
            </a:r>
          </a:p>
          <a:p>
            <a:pPr marL="285750" indent="-285750">
              <a:buFont typeface="Arial" panose="020B0604020202020204" pitchFamily="34" charset="0"/>
              <a:buChar char="•"/>
            </a:pPr>
            <a:r>
              <a:rPr lang="en-US" sz="2400" dirty="0"/>
              <a:t>Blurring of colors gives immediate sense of the process</a:t>
            </a:r>
          </a:p>
          <a:p>
            <a:pPr marL="742950" lvl="1" indent="-285750">
              <a:buFont typeface="Arial" panose="020B0604020202020204" pitchFamily="34" charset="0"/>
              <a:buChar char="•"/>
            </a:pPr>
            <a:r>
              <a:rPr lang="en-US" sz="1800" dirty="0"/>
              <a:t>Paint was poured on the canvas when it was wet</a:t>
            </a:r>
          </a:p>
          <a:p>
            <a:pPr marL="285750" indent="-285750">
              <a:buFont typeface="Arial" panose="020B0604020202020204" pitchFamily="34" charset="0"/>
              <a:buChar char="•"/>
            </a:pPr>
            <a:r>
              <a:rPr lang="en-US" sz="2400" dirty="0"/>
              <a:t>Unclear if the subject is a land form</a:t>
            </a:r>
          </a:p>
          <a:p>
            <a:pPr marL="742950" lvl="1" indent="-285750">
              <a:buFont typeface="Arial" panose="020B0604020202020204" pitchFamily="34" charset="0"/>
              <a:buChar char="•"/>
            </a:pPr>
            <a:r>
              <a:rPr lang="en-US" sz="1800" dirty="0"/>
              <a:t>Social and historical context are not important</a:t>
            </a:r>
          </a:p>
          <a:p>
            <a:pPr marL="285750" indent="-285750">
              <a:buFont typeface="Arial" panose="020B0604020202020204" pitchFamily="34" charset="0"/>
              <a:buChar char="•"/>
            </a:pPr>
            <a:r>
              <a:rPr lang="en-US" sz="2400" dirty="0"/>
              <a:t>Was a well-regarded artist when she painted this</a:t>
            </a:r>
          </a:p>
          <a:p>
            <a:pPr marL="742950" lvl="1" indent="-285750">
              <a:buFont typeface="Arial" panose="020B0604020202020204" pitchFamily="34" charset="0"/>
              <a:buChar char="•"/>
            </a:pPr>
            <a:r>
              <a:rPr lang="en-US" sz="1800" dirty="0"/>
              <a:t>One of a handful of women in the New York Abstract Expressionists</a:t>
            </a:r>
          </a:p>
          <a:p>
            <a:pPr marL="285750" indent="-285750">
              <a:buFont typeface="Arial" panose="020B0604020202020204" pitchFamily="34" charset="0"/>
              <a:buChar char="•"/>
            </a:pPr>
            <a:r>
              <a:rPr lang="en-US" sz="2400" dirty="0"/>
              <a:t>Was chosen for the 1966 Vienna Biennale in the American </a:t>
            </a:r>
            <a:r>
              <a:rPr lang="en-US" sz="2400" dirty="0" err="1"/>
              <a:t>Pavillion</a:t>
            </a:r>
            <a:r>
              <a:rPr lang="en-US" sz="2400" dirty="0"/>
              <a:t> </a:t>
            </a:r>
          </a:p>
          <a:p>
            <a:pPr marL="285750" indent="-285750">
              <a:buFont typeface="Arial" panose="020B0604020202020204" pitchFamily="34" charset="0"/>
              <a:buChar char="•"/>
            </a:pPr>
            <a:endParaRPr lang="en-US" sz="2400" dirty="0"/>
          </a:p>
        </p:txBody>
      </p:sp>
      <p:sp>
        <p:nvSpPr>
          <p:cNvPr id="7" name="TextBox 6"/>
          <p:cNvSpPr txBox="1"/>
          <p:nvPr/>
        </p:nvSpPr>
        <p:spPr>
          <a:xfrm>
            <a:off x="6001555" y="515155"/>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149. Helen Frankenthaler,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The Bay</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,1963, oil on canvas </a:t>
            </a:r>
          </a:p>
        </p:txBody>
      </p:sp>
      <p:pic>
        <p:nvPicPr>
          <p:cNvPr id="4098" name="Picture 2" descr="https://ka-perseus-images.s3.amazonaws.com/b85bfabaf30bc82c107645ebc2044c9a572f3b5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01555" y="1250157"/>
            <a:ext cx="5742005" cy="50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342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28677" y="515155"/>
            <a:ext cx="5167787" cy="5947429"/>
          </a:xfrm>
        </p:spPr>
        <p:txBody>
          <a:bodyPr>
            <a:normAutofit/>
          </a:bodyPr>
          <a:lstStyle/>
          <a:p>
            <a:pPr marL="285750" indent="-285750">
              <a:buFont typeface="Arial" panose="020B0604020202020204" pitchFamily="34" charset="0"/>
              <a:buChar char="•"/>
            </a:pPr>
            <a:r>
              <a:rPr lang="en-US" sz="2000" dirty="0"/>
              <a:t>Soak-stain method and diluted acrylic paint</a:t>
            </a:r>
          </a:p>
          <a:p>
            <a:pPr marL="742950" lvl="1" indent="-285750">
              <a:buFont typeface="Arial" panose="020B0604020202020204" pitchFamily="34" charset="0"/>
              <a:buChar char="•"/>
            </a:pPr>
            <a:r>
              <a:rPr lang="en-US" sz="1600" dirty="0"/>
              <a:t>Acrylics had more viscosity and movement than oils and allowed her more control as she poured thin paint onto an unprimed canvas</a:t>
            </a:r>
          </a:p>
          <a:p>
            <a:pPr marL="285750" indent="-285750">
              <a:buFont typeface="Arial" panose="020B0604020202020204" pitchFamily="34" charset="0"/>
              <a:buChar char="•"/>
            </a:pPr>
            <a:r>
              <a:rPr lang="en-US" sz="2000" dirty="0"/>
              <a:t>Did not use brushes but tilted the canvas at various angles so paint would flow across the surface</a:t>
            </a:r>
          </a:p>
          <a:p>
            <a:pPr marL="285750" indent="-285750">
              <a:buFont typeface="Arial" panose="020B0604020202020204" pitchFamily="34" charset="0"/>
              <a:buChar char="•"/>
            </a:pPr>
            <a:r>
              <a:rPr lang="en-US" sz="2000" dirty="0"/>
              <a:t>Accounted for the ebb and flow but also paired with the unpredictability of the forces of nature</a:t>
            </a:r>
          </a:p>
          <a:p>
            <a:pPr marL="285750" indent="-285750">
              <a:buFont typeface="Arial" panose="020B0604020202020204" pitchFamily="34" charset="0"/>
              <a:buChar char="•"/>
            </a:pPr>
            <a:r>
              <a:rPr lang="en-US" sz="2000" dirty="0"/>
              <a:t>Was inspired by the drip method of Jackson Pollock</a:t>
            </a:r>
          </a:p>
          <a:p>
            <a:pPr marL="742950" lvl="1" indent="-285750">
              <a:buFont typeface="Arial" panose="020B0604020202020204" pitchFamily="34" charset="0"/>
              <a:buChar char="•"/>
            </a:pPr>
            <a:r>
              <a:rPr lang="en-US" sz="1600" dirty="0"/>
              <a:t>Gestural abstraction, recording of brushstrokes on large canvas</a:t>
            </a:r>
          </a:p>
          <a:p>
            <a:pPr marL="285750" indent="-285750">
              <a:buFont typeface="Arial" panose="020B0604020202020204" pitchFamily="34" charset="0"/>
              <a:buChar char="•"/>
            </a:pPr>
            <a:r>
              <a:rPr lang="en-US" sz="2000" dirty="0"/>
              <a:t>After trauma of WWII art would have to radically change to have any real impact on the social consciousness of Americans</a:t>
            </a:r>
          </a:p>
          <a:p>
            <a:pPr marL="285750" indent="-285750">
              <a:buFont typeface="Arial" panose="020B0604020202020204" pitchFamily="34" charset="0"/>
              <a:buChar char="•"/>
            </a:pPr>
            <a:r>
              <a:rPr lang="en-US" sz="2000" dirty="0"/>
              <a:t>Needed to be more universal and expansive</a:t>
            </a:r>
          </a:p>
        </p:txBody>
      </p:sp>
      <p:sp>
        <p:nvSpPr>
          <p:cNvPr id="7" name="TextBox 6"/>
          <p:cNvSpPr txBox="1"/>
          <p:nvPr/>
        </p:nvSpPr>
        <p:spPr>
          <a:xfrm>
            <a:off x="6001555" y="515155"/>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149. Helen Frankenthaler,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The Bay</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,1963, acrylic on canvas </a:t>
            </a:r>
          </a:p>
        </p:txBody>
      </p:sp>
      <p:pic>
        <p:nvPicPr>
          <p:cNvPr id="4098" name="Picture 2" descr="https://ka-perseus-images.s3.amazonaws.com/b85bfabaf30bc82c107645ebc2044c9a572f3b5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01555" y="1250157"/>
            <a:ext cx="5742005" cy="50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73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28677" y="515155"/>
            <a:ext cx="4710587" cy="5827690"/>
          </a:xfrm>
        </p:spPr>
        <p:txBody>
          <a:bodyPr>
            <a:normAutofit lnSpcReduction="10000"/>
          </a:bodyPr>
          <a:lstStyle/>
          <a:p>
            <a:pPr marL="285750" indent="-285750">
              <a:buFont typeface="Arial" panose="020B0604020202020204" pitchFamily="34" charset="0"/>
              <a:buChar char="•"/>
            </a:pPr>
            <a:r>
              <a:rPr lang="en-US" sz="2400" dirty="0"/>
              <a:t>When you first saw a Cubist or Impressionist picture there was a whole way of instructing the eye or the subconscious. Dabs of color had to stand for real things. It was an abstraction of a guitar or a hillside. The opposite is going on now. If you have bands of blue, green and pink, the mind doesn’t think sky, grass and flesh. These are colors and the question is what are they doing with themselves and with each other. Sentiment and nuance are being squeezed out.– Frankenthaler in </a:t>
            </a:r>
            <a:r>
              <a:rPr lang="en-US" sz="2400" i="1" dirty="0" err="1"/>
              <a:t>Artforum</a:t>
            </a:r>
            <a:r>
              <a:rPr lang="en-US" sz="2400" i="1" dirty="0"/>
              <a:t> Magazine</a:t>
            </a:r>
            <a:r>
              <a:rPr lang="en-US" sz="2400" dirty="0"/>
              <a:t>, 1965</a:t>
            </a:r>
          </a:p>
          <a:p>
            <a:pPr marL="285750" indent="-285750">
              <a:buFont typeface="Arial" panose="020B0604020202020204" pitchFamily="34" charset="0"/>
              <a:buChar char="•"/>
            </a:pPr>
            <a:r>
              <a:rPr lang="en-US" sz="2400" dirty="0"/>
              <a:t>Basic act of responding to color</a:t>
            </a:r>
          </a:p>
        </p:txBody>
      </p:sp>
      <p:sp>
        <p:nvSpPr>
          <p:cNvPr id="7" name="TextBox 6"/>
          <p:cNvSpPr txBox="1"/>
          <p:nvPr/>
        </p:nvSpPr>
        <p:spPr>
          <a:xfrm>
            <a:off x="6001555" y="515155"/>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149. Helen Frankenthaler,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The Bay</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,1963, acrylic on canvas </a:t>
            </a:r>
          </a:p>
        </p:txBody>
      </p:sp>
      <p:pic>
        <p:nvPicPr>
          <p:cNvPr id="4098" name="Picture 2" descr="https://ka-perseus-images.s3.amazonaws.com/b85bfabaf30bc82c107645ebc2044c9a572f3b5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17349" y="1250157"/>
            <a:ext cx="5742005" cy="50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235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67154" y="114564"/>
            <a:ext cx="4255963" cy="1620162"/>
          </a:xfrm>
        </p:spPr>
        <p:txBody>
          <a:bodyPr>
            <a:noAutofit/>
          </a:bodyPr>
          <a:lstStyle/>
          <a:p>
            <a:r>
              <a:rPr lang="en-US" altLang="en-US" sz="3200" dirty="0">
                <a:solidFill>
                  <a:schemeClr val="accent2"/>
                </a:solidFill>
              </a:rPr>
              <a:t>Kahlo, The Two </a:t>
            </a:r>
            <a:r>
              <a:rPr lang="en-US" altLang="en-US" sz="3200" dirty="0" err="1">
                <a:solidFill>
                  <a:schemeClr val="accent2"/>
                </a:solidFill>
              </a:rPr>
              <a:t>Friedas</a:t>
            </a:r>
            <a:r>
              <a:rPr lang="en-US" altLang="en-US" sz="3200" dirty="0">
                <a:solidFill>
                  <a:schemeClr val="accent2"/>
                </a:solidFill>
              </a:rPr>
              <a:t>, 1939, Surrealism, Mexico, oil on canvas</a:t>
            </a:r>
          </a:p>
        </p:txBody>
      </p:sp>
      <p:sp>
        <p:nvSpPr>
          <p:cNvPr id="4" name="Text Placeholder 3"/>
          <p:cNvSpPr>
            <a:spLocks noGrp="1"/>
          </p:cNvSpPr>
          <p:nvPr>
            <p:ph type="body" sz="half" idx="2"/>
          </p:nvPr>
        </p:nvSpPr>
        <p:spPr>
          <a:xfrm>
            <a:off x="373487" y="1950626"/>
            <a:ext cx="5483616" cy="4475932"/>
          </a:xfrm>
        </p:spPr>
        <p:txBody>
          <a:bodyPr>
            <a:normAutofit lnSpcReduction="10000"/>
          </a:bodyPr>
          <a:lstStyle/>
          <a:p>
            <a:pPr>
              <a:defRPr/>
            </a:pPr>
            <a:r>
              <a:rPr lang="en-US" sz="1800" dirty="0"/>
              <a:t>-Lived in a time period where women sacrificed their personal ambitions to live entirely in the domestic sphere</a:t>
            </a:r>
          </a:p>
          <a:p>
            <a:pPr>
              <a:defRPr/>
            </a:pPr>
            <a:r>
              <a:rPr lang="en-US" sz="1800" dirty="0"/>
              <a:t>-Flouted conventions of beauty and societal expectations</a:t>
            </a:r>
          </a:p>
          <a:p>
            <a:pPr>
              <a:defRPr/>
            </a:pPr>
            <a:r>
              <a:rPr lang="en-US" sz="1800" dirty="0"/>
              <a:t>-Culturally-mixed heritage, harsh reality of her medical conditions, and the repression of women</a:t>
            </a:r>
          </a:p>
          <a:p>
            <a:pPr>
              <a:defRPr/>
            </a:pPr>
            <a:r>
              <a:rPr lang="en-US" sz="1800" dirty="0"/>
              <a:t>-Was divorcing Diego Rivera when this was painted, before she married Rivera she would wear European dress</a:t>
            </a:r>
          </a:p>
          <a:p>
            <a:pPr>
              <a:defRPr/>
            </a:pPr>
            <a:r>
              <a:rPr lang="en-US" sz="1800" dirty="0"/>
              <a:t>-Graphically exposes the human anatomy (was deformed by polio and was in a bus accident that left her disabled and unable to bear children), had 32 operations</a:t>
            </a:r>
          </a:p>
          <a:p>
            <a:pPr>
              <a:defRPr/>
            </a:pPr>
            <a:r>
              <a:rPr lang="en-US" sz="1800" dirty="0"/>
              <a:t>-</a:t>
            </a:r>
          </a:p>
        </p:txBody>
      </p:sp>
      <p:pic>
        <p:nvPicPr>
          <p:cNvPr id="5325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74813" y="642938"/>
            <a:ext cx="5111750" cy="5111750"/>
          </a:xfrm>
          <a:noFill/>
        </p:spPr>
      </p:pic>
    </p:spTree>
    <p:extLst>
      <p:ext uri="{BB962C8B-B14F-4D97-AF65-F5344CB8AC3E}">
        <p14:creationId xmlns:p14="http://schemas.microsoft.com/office/powerpoint/2010/main" val="1643971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xfrm>
            <a:off x="1140351" y="269047"/>
            <a:ext cx="9875520" cy="1356360"/>
          </a:xfrm>
          <a:prstGeom prst="rect">
            <a:avLst/>
          </a:prstGeom>
        </p:spPr>
        <p:txBody>
          <a:bodyPr/>
          <a:lstStyle/>
          <a:p>
            <a:pPr lvl="0">
              <a:defRPr sz="1800">
                <a:solidFill>
                  <a:srgbClr val="000000"/>
                </a:solidFill>
              </a:defRPr>
            </a:pPr>
            <a:r>
              <a:rPr sz="4800" dirty="0">
                <a:solidFill>
                  <a:schemeClr val="accent2"/>
                </a:solidFill>
              </a:rPr>
              <a:t>Aftermath of World War II</a:t>
            </a:r>
          </a:p>
        </p:txBody>
      </p:sp>
      <p:sp>
        <p:nvSpPr>
          <p:cNvPr id="191" name="Shape 191"/>
          <p:cNvSpPr>
            <a:spLocks noGrp="1"/>
          </p:cNvSpPr>
          <p:nvPr>
            <p:ph type="body" idx="1"/>
          </p:nvPr>
        </p:nvSpPr>
        <p:spPr>
          <a:xfrm>
            <a:off x="86938" y="1625407"/>
            <a:ext cx="10928933" cy="4470593"/>
          </a:xfrm>
          <a:prstGeom prst="rect">
            <a:avLst/>
          </a:prstGeom>
        </p:spPr>
        <p:txBody>
          <a:bodyPr>
            <a:normAutofit/>
          </a:bodyPr>
          <a:lstStyle/>
          <a:p>
            <a:pPr lvl="0">
              <a:defRPr sz="1800">
                <a:solidFill>
                  <a:srgbClr val="000000"/>
                </a:solidFill>
              </a:defRPr>
            </a:pPr>
            <a:r>
              <a:rPr sz="2000" dirty="0">
                <a:solidFill>
                  <a:srgbClr val="404040"/>
                </a:solidFill>
              </a:rPr>
              <a:t>Major cultural change as well</a:t>
            </a:r>
          </a:p>
          <a:p>
            <a:pPr lvl="0">
              <a:defRPr sz="1800">
                <a:solidFill>
                  <a:srgbClr val="000000"/>
                </a:solidFill>
              </a:defRPr>
            </a:pPr>
            <a:r>
              <a:rPr sz="2000" dirty="0">
                <a:solidFill>
                  <a:srgbClr val="404040"/>
                </a:solidFill>
              </a:rPr>
              <a:t>Struggle for civil rights for African Americans</a:t>
            </a:r>
          </a:p>
          <a:p>
            <a:pPr lvl="0">
              <a:defRPr sz="1800">
                <a:solidFill>
                  <a:srgbClr val="000000"/>
                </a:solidFill>
              </a:defRPr>
            </a:pPr>
            <a:r>
              <a:rPr sz="2000" dirty="0">
                <a:solidFill>
                  <a:srgbClr val="404040"/>
                </a:solidFill>
              </a:rPr>
              <a:t>Free speech on university campuses</a:t>
            </a:r>
          </a:p>
          <a:p>
            <a:pPr lvl="0">
              <a:defRPr sz="1800">
                <a:solidFill>
                  <a:srgbClr val="000000"/>
                </a:solidFill>
              </a:defRPr>
            </a:pPr>
            <a:r>
              <a:rPr sz="2000" dirty="0">
                <a:solidFill>
                  <a:srgbClr val="404040"/>
                </a:solidFill>
              </a:rPr>
              <a:t>Disengagement from the Vietnam War</a:t>
            </a:r>
          </a:p>
          <a:p>
            <a:pPr marL="290512" lvl="1" indent="-90487">
              <a:defRPr sz="1800">
                <a:solidFill>
                  <a:srgbClr val="000000"/>
                </a:solidFill>
              </a:defRPr>
            </a:pPr>
            <a:r>
              <a:rPr sz="2000" dirty="0">
                <a:solidFill>
                  <a:srgbClr val="404040"/>
                </a:solidFill>
              </a:rPr>
              <a:t>Riots</a:t>
            </a:r>
          </a:p>
          <a:p>
            <a:pPr lvl="0">
              <a:defRPr sz="1800">
                <a:solidFill>
                  <a:srgbClr val="000000"/>
                </a:solidFill>
              </a:defRPr>
            </a:pPr>
            <a:r>
              <a:rPr sz="2000" dirty="0">
                <a:solidFill>
                  <a:srgbClr val="404040"/>
                </a:solidFill>
              </a:rPr>
              <a:t>The beginnings of “youth culture,” rejecting national policies and the society generating them</a:t>
            </a:r>
          </a:p>
          <a:p>
            <a:pPr marL="290512" lvl="1" indent="-90487">
              <a:defRPr sz="1800">
                <a:solidFill>
                  <a:srgbClr val="000000"/>
                </a:solidFill>
              </a:defRPr>
            </a:pPr>
            <a:r>
              <a:rPr sz="2000" dirty="0">
                <a:solidFill>
                  <a:srgbClr val="404040"/>
                </a:solidFill>
              </a:rPr>
              <a:t>Adopted unconventional dress, manners, habits, and morals </a:t>
            </a:r>
          </a:p>
          <a:p>
            <a:pPr marL="290512" lvl="1" indent="-90487">
              <a:defRPr sz="1800">
                <a:solidFill>
                  <a:srgbClr val="000000"/>
                </a:solidFill>
              </a:defRPr>
            </a:pPr>
            <a:r>
              <a:rPr sz="2000" dirty="0">
                <a:solidFill>
                  <a:srgbClr val="404040"/>
                </a:solidFill>
              </a:rPr>
              <a:t>Sexual revolution, use of drugs, development of rock music</a:t>
            </a:r>
          </a:p>
          <a:p>
            <a:pPr lvl="0">
              <a:defRPr sz="1800">
                <a:solidFill>
                  <a:srgbClr val="000000"/>
                </a:solidFill>
              </a:defRPr>
            </a:pPr>
            <a:r>
              <a:rPr sz="2000" dirty="0">
                <a:solidFill>
                  <a:srgbClr val="404040"/>
                </a:solidFill>
              </a:rPr>
              <a:t>Civil rights and women’s movement showed the rejection of racism and sexism</a:t>
            </a:r>
          </a:p>
          <a:p>
            <a:pPr lvl="0">
              <a:defRPr sz="1800">
                <a:solidFill>
                  <a:srgbClr val="000000"/>
                </a:solidFill>
              </a:defRPr>
            </a:pPr>
            <a:r>
              <a:rPr sz="2000" dirty="0">
                <a:solidFill>
                  <a:srgbClr val="404040"/>
                </a:solidFill>
              </a:rPr>
              <a:t>Individuals and groups sought to combat the inappropriate exercise of power or change the balance of power</a:t>
            </a:r>
          </a:p>
        </p:txBody>
      </p:sp>
      <p:sp>
        <p:nvSpPr>
          <p:cNvPr id="192" name="Shape 19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sz="1800">
                <a:solidFill>
                  <a:srgbClr val="000000"/>
                </a:solidFill>
              </a:defRPr>
            </a:pPr>
            <a:fld id="{86CB4B4D-7CA3-9044-876B-883B54F8677D}" type="slidenum">
              <a:rPr kumimoji="0" sz="1000" b="0" i="0" u="none" strike="noStrike" kern="1200" cap="none" spc="0" normalizeH="0" baseline="0" noProof="0">
                <a:ln>
                  <a:noFill/>
                </a:ln>
                <a:solidFill>
                  <a:srgbClr val="FFFFF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a:solidFill>
                    <a:srgbClr val="000000"/>
                  </a:solidFill>
                </a:defRPr>
              </a:pPr>
              <a:t>30</a:t>
            </a:fld>
            <a:endParaRPr kumimoji="0" sz="10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3094340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title"/>
          </p:nvPr>
        </p:nvSpPr>
        <p:spPr>
          <a:xfrm>
            <a:off x="772297" y="388621"/>
            <a:ext cx="9875520" cy="1356360"/>
          </a:xfrm>
          <a:prstGeom prst="rect">
            <a:avLst/>
          </a:prstGeom>
        </p:spPr>
        <p:txBody>
          <a:bodyPr>
            <a:normAutofit/>
          </a:bodyPr>
          <a:lstStyle/>
          <a:p>
            <a:pPr lvl="0">
              <a:defRPr sz="1800">
                <a:solidFill>
                  <a:srgbClr val="000000"/>
                </a:solidFill>
              </a:defRPr>
            </a:pPr>
            <a:r>
              <a:rPr sz="6000" dirty="0">
                <a:solidFill>
                  <a:srgbClr val="D93E2B"/>
                </a:solidFill>
              </a:rPr>
              <a:t>Pop Art</a:t>
            </a:r>
            <a:r>
              <a:rPr lang="en-US" sz="6000" dirty="0">
                <a:solidFill>
                  <a:srgbClr val="D93E2B"/>
                </a:solidFill>
              </a:rPr>
              <a:t> (1950s-1970s)</a:t>
            </a:r>
            <a:endParaRPr sz="6000" dirty="0">
              <a:solidFill>
                <a:srgbClr val="D93E2B"/>
              </a:solidFill>
            </a:endParaRPr>
          </a:p>
        </p:txBody>
      </p:sp>
      <p:sp>
        <p:nvSpPr>
          <p:cNvPr id="96" name="Shape 96"/>
          <p:cNvSpPr>
            <a:spLocks noGrp="1"/>
          </p:cNvSpPr>
          <p:nvPr>
            <p:ph sz="quarter" idx="4294967295"/>
          </p:nvPr>
        </p:nvSpPr>
        <p:spPr>
          <a:xfrm>
            <a:off x="443927" y="1569307"/>
            <a:ext cx="10833673" cy="4720281"/>
          </a:xfrm>
          <a:prstGeom prst="rect">
            <a:avLst/>
          </a:prstGeom>
        </p:spPr>
        <p:txBody>
          <a:bodyPr>
            <a:normAutofit/>
          </a:bodyPr>
          <a:lstStyle/>
          <a:p>
            <a:pPr marL="221359" indent="-221359" defTabSz="275203">
              <a:spcBef>
                <a:spcPts val="1125"/>
              </a:spcBef>
              <a:defRPr sz="1800">
                <a:solidFill>
                  <a:srgbClr val="000000"/>
                </a:solidFill>
              </a:defRPr>
            </a:pPr>
            <a:r>
              <a:rPr lang="en-US" sz="2000" dirty="0">
                <a:solidFill>
                  <a:srgbClr val="414141"/>
                </a:solidFill>
              </a:rPr>
              <a:t>Associated with artists in the 1960s</a:t>
            </a:r>
          </a:p>
          <a:p>
            <a:pPr marL="221359" indent="-221359" defTabSz="275203">
              <a:spcBef>
                <a:spcPts val="1125"/>
              </a:spcBef>
              <a:defRPr sz="1800">
                <a:solidFill>
                  <a:srgbClr val="000000"/>
                </a:solidFill>
              </a:defRPr>
            </a:pPr>
            <a:r>
              <a:rPr lang="en-US" sz="2000" dirty="0">
                <a:solidFill>
                  <a:srgbClr val="414141"/>
                </a:solidFill>
              </a:rPr>
              <a:t>Drew on popular imagery from the 1950s, mass media and popular culture</a:t>
            </a:r>
          </a:p>
          <a:p>
            <a:pPr marL="449959" lvl="1" indent="-221359" defTabSz="275203">
              <a:spcBef>
                <a:spcPts val="1125"/>
              </a:spcBef>
              <a:defRPr sz="1800">
                <a:solidFill>
                  <a:srgbClr val="000000"/>
                </a:solidFill>
              </a:defRPr>
            </a:pPr>
            <a:r>
              <a:rPr lang="en-US" sz="1800" dirty="0">
                <a:solidFill>
                  <a:srgbClr val="414141"/>
                </a:solidFill>
              </a:rPr>
              <a:t>Far from traditional “high art” themes of morality, mythology, and classic history</a:t>
            </a:r>
          </a:p>
          <a:p>
            <a:pPr marL="449959" lvl="1" indent="-221359" defTabSz="275203">
              <a:spcBef>
                <a:spcPts val="1125"/>
              </a:spcBef>
              <a:defRPr sz="1800">
                <a:solidFill>
                  <a:srgbClr val="000000"/>
                </a:solidFill>
              </a:defRPr>
            </a:pPr>
            <a:r>
              <a:rPr lang="en-US" sz="1800" dirty="0">
                <a:solidFill>
                  <a:srgbClr val="414141"/>
                </a:solidFill>
              </a:rPr>
              <a:t>Celebrated commonplace objects and the commonplace objects of people and everyday life</a:t>
            </a:r>
          </a:p>
          <a:p>
            <a:pPr marL="449959" lvl="1" indent="-221359" defTabSz="275203">
              <a:spcBef>
                <a:spcPts val="1125"/>
              </a:spcBef>
              <a:defRPr sz="1800">
                <a:solidFill>
                  <a:srgbClr val="000000"/>
                </a:solidFill>
              </a:defRPr>
            </a:pPr>
            <a:r>
              <a:rPr lang="en-US" sz="1800" dirty="0">
                <a:solidFill>
                  <a:srgbClr val="414141"/>
                </a:solidFill>
              </a:rPr>
              <a:t>Seeking to elevate popular culture to the level of fine art</a:t>
            </a:r>
          </a:p>
          <a:p>
            <a:pPr marL="221359" indent="-221359" defTabSz="275203">
              <a:spcBef>
                <a:spcPts val="1125"/>
              </a:spcBef>
              <a:defRPr sz="1800">
                <a:solidFill>
                  <a:srgbClr val="000000"/>
                </a:solidFill>
              </a:defRPr>
            </a:pPr>
            <a:r>
              <a:rPr lang="en-US" sz="2000" dirty="0">
                <a:solidFill>
                  <a:srgbClr val="414141"/>
                </a:solidFill>
              </a:rPr>
              <a:t>Searched for the trauma in the mediated world of advertising, cartoons, and popular imagery</a:t>
            </a:r>
          </a:p>
          <a:p>
            <a:pPr marL="449959" lvl="1" indent="-221359" defTabSz="275203">
              <a:spcBef>
                <a:spcPts val="1125"/>
              </a:spcBef>
              <a:defRPr sz="1800">
                <a:solidFill>
                  <a:srgbClr val="000000"/>
                </a:solidFill>
              </a:defRPr>
            </a:pPr>
            <a:r>
              <a:rPr lang="en-US" sz="1800" dirty="0">
                <a:solidFill>
                  <a:srgbClr val="414141"/>
                </a:solidFill>
              </a:rPr>
              <a:t>Media controls access to the soul, natural environment, and built environment</a:t>
            </a:r>
          </a:p>
          <a:p>
            <a:pPr marL="221359" indent="-221359" defTabSz="275203">
              <a:spcBef>
                <a:spcPts val="1125"/>
              </a:spcBef>
              <a:defRPr sz="1800">
                <a:solidFill>
                  <a:srgbClr val="000000"/>
                </a:solidFill>
              </a:defRPr>
            </a:pPr>
            <a:r>
              <a:rPr lang="en-US" sz="2000" dirty="0">
                <a:solidFill>
                  <a:srgbClr val="414141"/>
                </a:solidFill>
              </a:rPr>
              <a:t>Embraced post WWII manufacturing and media boom </a:t>
            </a:r>
          </a:p>
          <a:p>
            <a:pPr marL="449959" lvl="1" indent="-221359" defTabSz="275203">
              <a:spcBef>
                <a:spcPts val="1125"/>
              </a:spcBef>
              <a:defRPr sz="1800">
                <a:solidFill>
                  <a:srgbClr val="000000"/>
                </a:solidFill>
              </a:defRPr>
            </a:pPr>
            <a:r>
              <a:rPr lang="en-US" sz="1800" dirty="0">
                <a:solidFill>
                  <a:srgbClr val="414141"/>
                </a:solidFill>
              </a:rPr>
              <a:t>Have been criticized as endorsing the capitalist market and goods it circulated</a:t>
            </a:r>
            <a:endParaRPr sz="1800" dirty="0">
              <a:solidFill>
                <a:srgbClr val="414141"/>
              </a:solidFill>
            </a:endParaRPr>
          </a:p>
        </p:txBody>
      </p:sp>
    </p:spTree>
    <p:extLst>
      <p:ext uri="{BB962C8B-B14F-4D97-AF65-F5344CB8AC3E}">
        <p14:creationId xmlns:p14="http://schemas.microsoft.com/office/powerpoint/2010/main" val="2520533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28678" y="515155"/>
            <a:ext cx="4933008" cy="5959786"/>
          </a:xfrm>
        </p:spPr>
        <p:txBody>
          <a:bodyPr>
            <a:normAutofit fontScale="92500" lnSpcReduction="20000"/>
          </a:bodyPr>
          <a:lstStyle/>
          <a:p>
            <a:pPr marL="285750" indent="-285750">
              <a:buFont typeface="Arial" panose="020B0604020202020204" pitchFamily="34" charset="0"/>
              <a:buChar char="•"/>
            </a:pPr>
            <a:r>
              <a:rPr lang="en-US" sz="2400" dirty="0"/>
              <a:t>Made of two silver canvases</a:t>
            </a:r>
          </a:p>
          <a:p>
            <a:pPr marL="285750" indent="-285750">
              <a:buFont typeface="Arial" panose="020B0604020202020204" pitchFamily="34" charset="0"/>
              <a:buChar char="•"/>
            </a:pPr>
            <a:r>
              <a:rPr lang="en-US" sz="2400" dirty="0"/>
              <a:t>Silkscreened a photography of Marilyn Monroe 50 times</a:t>
            </a:r>
          </a:p>
          <a:p>
            <a:pPr marL="742950" lvl="1" indent="-285750">
              <a:buFont typeface="Arial" panose="020B0604020202020204" pitchFamily="34" charset="0"/>
              <a:buChar char="•"/>
            </a:pPr>
            <a:r>
              <a:rPr lang="en-US" sz="1800" dirty="0"/>
              <a:t>First references a Christian diptych</a:t>
            </a:r>
          </a:p>
          <a:p>
            <a:pPr marL="742950" lvl="1" indent="-285750">
              <a:buFont typeface="Arial" panose="020B0604020202020204" pitchFamily="34" charset="0"/>
              <a:buChar char="•"/>
            </a:pPr>
            <a:r>
              <a:rPr lang="en-US" sz="1800" dirty="0"/>
              <a:t>But also invites us to worship the icon that Warhol immortalized as art</a:t>
            </a:r>
          </a:p>
          <a:p>
            <a:pPr marL="285750" indent="-285750">
              <a:buFont typeface="Arial" panose="020B0604020202020204" pitchFamily="34" charset="0"/>
              <a:buChar char="•"/>
            </a:pPr>
            <a:r>
              <a:rPr lang="en-US" sz="2400" dirty="0"/>
              <a:t>Monumental size (6x9ft)</a:t>
            </a:r>
          </a:p>
          <a:p>
            <a:pPr marL="285750" indent="-285750">
              <a:buFont typeface="Arial" panose="020B0604020202020204" pitchFamily="34" charset="0"/>
              <a:buChar char="•"/>
            </a:pPr>
            <a:r>
              <a:rPr lang="en-US" sz="2400" dirty="0"/>
              <a:t>Careless handling of paint, even distribution of form and color across the canvas, allowing the viewer’s eyes to wander, not focus on one spot</a:t>
            </a:r>
          </a:p>
          <a:p>
            <a:pPr marL="285750" indent="-285750">
              <a:buFont typeface="Arial" panose="020B0604020202020204" pitchFamily="34" charset="0"/>
              <a:buChar char="•"/>
            </a:pPr>
            <a:r>
              <a:rPr lang="en-US" sz="2400" dirty="0"/>
              <a:t>Uses photographic imagery to make art about the culture he lived in</a:t>
            </a:r>
          </a:p>
          <a:p>
            <a:pPr marL="285750" indent="-285750">
              <a:buFont typeface="Arial" panose="020B0604020202020204" pitchFamily="34" charset="0"/>
              <a:buChar char="•"/>
            </a:pPr>
            <a:r>
              <a:rPr lang="en-US" sz="2400" dirty="0"/>
              <a:t>Subject becomes impersonal</a:t>
            </a:r>
          </a:p>
          <a:p>
            <a:pPr marL="742950" lvl="1" indent="-285750">
              <a:buFont typeface="Arial" panose="020B0604020202020204" pitchFamily="34" charset="0"/>
              <a:buChar char="•"/>
            </a:pPr>
            <a:r>
              <a:rPr lang="en-US" sz="1800" dirty="0"/>
              <a:t>Image was a photograph made for reproduction, even though there were paintings of her</a:t>
            </a:r>
          </a:p>
          <a:p>
            <a:pPr marL="742950" lvl="1" indent="-285750">
              <a:buFont typeface="Arial" panose="020B0604020202020204" pitchFamily="34" charset="0"/>
              <a:buChar char="•"/>
            </a:pPr>
            <a:r>
              <a:rPr lang="en-US" sz="1800" dirty="0"/>
              <a:t>Know that it is a photo because of the contrast of lit and shadowed areas on her face</a:t>
            </a:r>
          </a:p>
        </p:txBody>
      </p:sp>
      <p:sp>
        <p:nvSpPr>
          <p:cNvPr id="7" name="TextBox 6"/>
          <p:cNvSpPr txBox="1"/>
          <p:nvPr/>
        </p:nvSpPr>
        <p:spPr>
          <a:xfrm>
            <a:off x="6001555" y="515155"/>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Andy Warhol,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Marilyn Diptych</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1962, acrylic on canvas</a:t>
            </a:r>
          </a:p>
        </p:txBody>
      </p:sp>
      <p:pic>
        <p:nvPicPr>
          <p:cNvPr id="3074" name="Picture 2" descr="Andy Warhol, Marilyn Diptych, 1962, acrylic on canvas, 2054x 1448 mm (Tate) © The Andy Warhol Foundation for the Visual Arts, Inc. 20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38644" y="1534972"/>
            <a:ext cx="6092031" cy="431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560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28678" y="515155"/>
            <a:ext cx="5081290" cy="5939662"/>
          </a:xfrm>
        </p:spPr>
        <p:txBody>
          <a:bodyPr>
            <a:normAutofit/>
          </a:bodyPr>
          <a:lstStyle/>
          <a:p>
            <a:pPr marL="285750" indent="-285750">
              <a:buFont typeface="Arial" panose="020B0604020202020204" pitchFamily="34" charset="0"/>
              <a:buChar char="•"/>
            </a:pPr>
            <a:r>
              <a:rPr lang="en-US" sz="2000" dirty="0"/>
              <a:t>Looks at the viewer seductively under heavy-lidded eyes and parted lips</a:t>
            </a:r>
          </a:p>
          <a:p>
            <a:pPr marL="285750" indent="-285750">
              <a:buFont typeface="Arial" panose="020B0604020202020204" pitchFamily="34" charset="0"/>
              <a:buChar char="•"/>
            </a:pPr>
            <a:r>
              <a:rPr lang="en-US" sz="2000" dirty="0"/>
              <a:t>Repetition makes her face into a mask</a:t>
            </a:r>
          </a:p>
          <a:p>
            <a:pPr marL="285750" indent="-285750">
              <a:buFont typeface="Arial" panose="020B0604020202020204" pitchFamily="34" charset="0"/>
              <a:buChar char="•"/>
            </a:pPr>
            <a:r>
              <a:rPr lang="en-US" sz="2000" dirty="0"/>
              <a:t>Silkscreen technique flattens her face</a:t>
            </a:r>
          </a:p>
          <a:p>
            <a:pPr marL="742950" lvl="1" indent="-285750">
              <a:buFont typeface="Arial" panose="020B0604020202020204" pitchFamily="34" charset="0"/>
              <a:buChar char="•"/>
            </a:pPr>
            <a:r>
              <a:rPr lang="en-US" sz="1600" dirty="0"/>
              <a:t>Screened with unmodulated color and removes gradual shading and three-dimensional volume</a:t>
            </a:r>
          </a:p>
          <a:p>
            <a:pPr marL="285750" indent="-285750">
              <a:buFont typeface="Arial" panose="020B0604020202020204" pitchFamily="34" charset="0"/>
              <a:buChar char="•"/>
            </a:pPr>
            <a:r>
              <a:rPr lang="en-US" sz="2000" dirty="0"/>
              <a:t>Flatness of her face suggests the flatness of her self</a:t>
            </a:r>
          </a:p>
          <a:p>
            <a:pPr marL="742950" lvl="1" indent="-285750">
              <a:buFont typeface="Arial" panose="020B0604020202020204" pitchFamily="34" charset="0"/>
              <a:buChar char="•"/>
            </a:pPr>
            <a:r>
              <a:rPr lang="en-US" sz="1600" dirty="0"/>
              <a:t>Manufactured star symbol with a made up name</a:t>
            </a:r>
          </a:p>
          <a:p>
            <a:pPr marL="742950" lvl="1" indent="-285750">
              <a:buFont typeface="Arial" panose="020B0604020202020204" pitchFamily="34" charset="0"/>
              <a:buChar char="•"/>
            </a:pPr>
            <a:r>
              <a:rPr lang="en-US" sz="1600" dirty="0"/>
              <a:t>One-dimensional sex object</a:t>
            </a:r>
          </a:p>
          <a:p>
            <a:pPr marL="285750" indent="-285750">
              <a:buFont typeface="Arial" panose="020B0604020202020204" pitchFamily="34" charset="0"/>
              <a:buChar char="•"/>
            </a:pPr>
            <a:r>
              <a:rPr lang="en-US" sz="2000" dirty="0"/>
              <a:t>Also complicates artist’s identity</a:t>
            </a:r>
          </a:p>
          <a:p>
            <a:pPr marL="742950" lvl="1" indent="-285750">
              <a:buFont typeface="Arial" panose="020B0604020202020204" pitchFamily="34" charset="0"/>
              <a:buChar char="•"/>
            </a:pPr>
            <a:r>
              <a:rPr lang="en-US" sz="1600" dirty="0"/>
              <a:t>Color is spread over screens with a squeegee and the differences that appear are accidental byproducts of the process not a product of the artist’s judgment</a:t>
            </a:r>
          </a:p>
          <a:p>
            <a:pPr marL="285750" indent="-285750">
              <a:buFont typeface="Arial" panose="020B0604020202020204" pitchFamily="34" charset="0"/>
              <a:buChar char="•"/>
            </a:pPr>
            <a:r>
              <a:rPr lang="en-US" sz="2000" dirty="0"/>
              <a:t>Painting techniques are rote and echoed in the rigid composition, five-by-five grid repeated across two halves of the surface </a:t>
            </a:r>
          </a:p>
        </p:txBody>
      </p:sp>
      <p:sp>
        <p:nvSpPr>
          <p:cNvPr id="7" name="TextBox 6"/>
          <p:cNvSpPr txBox="1"/>
          <p:nvPr/>
        </p:nvSpPr>
        <p:spPr>
          <a:xfrm>
            <a:off x="6001555" y="515155"/>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Andy Warhol,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Marilyn Diptych</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1962, acrylic on canvas</a:t>
            </a:r>
          </a:p>
        </p:txBody>
      </p:sp>
      <p:pic>
        <p:nvPicPr>
          <p:cNvPr id="3074" name="Picture 2" descr="Andy Warhol, Marilyn Diptych, 1962, acrylic on canvas, 2054x 1448 mm (Tate) © The Andy Warhol Foundation for the Visual Arts, Inc. 20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4402" y="1161486"/>
            <a:ext cx="5213350" cy="3694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ublicity still for the film Niagara, 1953 with silkscreen face de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555" y="4549817"/>
            <a:ext cx="46291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025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27005" y="370703"/>
            <a:ext cx="5213349" cy="6084113"/>
          </a:xfrm>
        </p:spPr>
        <p:txBody>
          <a:bodyPr>
            <a:normAutofit/>
          </a:bodyPr>
          <a:lstStyle/>
          <a:p>
            <a:pPr marL="285750" indent="-285750">
              <a:buFont typeface="Arial" panose="020B0604020202020204" pitchFamily="34" charset="0"/>
              <a:buChar char="•"/>
            </a:pPr>
            <a:r>
              <a:rPr lang="en-US" dirty="0"/>
              <a:t>“Automatic” process of composing the work, like Dada</a:t>
            </a:r>
          </a:p>
          <a:p>
            <a:pPr marL="742950" lvl="1" indent="-285750">
              <a:buFont typeface="Arial" panose="020B0604020202020204" pitchFamily="34" charset="0"/>
              <a:buChar char="•"/>
            </a:pPr>
            <a:r>
              <a:rPr lang="en-US" dirty="0"/>
              <a:t>Not relying on subjective thoughts or feelings to make decisions</a:t>
            </a:r>
          </a:p>
          <a:p>
            <a:pPr marL="285750" indent="-285750">
              <a:buFont typeface="Arial" panose="020B0604020202020204" pitchFamily="34" charset="0"/>
              <a:buChar char="•"/>
            </a:pPr>
            <a:r>
              <a:rPr lang="en-US" dirty="0"/>
              <a:t>Refers to a mechanical process</a:t>
            </a:r>
          </a:p>
          <a:p>
            <a:pPr marL="285750" indent="-285750">
              <a:buFont typeface="Arial" panose="020B0604020202020204" pitchFamily="34" charset="0"/>
              <a:buChar char="•"/>
            </a:pPr>
            <a:r>
              <a:rPr lang="en-US" dirty="0"/>
              <a:t>Creates symmetry between the artist and the subject</a:t>
            </a:r>
          </a:p>
          <a:p>
            <a:pPr marL="742950" lvl="1" indent="-285750">
              <a:buFont typeface="Arial" panose="020B0604020202020204" pitchFamily="34" charset="0"/>
              <a:buChar char="•"/>
            </a:pPr>
            <a:r>
              <a:rPr lang="en-US" dirty="0"/>
              <a:t>Artist is machine</a:t>
            </a:r>
          </a:p>
          <a:p>
            <a:pPr marL="742950" lvl="1" indent="-285750">
              <a:buFont typeface="Arial" panose="020B0604020202020204" pitchFamily="34" charset="0"/>
              <a:buChar char="•"/>
            </a:pPr>
            <a:r>
              <a:rPr lang="en-US" dirty="0"/>
              <a:t>Subject is a shell</a:t>
            </a:r>
          </a:p>
          <a:p>
            <a:pPr marL="285750" indent="-285750">
              <a:buFont typeface="Arial" panose="020B0604020202020204" pitchFamily="34" charset="0"/>
              <a:buChar char="•"/>
            </a:pPr>
            <a:r>
              <a:rPr lang="en-US" dirty="0"/>
              <a:t>Warhol started making these only after Monroe died of apparent suicide</a:t>
            </a:r>
          </a:p>
          <a:p>
            <a:pPr marL="742950" lvl="1" indent="-285750">
              <a:buFont typeface="Arial" panose="020B0604020202020204" pitchFamily="34" charset="0"/>
              <a:buChar char="•"/>
            </a:pPr>
            <a:r>
              <a:rPr lang="en-US" dirty="0"/>
              <a:t>Eventually collected them under the title “Death in America”</a:t>
            </a:r>
          </a:p>
          <a:p>
            <a:pPr marL="742950" lvl="1" indent="-285750">
              <a:buFont typeface="Arial" panose="020B0604020202020204" pitchFamily="34" charset="0"/>
              <a:buChar char="•"/>
            </a:pPr>
            <a:r>
              <a:rPr lang="en-US" dirty="0"/>
              <a:t>Purple face resembles an embalmed corpse</a:t>
            </a:r>
          </a:p>
          <a:p>
            <a:pPr marL="742950" lvl="1" indent="-285750">
              <a:buFont typeface="Arial" panose="020B0604020202020204" pitchFamily="34" charset="0"/>
              <a:buChar char="•"/>
            </a:pPr>
            <a:r>
              <a:rPr lang="en-US" dirty="0"/>
              <a:t>Lighter tones on the right make it seem as though she is disappearing</a:t>
            </a:r>
          </a:p>
          <a:p>
            <a:pPr marL="285750" indent="-285750">
              <a:buFont typeface="Arial" panose="020B0604020202020204" pitchFamily="34" charset="0"/>
              <a:buChar char="•"/>
            </a:pPr>
            <a:r>
              <a:rPr lang="en-US" dirty="0"/>
              <a:t>Repeated exposure to an images causes us to become de-sensitized</a:t>
            </a:r>
          </a:p>
          <a:p>
            <a:pPr marL="742950" lvl="1" indent="-285750">
              <a:buFont typeface="Arial" panose="020B0604020202020204" pitchFamily="34" charset="0"/>
              <a:buChar char="•"/>
            </a:pPr>
            <a:r>
              <a:rPr lang="en-US" dirty="0"/>
              <a:t>Drains her of life</a:t>
            </a:r>
          </a:p>
          <a:p>
            <a:pPr marL="742950" lvl="1" indent="-285750">
              <a:buFont typeface="Arial" panose="020B0604020202020204" pitchFamily="34" charset="0"/>
              <a:buChar char="•"/>
            </a:pPr>
            <a:r>
              <a:rPr lang="en-US" dirty="0"/>
              <a:t>But also deadens our emotional response to her death</a:t>
            </a:r>
          </a:p>
          <a:p>
            <a:pPr marL="285750" indent="-285750">
              <a:buFont typeface="Arial" panose="020B0604020202020204" pitchFamily="34" charset="0"/>
              <a:buChar char="•"/>
            </a:pPr>
            <a:r>
              <a:rPr lang="en-US" dirty="0"/>
              <a:t>Could also be trying to re-sensitize us by depicting her in different colors</a:t>
            </a:r>
          </a:p>
          <a:p>
            <a:pPr marL="285750" indent="-285750">
              <a:buFont typeface="Arial" panose="020B0604020202020204" pitchFamily="34" charset="0"/>
              <a:buChar char="•"/>
            </a:pPr>
            <a:r>
              <a:rPr lang="en-US" dirty="0"/>
              <a:t>Invites us to consider the roles mass media images play in our lives</a:t>
            </a:r>
          </a:p>
        </p:txBody>
      </p:sp>
      <p:sp>
        <p:nvSpPr>
          <p:cNvPr id="7" name="TextBox 6"/>
          <p:cNvSpPr txBox="1"/>
          <p:nvPr/>
        </p:nvSpPr>
        <p:spPr>
          <a:xfrm>
            <a:off x="6001555" y="515155"/>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Andy Warhol,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Marilyn Diptych</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1962, acrylic on canvas</a:t>
            </a:r>
          </a:p>
        </p:txBody>
      </p:sp>
      <p:pic>
        <p:nvPicPr>
          <p:cNvPr id="3074" name="Picture 2" descr="Andy Warhol, Marilyn Diptych, 1962, acrylic on canvas, 2054x 1448 mm (Tate) © The Andy Warhol Foundation for the Visual Arts, Inc. 20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4402" y="1161486"/>
            <a:ext cx="5213350" cy="3694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ublicity still for the film Niagara, 1953 with silkscreen face de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555" y="4549817"/>
            <a:ext cx="46291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672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617838" y="462200"/>
            <a:ext cx="4890328" cy="5913886"/>
          </a:xfrm>
        </p:spPr>
        <p:txBody>
          <a:bodyPr>
            <a:normAutofit fontScale="92500" lnSpcReduction="10000"/>
          </a:bodyPr>
          <a:lstStyle/>
          <a:p>
            <a:pPr marL="285750" indent="-285750">
              <a:buFont typeface="Arial" panose="020B0604020202020204" pitchFamily="34" charset="0"/>
              <a:buChar char="•"/>
            </a:pPr>
            <a:r>
              <a:rPr lang="en-US" sz="2400" dirty="0"/>
              <a:t>Monumental tube of lipstick sprouting from a military vehicle</a:t>
            </a:r>
          </a:p>
          <a:p>
            <a:pPr marL="285750" indent="-285750">
              <a:buFont typeface="Arial" panose="020B0604020202020204" pitchFamily="34" charset="0"/>
              <a:buChar char="•"/>
            </a:pPr>
            <a:r>
              <a:rPr lang="en-US" sz="2400" dirty="0"/>
              <a:t>First appeared on the campus of  Yale University, uninvited amidst student protests of the Vietnam War in 1969</a:t>
            </a:r>
          </a:p>
          <a:p>
            <a:pPr marL="285750" indent="-285750">
              <a:buFont typeface="Arial" panose="020B0604020202020204" pitchFamily="34" charset="0"/>
              <a:buChar char="•"/>
            </a:pPr>
            <a:r>
              <a:rPr lang="en-US" sz="2400" dirty="0"/>
              <a:t>24 </a:t>
            </a:r>
            <a:r>
              <a:rPr lang="en-US" sz="2400" dirty="0" err="1"/>
              <a:t>ft</a:t>
            </a:r>
            <a:r>
              <a:rPr lang="en-US" sz="2400" dirty="0"/>
              <a:t> high sculpture in collaboration with the architecture students at his alma mater</a:t>
            </a:r>
          </a:p>
          <a:p>
            <a:pPr marL="285750" indent="-285750">
              <a:buFont typeface="Arial" panose="020B0604020202020204" pitchFamily="34" charset="0"/>
              <a:buChar char="•"/>
            </a:pPr>
            <a:r>
              <a:rPr lang="en-US" sz="2400" dirty="0"/>
              <a:t>In the plaza it was overlooked by the office of Yale’s president and a prominent WWI memorial</a:t>
            </a:r>
          </a:p>
          <a:p>
            <a:pPr marL="742950" lvl="1" indent="-285750">
              <a:buFont typeface="Arial" panose="020B0604020202020204" pitchFamily="34" charset="0"/>
              <a:buChar char="•"/>
            </a:pPr>
            <a:r>
              <a:rPr lang="en-US" sz="1800" dirty="0"/>
              <a:t>Visible space for the anti-war movement while poking fun at the solemnity of the plaza</a:t>
            </a:r>
          </a:p>
          <a:p>
            <a:pPr marL="742950" lvl="1" indent="-285750">
              <a:buFont typeface="Arial" panose="020B0604020202020204" pitchFamily="34" charset="0"/>
              <a:buChar char="•"/>
            </a:pPr>
            <a:r>
              <a:rPr lang="en-US" sz="1800" dirty="0"/>
              <a:t>Became the backdrop for several student protests</a:t>
            </a:r>
          </a:p>
          <a:p>
            <a:pPr marL="285750" indent="-285750">
              <a:buFont typeface="Arial" panose="020B0604020202020204" pitchFamily="34" charset="0"/>
              <a:buChar char="•"/>
            </a:pPr>
            <a:r>
              <a:rPr lang="en-US" sz="2400" dirty="0"/>
              <a:t>Was never intended to be permanent</a:t>
            </a:r>
          </a:p>
        </p:txBody>
      </p:sp>
      <p:sp>
        <p:nvSpPr>
          <p:cNvPr id="7" name="TextBox 6"/>
          <p:cNvSpPr txBox="1"/>
          <p:nvPr/>
        </p:nvSpPr>
        <p:spPr>
          <a:xfrm>
            <a:off x="6532896" y="292733"/>
            <a:ext cx="454624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150. </a:t>
            </a:r>
            <a:r>
              <a:rPr kumimoji="0" lang="en-US" sz="1800" b="0" i="0" u="none" strike="noStrike" kern="1200" cap="none" spc="0" normalizeH="0" baseline="0" noProof="0" dirty="0" err="1">
                <a:ln>
                  <a:noFill/>
                </a:ln>
                <a:solidFill>
                  <a:srgbClr val="DF5327"/>
                </a:solidFill>
                <a:effectLst/>
                <a:uLnTx/>
                <a:uFillTx/>
                <a:latin typeface="Corbel" panose="020B0503020204020204"/>
                <a:ea typeface="+mn-ea"/>
                <a:cs typeface="+mn-cs"/>
              </a:rPr>
              <a:t>Claes</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Oldenburg,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Lipstick (Ascending) on Caterpillar Tracks)</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1969-74, steel, aluminum, cast resin, polyurethane enamel</a:t>
            </a:r>
          </a:p>
        </p:txBody>
      </p:sp>
      <p:pic>
        <p:nvPicPr>
          <p:cNvPr id="3074" name="Picture 2" descr="Claes Oldenburg, Lipstick (Ascending) on Caterpillar Tracks, 1969-74, cor-ten steel, aluminum, cast resin, polyurethane enamel, 740 × 760 × 330 cm, Yale University (photo: vige, CC: BY 2.0) https://flic.kr/p/6kvUy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75709" y="1316777"/>
            <a:ext cx="3948809" cy="516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271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28678" y="354379"/>
            <a:ext cx="4918180" cy="5947567"/>
          </a:xfrm>
        </p:spPr>
        <p:txBody>
          <a:bodyPr>
            <a:normAutofit lnSpcReduction="10000"/>
          </a:bodyPr>
          <a:lstStyle/>
          <a:p>
            <a:pPr marL="285750" indent="-285750">
              <a:buFont typeface="Arial" panose="020B0604020202020204" pitchFamily="34" charset="0"/>
              <a:buChar char="•"/>
            </a:pPr>
            <a:r>
              <a:rPr lang="en-US" sz="1800" dirty="0"/>
              <a:t>Base was originally made of plywood and the red vinyl tip could be comically inflated and deflated</a:t>
            </a:r>
          </a:p>
          <a:p>
            <a:pPr marL="285750" indent="-285750">
              <a:buFont typeface="Arial" panose="020B0604020202020204" pitchFamily="34" charset="0"/>
              <a:buChar char="•"/>
            </a:pPr>
            <a:r>
              <a:rPr lang="en-US" sz="1800" dirty="0"/>
              <a:t>Original remained for ten months until Oldenburg made a metal version, where it was moved to a less prominent spot, and remains today</a:t>
            </a:r>
          </a:p>
          <a:p>
            <a:pPr marL="285750" indent="-285750">
              <a:buFont typeface="Arial" panose="020B0604020202020204" pitchFamily="34" charset="0"/>
              <a:buChar char="•"/>
            </a:pPr>
            <a:r>
              <a:rPr lang="en-US" sz="1800" dirty="0"/>
              <a:t>Had previously experimented with lipstick forms pasting catalog images of lipstick onto postcards in Piccadilly Circus in London, put on pillars</a:t>
            </a:r>
          </a:p>
          <a:p>
            <a:pPr marL="285750" indent="-285750">
              <a:buFont typeface="Arial" panose="020B0604020202020204" pitchFamily="34" charset="0"/>
              <a:buChar char="•"/>
            </a:pPr>
            <a:r>
              <a:rPr lang="en-US" sz="1800" dirty="0"/>
              <a:t>“Feminine” product combined with “masculine” product of war</a:t>
            </a:r>
          </a:p>
          <a:p>
            <a:pPr marL="285750" indent="-285750">
              <a:buFont typeface="Arial" panose="020B0604020202020204" pitchFamily="34" charset="0"/>
              <a:buChar char="•"/>
            </a:pPr>
            <a:r>
              <a:rPr lang="en-US" sz="1800" dirty="0"/>
              <a:t>Criticized hyper-masculinity of military and blatant consumerism of the US</a:t>
            </a:r>
          </a:p>
          <a:p>
            <a:pPr marL="285750" indent="-285750">
              <a:buFont typeface="Arial" panose="020B0604020202020204" pitchFamily="34" charset="0"/>
              <a:buChar char="•"/>
            </a:pPr>
            <a:r>
              <a:rPr lang="en-US" sz="1800" dirty="0"/>
              <a:t>Lipstick tube is also phallic and bullet-like</a:t>
            </a:r>
          </a:p>
          <a:p>
            <a:pPr marL="285750" indent="-285750">
              <a:buFont typeface="Arial" panose="020B0604020202020204" pitchFamily="34" charset="0"/>
              <a:buChar char="•"/>
            </a:pPr>
            <a:r>
              <a:rPr lang="en-US" sz="1800" dirty="0"/>
              <a:t>Juxtaposition implied US obsession with beauty and consumption both fueled and distracted from the ongoing violence in Vietnam</a:t>
            </a:r>
          </a:p>
        </p:txBody>
      </p:sp>
      <p:sp>
        <p:nvSpPr>
          <p:cNvPr id="7" name="TextBox 6"/>
          <p:cNvSpPr txBox="1"/>
          <p:nvPr/>
        </p:nvSpPr>
        <p:spPr>
          <a:xfrm>
            <a:off x="5939771" y="305544"/>
            <a:ext cx="454624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150. </a:t>
            </a:r>
            <a:r>
              <a:rPr kumimoji="0" lang="en-US" sz="1800" b="0" i="0" u="none" strike="noStrike" kern="1200" cap="none" spc="0" normalizeH="0" baseline="0" noProof="0" dirty="0" err="1">
                <a:ln>
                  <a:noFill/>
                </a:ln>
                <a:solidFill>
                  <a:srgbClr val="DF5327"/>
                </a:solidFill>
                <a:effectLst/>
                <a:uLnTx/>
                <a:uFillTx/>
                <a:latin typeface="Corbel" panose="020B0503020204020204"/>
                <a:ea typeface="+mn-ea"/>
                <a:cs typeface="+mn-cs"/>
              </a:rPr>
              <a:t>Claes</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Oldenburg,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Lipstick (Ascending) on Caterpillar Tracks)</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1969-74, steel, aluminum, cast resin, polyurethane enamel</a:t>
            </a:r>
          </a:p>
        </p:txBody>
      </p:sp>
      <p:pic>
        <p:nvPicPr>
          <p:cNvPr id="3074" name="Picture 2" descr="Claes Oldenburg, Lipstick (Ascending) on Caterpillar Tracks, 1969-74, cor-ten steel, aluminum, cast resin, polyurethane enamel, 740 × 760 × 330 cm, Yale University (photo: vige, CC: BY 2.0) https://flic.kr/p/6kvUy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51124" y="1228874"/>
            <a:ext cx="3909348" cy="511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076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809367" y="1826329"/>
            <a:ext cx="3931920" cy="4754880"/>
          </a:xfrm>
        </p:spPr>
        <p:txBody>
          <a:bodyPr>
            <a:normAutofit lnSpcReduction="10000"/>
          </a:bodyPr>
          <a:lstStyle/>
          <a:p>
            <a:pPr marL="285750" indent="-285750">
              <a:buFont typeface="Arial" panose="020B0604020202020204" pitchFamily="34" charset="0"/>
              <a:buChar char="•"/>
            </a:pPr>
            <a:r>
              <a:rPr lang="en-US" sz="2400" dirty="0"/>
              <a:t>“I am for an art that is political-</a:t>
            </a:r>
            <a:r>
              <a:rPr lang="en-US" sz="2400" dirty="0" err="1"/>
              <a:t>erotical</a:t>
            </a:r>
            <a:r>
              <a:rPr lang="en-US" sz="2400" dirty="0"/>
              <a:t>-mystical, that does something other than sit on its ass in a museum […] I am for an art that imitates the human, that is comic, if necessary, or violent, or whatever is necessary”-Oldenburg, 1961</a:t>
            </a:r>
          </a:p>
          <a:p>
            <a:pPr marL="285750" indent="-285750">
              <a:buFont typeface="Arial" panose="020B0604020202020204" pitchFamily="34" charset="0"/>
              <a:buChar char="•"/>
            </a:pPr>
            <a:r>
              <a:rPr lang="en-US" sz="2400" dirty="0"/>
              <a:t>Blurs the line between public and private between war and culture</a:t>
            </a:r>
          </a:p>
        </p:txBody>
      </p:sp>
      <p:sp>
        <p:nvSpPr>
          <p:cNvPr id="7" name="TextBox 6"/>
          <p:cNvSpPr txBox="1"/>
          <p:nvPr/>
        </p:nvSpPr>
        <p:spPr>
          <a:xfrm>
            <a:off x="502206" y="467588"/>
            <a:ext cx="454624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F5327"/>
                </a:solidFill>
                <a:effectLst/>
                <a:uLnTx/>
                <a:uFillTx/>
                <a:latin typeface="Corbel" panose="020B0503020204020204"/>
                <a:ea typeface="+mn-ea"/>
                <a:cs typeface="+mn-cs"/>
              </a:rPr>
              <a:t>150. </a:t>
            </a:r>
            <a:r>
              <a:rPr kumimoji="0" lang="en-US" sz="2000" b="0" i="0" u="none" strike="noStrike" kern="1200" cap="none" spc="0" normalizeH="0" baseline="0" noProof="0" dirty="0" err="1">
                <a:ln>
                  <a:noFill/>
                </a:ln>
                <a:solidFill>
                  <a:srgbClr val="DF5327"/>
                </a:solidFill>
                <a:effectLst/>
                <a:uLnTx/>
                <a:uFillTx/>
                <a:latin typeface="Corbel" panose="020B0503020204020204"/>
                <a:ea typeface="+mn-ea"/>
                <a:cs typeface="+mn-cs"/>
              </a:rPr>
              <a:t>Claes</a:t>
            </a:r>
            <a:r>
              <a:rPr kumimoji="0" lang="en-US" sz="2000" b="0" i="0" u="none" strike="noStrike" kern="1200" cap="none" spc="0" normalizeH="0" baseline="0" noProof="0" dirty="0">
                <a:ln>
                  <a:noFill/>
                </a:ln>
                <a:solidFill>
                  <a:srgbClr val="DF5327"/>
                </a:solidFill>
                <a:effectLst/>
                <a:uLnTx/>
                <a:uFillTx/>
                <a:latin typeface="Corbel" panose="020B0503020204020204"/>
                <a:ea typeface="+mn-ea"/>
                <a:cs typeface="+mn-cs"/>
              </a:rPr>
              <a:t> Oldenburg, </a:t>
            </a:r>
            <a:r>
              <a:rPr kumimoji="0" lang="en-US" sz="2000" b="0" i="1" u="none" strike="noStrike" kern="1200" cap="none" spc="0" normalizeH="0" baseline="0" noProof="0" dirty="0">
                <a:ln>
                  <a:noFill/>
                </a:ln>
                <a:solidFill>
                  <a:srgbClr val="DF5327"/>
                </a:solidFill>
                <a:effectLst/>
                <a:uLnTx/>
                <a:uFillTx/>
                <a:latin typeface="Corbel" panose="020B0503020204020204"/>
                <a:ea typeface="+mn-ea"/>
                <a:cs typeface="+mn-cs"/>
              </a:rPr>
              <a:t>Lipstick (Ascending) on Caterpillar Tracks)</a:t>
            </a:r>
            <a:r>
              <a:rPr kumimoji="0" lang="en-US" sz="2000" b="0" i="0" u="none" strike="noStrike" kern="1200" cap="none" spc="0" normalizeH="0" baseline="0" noProof="0" dirty="0">
                <a:ln>
                  <a:noFill/>
                </a:ln>
                <a:solidFill>
                  <a:srgbClr val="DF5327"/>
                </a:solidFill>
                <a:effectLst/>
                <a:uLnTx/>
                <a:uFillTx/>
                <a:latin typeface="Corbel" panose="020B0503020204020204"/>
                <a:ea typeface="+mn-ea"/>
                <a:cs typeface="+mn-cs"/>
              </a:rPr>
              <a:t>, 1969-74, steel, aluminum, cast resin, polyurethane enamel</a:t>
            </a:r>
          </a:p>
        </p:txBody>
      </p:sp>
      <p:pic>
        <p:nvPicPr>
          <p:cNvPr id="3074" name="Picture 2" descr="Claes Oldenburg, Lipstick (Ascending) on Caterpillar Tracks, 1969-74, cor-ten steel, aluminum, cast resin, polyurethane enamel, 740 × 760 × 330 cm, Yale University (photo: vige, CC: BY 2.0) https://flic.kr/p/6kvUy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95806" y="524178"/>
            <a:ext cx="4441151" cy="580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755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p:nvPr/>
        </p:nvSpPr>
        <p:spPr>
          <a:xfrm>
            <a:off x="428977" y="501707"/>
            <a:ext cx="10988666" cy="42550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sz="20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148. </a:t>
            </a:r>
            <a:r>
              <a:rPr kumimoji="0" sz="2000" b="0" i="1" u="none" strike="noStrike" kern="1200" cap="none" spc="0" normalizeH="0" baseline="0" noProof="0" dirty="0">
                <a:ln>
                  <a:noFill/>
                </a:ln>
                <a:solidFill>
                  <a:srgbClr val="DF5327"/>
                </a:solidFill>
                <a:effectLst/>
                <a:uLnTx/>
                <a:uFillTx/>
                <a:latin typeface="MinionPro-It"/>
                <a:ea typeface="MinionPro-It"/>
                <a:cs typeface="MinionPro-It"/>
                <a:sym typeface="MinionPro-It"/>
              </a:rPr>
              <a:t>Narcissus Garden</a:t>
            </a:r>
            <a:r>
              <a:rPr kumimoji="0" sz="20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Yayoi </a:t>
            </a:r>
            <a:r>
              <a:rPr kumimoji="0" sz="2000" b="0" i="0" u="none" strike="noStrike" kern="1200" cap="none" spc="0" normalizeH="0" baseline="0" noProof="0" dirty="0" err="1">
                <a:ln>
                  <a:noFill/>
                </a:ln>
                <a:solidFill>
                  <a:srgbClr val="DF5327"/>
                </a:solidFill>
                <a:effectLst/>
                <a:uLnTx/>
                <a:uFillTx/>
                <a:latin typeface="MinionPro-Regular"/>
                <a:ea typeface="MinionPro-Regular"/>
                <a:cs typeface="MinionPro-Regular"/>
                <a:sym typeface="MinionPro-Regular"/>
              </a:rPr>
              <a:t>Kusama</a:t>
            </a:r>
            <a:r>
              <a:rPr kumimoji="0" sz="20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Original installation and performance 1966. Mirror balls.</a:t>
            </a:r>
          </a:p>
        </p:txBody>
      </p:sp>
      <p:pic>
        <p:nvPicPr>
          <p:cNvPr id="251" name="image61.jpg" descr="Narcissus Garden. Yayoi Kusama. Original installation and performance 1966. Mirror balls. Image from list."/>
          <p:cNvPicPr/>
          <p:nvPr/>
        </p:nvPicPr>
        <p:blipFill>
          <a:blip r:embed="rId2">
            <a:extLst/>
          </a:blip>
          <a:stretch>
            <a:fillRect/>
          </a:stretch>
        </p:blipFill>
        <p:spPr>
          <a:xfrm>
            <a:off x="317248" y="1055297"/>
            <a:ext cx="5539810" cy="3817981"/>
          </a:xfrm>
          <a:prstGeom prst="rect">
            <a:avLst/>
          </a:prstGeom>
          <a:ln w="12700">
            <a:miter lim="400000"/>
          </a:ln>
        </p:spPr>
      </p:pic>
      <p:sp>
        <p:nvSpPr>
          <p:cNvPr id="252" name="Shape 252"/>
          <p:cNvSpPr/>
          <p:nvPr/>
        </p:nvSpPr>
        <p:spPr>
          <a:xfrm>
            <a:off x="1175238" y="5001367"/>
            <a:ext cx="3180084"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latin typeface="+mn-lt"/>
                <a:ea typeface="+mn-ea"/>
                <a:cs typeface="+mn-cs"/>
                <a:sym typeface="Helvetic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srgbClr val="000000"/>
                </a:solidFill>
                <a:effectLst/>
                <a:uLnTx/>
                <a:uFillTx/>
                <a:latin typeface="Corbel" panose="020B0503020204020204"/>
                <a:ea typeface="+mn-ea"/>
                <a:cs typeface="+mn-cs"/>
                <a:sym typeface="Helvetica"/>
              </a:rPr>
              <a:t>Venice Biennale in June, 1966</a:t>
            </a:r>
          </a:p>
        </p:txBody>
      </p:sp>
      <p:pic>
        <p:nvPicPr>
          <p:cNvPr id="253" name="image62.jpg" descr="Kusama with 'Narcissus Garden', Venice Biennale, 1966. 148. Narcissus Garden. Yayoi Kusama. Original installation and performance 1966. Mirror balls."/>
          <p:cNvPicPr/>
          <p:nvPr/>
        </p:nvPicPr>
        <p:blipFill>
          <a:blip r:embed="rId3">
            <a:extLst/>
          </a:blip>
          <a:stretch>
            <a:fillRect/>
          </a:stretch>
        </p:blipFill>
        <p:spPr>
          <a:xfrm>
            <a:off x="5989509" y="1057435"/>
            <a:ext cx="5755333" cy="3769119"/>
          </a:xfrm>
          <a:prstGeom prst="rect">
            <a:avLst/>
          </a:prstGeom>
          <a:ln w="12700">
            <a:miter lim="400000"/>
          </a:ln>
        </p:spPr>
      </p:pic>
      <p:sp>
        <p:nvSpPr>
          <p:cNvPr id="254" name="Shape 254"/>
          <p:cNvSpPr/>
          <p:nvPr/>
        </p:nvSpPr>
        <p:spPr>
          <a:xfrm>
            <a:off x="5819173" y="5800565"/>
            <a:ext cx="6096001"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srgbClr val="000000"/>
                </a:solidFill>
                <a:effectLst/>
                <a:uLnTx/>
                <a:uFillTx/>
                <a:latin typeface="Corbel" panose="020B0503020204020204"/>
                <a:ea typeface="+mn-ea"/>
                <a:cs typeface="+mn-cs"/>
              </a:rPr>
              <a:t>http://</a:t>
            </a:r>
            <a:r>
              <a:rPr kumimoji="0" sz="1800" b="0" i="0" u="none" strike="noStrike" kern="1200" cap="none" spc="0" normalizeH="0" baseline="0" noProof="0" dirty="0" err="1">
                <a:ln>
                  <a:noFill/>
                </a:ln>
                <a:solidFill>
                  <a:srgbClr val="000000"/>
                </a:solidFill>
                <a:effectLst/>
                <a:uLnTx/>
                <a:uFillTx/>
                <a:latin typeface="Corbel" panose="020B0503020204020204"/>
                <a:ea typeface="+mn-ea"/>
                <a:cs typeface="+mn-cs"/>
              </a:rPr>
              <a:t>citygallery.org.nz</a:t>
            </a:r>
            <a:r>
              <a:rPr kumimoji="0" sz="1800" b="0" i="0" u="none" strike="noStrike" kern="1200" cap="none" spc="0" normalizeH="0" baseline="0" noProof="0" dirty="0">
                <a:ln>
                  <a:noFill/>
                </a:ln>
                <a:solidFill>
                  <a:srgbClr val="000000"/>
                </a:solidFill>
                <a:effectLst/>
                <a:uLnTx/>
                <a:uFillTx/>
                <a:latin typeface="Corbel" panose="020B0503020204020204"/>
                <a:ea typeface="+mn-ea"/>
                <a:cs typeface="+mn-cs"/>
              </a:rPr>
              <a:t>/assets/New-Site/Education/Education-Resources/Kusama%20Sec%20kit%20WEB.pdf</a:t>
            </a:r>
          </a:p>
        </p:txBody>
      </p:sp>
      <p:sp>
        <p:nvSpPr>
          <p:cNvPr id="255" name="Shape 255"/>
          <p:cNvSpPr/>
          <p:nvPr/>
        </p:nvSpPr>
        <p:spPr>
          <a:xfrm>
            <a:off x="5819174" y="4956781"/>
            <a:ext cx="6096001"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srgbClr val="000000"/>
                </a:solidFill>
                <a:effectLst/>
                <a:uLnTx/>
                <a:uFillTx/>
                <a:latin typeface="Corbel" panose="020B0503020204020204"/>
                <a:ea typeface="+mn-ea"/>
                <a:cs typeface="+mn-cs"/>
              </a:rPr>
              <a:t>http://</a:t>
            </a:r>
            <a:r>
              <a:rPr kumimoji="0" sz="1800" b="0" i="0" u="none" strike="noStrike" kern="1200" cap="none" spc="0" normalizeH="0" baseline="0" noProof="0" dirty="0" err="1">
                <a:ln>
                  <a:noFill/>
                </a:ln>
                <a:solidFill>
                  <a:srgbClr val="000000"/>
                </a:solidFill>
                <a:effectLst/>
                <a:uLnTx/>
                <a:uFillTx/>
                <a:latin typeface="Corbel" panose="020B0503020204020204"/>
                <a:ea typeface="+mn-ea"/>
                <a:cs typeface="+mn-cs"/>
              </a:rPr>
              <a:t>faculty.winthrop.edu</a:t>
            </a:r>
            <a:r>
              <a:rPr kumimoji="0" sz="1800" b="0" i="0" u="none" strike="noStrike" kern="1200" cap="none" spc="0" normalizeH="0" baseline="0" noProof="0" dirty="0">
                <a:ln>
                  <a:noFill/>
                </a:ln>
                <a:solidFill>
                  <a:srgbClr val="000000"/>
                </a:solidFill>
                <a:effectLst/>
                <a:uLnTx/>
                <a:uFillTx/>
                <a:latin typeface="Corbel" panose="020B0503020204020204"/>
                <a:ea typeface="+mn-ea"/>
                <a:cs typeface="+mn-cs"/>
              </a:rPr>
              <a:t>/</a:t>
            </a:r>
            <a:r>
              <a:rPr kumimoji="0" sz="1800" b="0" i="0" u="none" strike="noStrike" kern="1200" cap="none" spc="0" normalizeH="0" baseline="0" noProof="0" dirty="0" err="1">
                <a:ln>
                  <a:noFill/>
                </a:ln>
                <a:solidFill>
                  <a:srgbClr val="000000"/>
                </a:solidFill>
                <a:effectLst/>
                <a:uLnTx/>
                <a:uFillTx/>
                <a:latin typeface="Corbel" panose="020B0503020204020204"/>
                <a:ea typeface="+mn-ea"/>
                <a:cs typeface="+mn-cs"/>
              </a:rPr>
              <a:t>stockk</a:t>
            </a:r>
            <a:r>
              <a:rPr kumimoji="0" sz="1800" b="0" i="0" u="none" strike="noStrike" kern="1200" cap="none" spc="0" normalizeH="0" baseline="0" noProof="0" dirty="0">
                <a:ln>
                  <a:noFill/>
                </a:ln>
                <a:solidFill>
                  <a:srgbClr val="000000"/>
                </a:solidFill>
                <a:effectLst/>
                <a:uLnTx/>
                <a:uFillTx/>
                <a:latin typeface="Corbel" panose="020B0503020204020204"/>
                <a:ea typeface="+mn-ea"/>
                <a:cs typeface="+mn-cs"/>
              </a:rPr>
              <a:t>/WOmen%20in%20art/Kusama%20%20%20%20%20A%20Reckoning.pdf</a:t>
            </a:r>
          </a:p>
        </p:txBody>
      </p:sp>
    </p:spTree>
    <p:extLst>
      <p:ext uri="{BB962C8B-B14F-4D97-AF65-F5344CB8AC3E}">
        <p14:creationId xmlns:p14="http://schemas.microsoft.com/office/powerpoint/2010/main" val="2006484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525161" y="492785"/>
            <a:ext cx="4613107" cy="5870945"/>
          </a:xfrm>
        </p:spPr>
        <p:txBody>
          <a:bodyPr>
            <a:normAutofit/>
          </a:bodyPr>
          <a:lstStyle/>
          <a:p>
            <a:pPr marL="285750" indent="-285750">
              <a:buFont typeface="Arial" panose="020B0604020202020204" pitchFamily="34" charset="0"/>
              <a:buChar char="•"/>
            </a:pPr>
            <a:r>
              <a:rPr lang="en-US" dirty="0"/>
              <a:t>Well known international artist, self-taught, and chooses to live in a private Tokyo mental health facility, producing art in a studio nearby</a:t>
            </a:r>
          </a:p>
          <a:p>
            <a:pPr marL="285750" indent="-285750">
              <a:buFont typeface="Arial" panose="020B0604020202020204" pitchFamily="34" charset="0"/>
              <a:buChar char="•"/>
            </a:pPr>
            <a:r>
              <a:rPr lang="en-US" dirty="0"/>
              <a:t>Constructed persona and self-proclaimed history of insanity have been the subject of scrutiny and  critiques for decades</a:t>
            </a:r>
          </a:p>
          <a:p>
            <a:pPr marL="285750" indent="-285750">
              <a:buFont typeface="Arial" panose="020B0604020202020204" pitchFamily="34" charset="0"/>
              <a:buChar char="•"/>
            </a:pPr>
            <a:r>
              <a:rPr lang="en-US" dirty="0"/>
              <a:t>In dialogue with the psychological state of narcissism</a:t>
            </a:r>
          </a:p>
          <a:p>
            <a:pPr marL="742950" lvl="1" indent="-285750">
              <a:buFont typeface="Arial" panose="020B0604020202020204" pitchFamily="34" charset="0"/>
              <a:buChar char="•"/>
            </a:pPr>
            <a:r>
              <a:rPr lang="en-US" dirty="0"/>
              <a:t>Both the cause and subject of her art</a:t>
            </a:r>
          </a:p>
          <a:p>
            <a:pPr marL="742950" lvl="1" indent="-285750">
              <a:buFont typeface="Arial" panose="020B0604020202020204" pitchFamily="34" charset="0"/>
              <a:buChar char="•"/>
            </a:pPr>
            <a:r>
              <a:rPr lang="en-US" dirty="0"/>
              <a:t>Egotistic admiration of one’s self</a:t>
            </a:r>
          </a:p>
          <a:p>
            <a:pPr marL="285750" indent="-285750">
              <a:buFont typeface="Arial" panose="020B0604020202020204" pitchFamily="34" charset="0"/>
              <a:buChar char="•"/>
            </a:pPr>
            <a:r>
              <a:rPr lang="en-US" dirty="0"/>
              <a:t>References the Greek myth of Narcissus where he fell in love with his own image in the water and eventually drowned</a:t>
            </a:r>
          </a:p>
          <a:p>
            <a:pPr marL="285750" indent="-285750">
              <a:buFont typeface="Arial" panose="020B0604020202020204" pitchFamily="34" charset="0"/>
              <a:buChar char="•"/>
            </a:pPr>
            <a:r>
              <a:rPr lang="en-US" dirty="0"/>
              <a:t>Arrived in New York in 1958 and immediately approached dealers and artists to promote her work</a:t>
            </a:r>
          </a:p>
          <a:p>
            <a:pPr marL="285750" indent="-285750">
              <a:buFont typeface="Arial" panose="020B0604020202020204" pitchFamily="34" charset="0"/>
              <a:buChar char="•"/>
            </a:pPr>
            <a:r>
              <a:rPr lang="en-US" dirty="0"/>
              <a:t>Mounted her first mirror installation in 1965</a:t>
            </a:r>
          </a:p>
          <a:p>
            <a:pPr marL="742950" lvl="1" indent="-285750">
              <a:buFont typeface="Arial" panose="020B0604020202020204" pitchFamily="34" charset="0"/>
              <a:buChar char="•"/>
            </a:pPr>
            <a:r>
              <a:rPr lang="en-US" dirty="0"/>
              <a:t>Mirrored room filled with stuffed phallus-like and spotted objects on the floor</a:t>
            </a:r>
          </a:p>
          <a:p>
            <a:pPr marL="742950" lvl="1" indent="-285750">
              <a:buFont typeface="Arial" panose="020B0604020202020204" pitchFamily="34" charset="0"/>
              <a:buChar char="•"/>
            </a:pPr>
            <a:r>
              <a:rPr lang="en-US" dirty="0"/>
              <a:t>Playful and erotic </a:t>
            </a:r>
          </a:p>
        </p:txBody>
      </p:sp>
      <p:pic>
        <p:nvPicPr>
          <p:cNvPr id="8" name="image61.jpg" descr="Narcissus Garden. Yayoi Kusama. Original installation and performance 1966. Mirror balls. Image from list."/>
          <p:cNvPicPr>
            <a:picLocks noGrp="1"/>
          </p:cNvPicPr>
          <p:nvPr>
            <p:ph idx="1"/>
          </p:nvPr>
        </p:nvPicPr>
        <p:blipFill>
          <a:blip r:embed="rId2">
            <a:extLst/>
          </a:blip>
          <a:stretch>
            <a:fillRect/>
          </a:stretch>
        </p:blipFill>
        <p:spPr>
          <a:xfrm>
            <a:off x="5447844" y="1422442"/>
            <a:ext cx="6427433" cy="4429717"/>
          </a:xfrm>
          <a:prstGeom prst="rect">
            <a:avLst/>
          </a:prstGeom>
          <a:ln w="12700">
            <a:miter lim="400000"/>
          </a:ln>
        </p:spPr>
      </p:pic>
      <p:sp>
        <p:nvSpPr>
          <p:cNvPr id="9" name="Shape 250"/>
          <p:cNvSpPr/>
          <p:nvPr/>
        </p:nvSpPr>
        <p:spPr>
          <a:xfrm>
            <a:off x="5447845" y="492785"/>
            <a:ext cx="6373452" cy="7107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sz="18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148. </a:t>
            </a:r>
            <a:r>
              <a:rPr kumimoji="0" sz="1800" b="0" i="1" u="none" strike="noStrike" kern="1200" cap="none" spc="0" normalizeH="0" baseline="0" noProof="0" dirty="0">
                <a:ln>
                  <a:noFill/>
                </a:ln>
                <a:solidFill>
                  <a:srgbClr val="DF5327"/>
                </a:solidFill>
                <a:effectLst/>
                <a:uLnTx/>
                <a:uFillTx/>
                <a:latin typeface="MinionPro-It"/>
                <a:ea typeface="MinionPro-It"/>
                <a:cs typeface="MinionPro-It"/>
                <a:sym typeface="MinionPro-It"/>
              </a:rPr>
              <a:t>Narcissus Garden</a:t>
            </a:r>
            <a:r>
              <a:rPr kumimoji="0" sz="18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Yayoi </a:t>
            </a:r>
            <a:r>
              <a:rPr kumimoji="0" sz="1800" b="0" i="0" u="none" strike="noStrike" kern="1200" cap="none" spc="0" normalizeH="0" baseline="0" noProof="0" dirty="0" err="1">
                <a:ln>
                  <a:noFill/>
                </a:ln>
                <a:solidFill>
                  <a:srgbClr val="DF5327"/>
                </a:solidFill>
                <a:effectLst/>
                <a:uLnTx/>
                <a:uFillTx/>
                <a:latin typeface="MinionPro-Regular"/>
                <a:ea typeface="MinionPro-Regular"/>
                <a:cs typeface="MinionPro-Regular"/>
                <a:sym typeface="MinionPro-Regular"/>
              </a:rPr>
              <a:t>Kusama</a:t>
            </a:r>
            <a:r>
              <a:rPr kumimoji="0" sz="18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Original installation and performance 1966. Mirror balls.</a:t>
            </a:r>
          </a:p>
        </p:txBody>
      </p:sp>
    </p:spTree>
    <p:extLst>
      <p:ext uri="{BB962C8B-B14F-4D97-AF65-F5344CB8AC3E}">
        <p14:creationId xmlns:p14="http://schemas.microsoft.com/office/powerpoint/2010/main" val="308252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27919" y="0"/>
            <a:ext cx="5499278" cy="1737360"/>
          </a:xfrm>
        </p:spPr>
        <p:txBody>
          <a:bodyPr>
            <a:noAutofit/>
          </a:bodyPr>
          <a:lstStyle/>
          <a:p>
            <a:pPr eaLnBrk="1" hangingPunct="1"/>
            <a:r>
              <a:rPr lang="en-US" altLang="en-US" sz="2800" dirty="0">
                <a:solidFill>
                  <a:schemeClr val="accent2"/>
                </a:solidFill>
              </a:rPr>
              <a:t>Oppenheim, Object (Le </a:t>
            </a:r>
            <a:r>
              <a:rPr lang="en-US" altLang="en-US" sz="2800" dirty="0" err="1">
                <a:solidFill>
                  <a:schemeClr val="accent2"/>
                </a:solidFill>
              </a:rPr>
              <a:t>Dejeneur</a:t>
            </a:r>
            <a:r>
              <a:rPr lang="en-US" altLang="en-US" sz="2800" dirty="0">
                <a:solidFill>
                  <a:schemeClr val="accent2"/>
                </a:solidFill>
              </a:rPr>
              <a:t> </a:t>
            </a:r>
            <a:r>
              <a:rPr lang="en-US" altLang="en-US" sz="2800" dirty="0" err="1">
                <a:solidFill>
                  <a:schemeClr val="accent2"/>
                </a:solidFill>
              </a:rPr>
              <a:t>en</a:t>
            </a:r>
            <a:r>
              <a:rPr lang="en-US" altLang="en-US" sz="2800" dirty="0">
                <a:solidFill>
                  <a:schemeClr val="accent2"/>
                </a:solidFill>
              </a:rPr>
              <a:t> </a:t>
            </a:r>
            <a:r>
              <a:rPr lang="en-US" altLang="en-US" sz="2800" dirty="0" err="1">
                <a:solidFill>
                  <a:schemeClr val="accent2"/>
                </a:solidFill>
              </a:rPr>
              <a:t>fourrure</a:t>
            </a:r>
            <a:r>
              <a:rPr lang="en-US" altLang="en-US" sz="2800" dirty="0">
                <a:solidFill>
                  <a:schemeClr val="accent2"/>
                </a:solidFill>
              </a:rPr>
              <a:t>), 1936, Surrealism, France, fur-covered cup</a:t>
            </a:r>
          </a:p>
        </p:txBody>
      </p:sp>
      <p:sp>
        <p:nvSpPr>
          <p:cNvPr id="21507" name="Text Placeholder 3"/>
          <p:cNvSpPr>
            <a:spLocks noGrp="1"/>
          </p:cNvSpPr>
          <p:nvPr>
            <p:ph type="body" sz="half" idx="2"/>
          </p:nvPr>
        </p:nvSpPr>
        <p:spPr>
          <a:xfrm>
            <a:off x="327919" y="1737360"/>
            <a:ext cx="5499278" cy="4700510"/>
          </a:xfrm>
        </p:spPr>
        <p:txBody>
          <a:bodyPr>
            <a:normAutofit fontScale="92500"/>
          </a:bodyPr>
          <a:lstStyle/>
          <a:p>
            <a:pPr eaLnBrk="1" hangingPunct="1"/>
            <a:r>
              <a:rPr lang="en-US" altLang="en-US" sz="1600" dirty="0"/>
              <a:t>-Tangibility of sculpture made Surrealism more disquieting</a:t>
            </a:r>
          </a:p>
          <a:p>
            <a:pPr eaLnBrk="1" hangingPunct="1"/>
            <a:r>
              <a:rPr lang="en-US" altLang="en-US" sz="1600" dirty="0"/>
              <a:t>-Objects without symbolic function (how can a typical, functional object be modified to become something deeply personal and poetic?)</a:t>
            </a:r>
          </a:p>
          <a:p>
            <a:pPr eaLnBrk="1" hangingPunct="1"/>
            <a:r>
              <a:rPr lang="en-US" altLang="en-US" sz="1600" dirty="0"/>
              <a:t>-Represents Freudian desire</a:t>
            </a:r>
          </a:p>
          <a:p>
            <a:pPr eaLnBrk="1" hangingPunct="1"/>
            <a:r>
              <a:rPr lang="en-US" altLang="en-US" sz="1600" dirty="0"/>
              <a:t>-Love of alchemical transformation by turning something smooth into something bristly</a:t>
            </a:r>
          </a:p>
          <a:p>
            <a:pPr eaLnBrk="1" hangingPunct="1">
              <a:buFontTx/>
              <a:buChar char="-"/>
            </a:pPr>
            <a:r>
              <a:rPr lang="en-US" altLang="en-US" sz="1600" dirty="0"/>
              <a:t>“Luncheon in fur”</a:t>
            </a:r>
          </a:p>
          <a:p>
            <a:pPr eaLnBrk="1" hangingPunct="1">
              <a:buFontTx/>
              <a:buChar char="-"/>
            </a:pPr>
            <a:r>
              <a:rPr lang="en-US" altLang="en-US" sz="1600" dirty="0"/>
              <a:t>-Captures incongruity, humor, visual appeal,  and often eroticism</a:t>
            </a:r>
          </a:p>
          <a:p>
            <a:pPr eaLnBrk="1" hangingPunct="1">
              <a:buFontTx/>
              <a:buChar char="-"/>
            </a:pPr>
            <a:r>
              <a:rPr lang="en-US" altLang="en-US" sz="1600" dirty="0"/>
              <a:t>-Inspired by a conversation with Picasso, who had admired a bracelet she had covered with fur and commented that anything might be covered with fur</a:t>
            </a:r>
          </a:p>
          <a:p>
            <a:pPr eaLnBrk="1" hangingPunct="1">
              <a:buFontTx/>
              <a:buChar char="-"/>
            </a:pPr>
            <a:r>
              <a:rPr lang="en-US" altLang="en-US" sz="1600" dirty="0"/>
              <a:t>-Anthropomorphic quality, fur with a functional object</a:t>
            </a:r>
          </a:p>
          <a:p>
            <a:pPr eaLnBrk="1" hangingPunct="1">
              <a:buFontTx/>
              <a:buChar char="-"/>
            </a:pPr>
            <a:r>
              <a:rPr lang="en-US" altLang="en-US" sz="1600" dirty="0"/>
              <a:t>-Magical, mystical, transformational</a:t>
            </a:r>
          </a:p>
          <a:p>
            <a:pPr eaLnBrk="1" hangingPunct="1">
              <a:buFontTx/>
              <a:buChar char="-"/>
            </a:pPr>
            <a:r>
              <a:rPr lang="en-US" altLang="en-US" sz="1600" dirty="0"/>
              <a:t>-Incorporates sensuality and eroticism, soft fur in a concave form</a:t>
            </a:r>
          </a:p>
          <a:p>
            <a:pPr eaLnBrk="1" hangingPunct="1">
              <a:buFontTx/>
              <a:buChar char="-"/>
            </a:pPr>
            <a:endParaRPr lang="en-US" altLang="en-US" sz="1600" dirty="0"/>
          </a:p>
        </p:txBody>
      </p:sp>
      <p:pic>
        <p:nvPicPr>
          <p:cNvPr id="21508"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10418" y="1366839"/>
            <a:ext cx="5811681" cy="4167444"/>
          </a:xfrm>
          <a:noFill/>
        </p:spPr>
      </p:pic>
    </p:spTree>
    <p:extLst>
      <p:ext uri="{BB962C8B-B14F-4D97-AF65-F5344CB8AC3E}">
        <p14:creationId xmlns:p14="http://schemas.microsoft.com/office/powerpoint/2010/main" val="215576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1143000" y="848139"/>
            <a:ext cx="3931920" cy="5380383"/>
          </a:xfrm>
        </p:spPr>
        <p:txBody>
          <a:bodyPr>
            <a:normAutofit/>
          </a:bodyPr>
          <a:lstStyle/>
          <a:p>
            <a:pPr marL="285750" indent="-285750">
              <a:buFont typeface="Arial" panose="020B0604020202020204" pitchFamily="34" charset="0"/>
              <a:buChar char="•"/>
            </a:pPr>
            <a:r>
              <a:rPr lang="en-US" dirty="0"/>
              <a:t>First exhibited at the 33</a:t>
            </a:r>
            <a:r>
              <a:rPr lang="en-US" baseline="30000" dirty="0"/>
              <a:t>rd</a:t>
            </a:r>
            <a:r>
              <a:rPr lang="en-US" dirty="0"/>
              <a:t> Venice Biennale in 1966</a:t>
            </a:r>
          </a:p>
          <a:p>
            <a:pPr marL="742950" lvl="1" indent="-285750">
              <a:buFont typeface="Arial" panose="020B0604020202020204" pitchFamily="34" charset="0"/>
              <a:buChar char="•"/>
            </a:pPr>
            <a:r>
              <a:rPr lang="en-US" dirty="0"/>
              <a:t>Was not officially invited but was financially supported by Lucio Fontana and received permission from the Commissioner</a:t>
            </a:r>
          </a:p>
          <a:p>
            <a:pPr marL="285750" indent="-285750">
              <a:buFont typeface="Arial" panose="020B0604020202020204" pitchFamily="34" charset="0"/>
              <a:buChar char="•"/>
            </a:pPr>
            <a:r>
              <a:rPr lang="en-US" dirty="0"/>
              <a:t>Staged 1,500 mass produced silver globes on the lawn outside the Italian Pavilion</a:t>
            </a:r>
          </a:p>
          <a:p>
            <a:pPr marL="285750" indent="-285750">
              <a:buFont typeface="Arial" panose="020B0604020202020204" pitchFamily="34" charset="0"/>
              <a:buChar char="•"/>
            </a:pPr>
            <a:r>
              <a:rPr lang="en-US" dirty="0"/>
              <a:t>Tightly arranged and constructed an infinite field which reflected images of the artist, the architecture, and landscape</a:t>
            </a:r>
          </a:p>
          <a:p>
            <a:pPr marL="742950" lvl="1" indent="-285750">
              <a:buFont typeface="Arial" panose="020B0604020202020204" pitchFamily="34" charset="0"/>
              <a:buChar char="•"/>
            </a:pPr>
            <a:r>
              <a:rPr lang="en-US" dirty="0"/>
              <a:t>Repeated, distorted, and projected by the convex mirror surfaces that produced virtual images that appeared closer and smaller than reality</a:t>
            </a:r>
          </a:p>
          <a:p>
            <a:pPr marL="285750" indent="-285750">
              <a:buFont typeface="Arial" panose="020B0604020202020204" pitchFamily="34" charset="0"/>
              <a:buChar char="•"/>
            </a:pPr>
            <a:r>
              <a:rPr lang="en-US" dirty="0"/>
              <a:t>Size was similar to a fortune-teller’s ball</a:t>
            </a:r>
          </a:p>
          <a:p>
            <a:pPr marL="742950" lvl="1" indent="-285750">
              <a:buFont typeface="Arial" panose="020B0604020202020204" pitchFamily="34" charset="0"/>
              <a:buChar char="•"/>
            </a:pPr>
            <a:r>
              <a:rPr lang="en-US" dirty="0"/>
              <a:t>When gazing into it, the viewer only saw his/her own reflection staring back, forcing the viewer to confront one’s own vanity and ego</a:t>
            </a:r>
          </a:p>
        </p:txBody>
      </p:sp>
      <p:sp>
        <p:nvSpPr>
          <p:cNvPr id="9" name="Shape 250"/>
          <p:cNvSpPr/>
          <p:nvPr/>
        </p:nvSpPr>
        <p:spPr>
          <a:xfrm>
            <a:off x="5212322" y="483424"/>
            <a:ext cx="5852553" cy="72943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sz="18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148. </a:t>
            </a:r>
            <a:r>
              <a:rPr kumimoji="0" sz="1800" b="0" i="1" u="none" strike="noStrike" kern="1200" cap="none" spc="0" normalizeH="0" baseline="0" noProof="0" dirty="0">
                <a:ln>
                  <a:noFill/>
                </a:ln>
                <a:solidFill>
                  <a:srgbClr val="DF5327"/>
                </a:solidFill>
                <a:effectLst/>
                <a:uLnTx/>
                <a:uFillTx/>
                <a:latin typeface="MinionPro-It"/>
                <a:ea typeface="MinionPro-It"/>
                <a:cs typeface="MinionPro-It"/>
                <a:sym typeface="MinionPro-It"/>
              </a:rPr>
              <a:t>Narcissus Garden</a:t>
            </a:r>
            <a:r>
              <a:rPr kumimoji="0" sz="18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Yayoi </a:t>
            </a:r>
            <a:r>
              <a:rPr kumimoji="0" sz="1800" b="0" i="0" u="none" strike="noStrike" kern="1200" cap="none" spc="0" normalizeH="0" baseline="0" noProof="0" dirty="0" err="1">
                <a:ln>
                  <a:noFill/>
                </a:ln>
                <a:solidFill>
                  <a:srgbClr val="DF5327"/>
                </a:solidFill>
                <a:effectLst/>
                <a:uLnTx/>
                <a:uFillTx/>
                <a:latin typeface="MinionPro-Regular"/>
                <a:ea typeface="MinionPro-Regular"/>
                <a:cs typeface="MinionPro-Regular"/>
                <a:sym typeface="MinionPro-Regular"/>
              </a:rPr>
              <a:t>Kusama</a:t>
            </a:r>
            <a:r>
              <a:rPr kumimoji="0" sz="18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Original installation and performance 1966. Mirror balls.</a:t>
            </a:r>
          </a:p>
        </p:txBody>
      </p:sp>
      <p:pic>
        <p:nvPicPr>
          <p:cNvPr id="8194" name="Picture 2" descr="Inhotim installation, Yayoi Kusama, Narcissus Garden, original installation and performance 1966, mirror balls (photo: emc, CC BY-NC-ND 2.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51525" y="1474971"/>
            <a:ext cx="5213350" cy="390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337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599302" y="620976"/>
            <a:ext cx="4405184" cy="6027991"/>
          </a:xfrm>
        </p:spPr>
        <p:txBody>
          <a:bodyPr>
            <a:normAutofit/>
          </a:bodyPr>
          <a:lstStyle/>
          <a:p>
            <a:pPr marL="285750" indent="-285750">
              <a:buFont typeface="Arial" panose="020B0604020202020204" pitchFamily="34" charset="0"/>
              <a:buChar char="•"/>
            </a:pPr>
            <a:r>
              <a:rPr lang="en-US" dirty="0"/>
              <a:t>During opening week, </a:t>
            </a:r>
            <a:r>
              <a:rPr lang="en-US" dirty="0" err="1"/>
              <a:t>Kusama</a:t>
            </a:r>
            <a:r>
              <a:rPr lang="en-US" dirty="0"/>
              <a:t> placed two signs in the installation</a:t>
            </a:r>
          </a:p>
          <a:p>
            <a:pPr marL="285750" indent="-285750">
              <a:buFont typeface="Arial" panose="020B0604020202020204" pitchFamily="34" charset="0"/>
              <a:buChar char="•"/>
            </a:pPr>
            <a:r>
              <a:rPr lang="en-US" dirty="0"/>
              <a:t>“Narcissus Garden, </a:t>
            </a:r>
            <a:r>
              <a:rPr lang="en-US" dirty="0" err="1"/>
              <a:t>Kusama</a:t>
            </a:r>
            <a:r>
              <a:rPr lang="en-US" dirty="0"/>
              <a:t>” and “Your </a:t>
            </a:r>
            <a:r>
              <a:rPr lang="en-US" dirty="0" err="1"/>
              <a:t>Narcissium</a:t>
            </a:r>
            <a:r>
              <a:rPr lang="en-US" dirty="0"/>
              <a:t> [sic] for sale” </a:t>
            </a:r>
          </a:p>
          <a:p>
            <a:pPr marL="285750" indent="-285750">
              <a:buFont typeface="Arial" panose="020B0604020202020204" pitchFamily="34" charset="0"/>
              <a:buChar char="•"/>
            </a:pPr>
            <a:r>
              <a:rPr lang="en-US" dirty="0"/>
              <a:t>Acting like a street peddler she was selling the mirror balls to passers-by for two dollars each, while distributing flyers with Herbert Read’s complimentary remarks about her works on them</a:t>
            </a:r>
          </a:p>
          <a:p>
            <a:pPr marL="285750" indent="-285750">
              <a:buFont typeface="Arial" panose="020B0604020202020204" pitchFamily="34" charset="0"/>
              <a:buChar char="•"/>
            </a:pPr>
            <a:r>
              <a:rPr lang="en-US" dirty="0"/>
              <a:t>Constantly drew attention to her “otherness”  by wearing a gold kimono with a silver sash</a:t>
            </a:r>
          </a:p>
          <a:p>
            <a:pPr marL="285750" indent="-285750">
              <a:buFont typeface="Arial" panose="020B0604020202020204" pitchFamily="34" charset="0"/>
              <a:buChar char="•"/>
            </a:pPr>
            <a:r>
              <a:rPr lang="en-US" dirty="0"/>
              <a:t>Money exchange underscored the economic system embedded in art production, exhibition, and circulation</a:t>
            </a:r>
          </a:p>
          <a:p>
            <a:pPr marL="742950" lvl="1" indent="-285750">
              <a:buFont typeface="Arial" panose="020B0604020202020204" pitchFamily="34" charset="0"/>
              <a:buChar char="•"/>
            </a:pPr>
            <a:r>
              <a:rPr lang="en-US" dirty="0"/>
              <a:t>Officials eventually stepped in and stopped her peddling, but the exhibition remained</a:t>
            </a:r>
          </a:p>
          <a:p>
            <a:pPr marL="742950" lvl="1" indent="-285750">
              <a:buFont typeface="Arial" panose="020B0604020202020204" pitchFamily="34" charset="0"/>
              <a:buChar char="•"/>
            </a:pPr>
            <a:r>
              <a:rPr lang="en-US" dirty="0"/>
              <a:t>Caused international attention</a:t>
            </a:r>
          </a:p>
          <a:p>
            <a:pPr marL="285750" indent="-285750">
              <a:buFont typeface="Arial" panose="020B0604020202020204" pitchFamily="34" charset="0"/>
              <a:buChar char="•"/>
            </a:pPr>
            <a:r>
              <a:rPr lang="en-US" dirty="0"/>
              <a:t>Interpreted as both self-promotion and protest of the commercialization of art</a:t>
            </a:r>
          </a:p>
        </p:txBody>
      </p:sp>
      <p:sp>
        <p:nvSpPr>
          <p:cNvPr id="9" name="Shape 250"/>
          <p:cNvSpPr/>
          <p:nvPr/>
        </p:nvSpPr>
        <p:spPr>
          <a:xfrm>
            <a:off x="5425046" y="620976"/>
            <a:ext cx="5852553" cy="779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sz="20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148. </a:t>
            </a:r>
            <a:r>
              <a:rPr kumimoji="0" sz="2000" b="0" i="1" u="none" strike="noStrike" kern="1200" cap="none" spc="0" normalizeH="0" baseline="0" noProof="0" dirty="0">
                <a:ln>
                  <a:noFill/>
                </a:ln>
                <a:solidFill>
                  <a:srgbClr val="DF5327"/>
                </a:solidFill>
                <a:effectLst/>
                <a:uLnTx/>
                <a:uFillTx/>
                <a:latin typeface="MinionPro-It"/>
                <a:ea typeface="MinionPro-It"/>
                <a:cs typeface="MinionPro-It"/>
                <a:sym typeface="MinionPro-It"/>
              </a:rPr>
              <a:t>Narcissus Garden</a:t>
            </a:r>
            <a:r>
              <a:rPr kumimoji="0" sz="20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Yayoi </a:t>
            </a:r>
            <a:r>
              <a:rPr kumimoji="0" sz="2000" b="0" i="0" u="none" strike="noStrike" kern="1200" cap="none" spc="0" normalizeH="0" baseline="0" noProof="0" dirty="0" err="1">
                <a:ln>
                  <a:noFill/>
                </a:ln>
                <a:solidFill>
                  <a:srgbClr val="DF5327"/>
                </a:solidFill>
                <a:effectLst/>
                <a:uLnTx/>
                <a:uFillTx/>
                <a:latin typeface="MinionPro-Regular"/>
                <a:ea typeface="MinionPro-Regular"/>
                <a:cs typeface="MinionPro-Regular"/>
                <a:sym typeface="MinionPro-Regular"/>
              </a:rPr>
              <a:t>Kusama</a:t>
            </a:r>
            <a:r>
              <a:rPr kumimoji="0" sz="20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Original installation and performance 1966. Mirror balls.</a:t>
            </a:r>
          </a:p>
        </p:txBody>
      </p:sp>
      <p:pic>
        <p:nvPicPr>
          <p:cNvPr id="6" name="image62.jpg" descr="Kusama with 'Narcissus Garden', Venice Biennale, 1966. 148. Narcissus Garden. Yayoi Kusama. Original installation and performance 1966. Mirror balls."/>
          <p:cNvPicPr>
            <a:picLocks noGrp="1"/>
          </p:cNvPicPr>
          <p:nvPr>
            <p:ph idx="1"/>
          </p:nvPr>
        </p:nvPicPr>
        <p:blipFill>
          <a:blip r:embed="rId2">
            <a:extLst/>
          </a:blip>
          <a:stretch>
            <a:fillRect/>
          </a:stretch>
        </p:blipFill>
        <p:spPr>
          <a:xfrm>
            <a:off x="5851525" y="1721912"/>
            <a:ext cx="5213350" cy="3414177"/>
          </a:xfrm>
          <a:prstGeom prst="rect">
            <a:avLst/>
          </a:prstGeom>
          <a:ln w="12700">
            <a:miter lim="400000"/>
          </a:ln>
        </p:spPr>
      </p:pic>
    </p:spTree>
    <p:extLst>
      <p:ext uri="{BB962C8B-B14F-4D97-AF65-F5344CB8AC3E}">
        <p14:creationId xmlns:p14="http://schemas.microsoft.com/office/powerpoint/2010/main" val="1964842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44843" y="311589"/>
            <a:ext cx="4757353" cy="6200461"/>
          </a:xfrm>
        </p:spPr>
        <p:txBody>
          <a:bodyPr>
            <a:normAutofit lnSpcReduction="10000"/>
          </a:bodyPr>
          <a:lstStyle/>
          <a:p>
            <a:pPr marL="285750" indent="-285750">
              <a:buFont typeface="Arial" panose="020B0604020202020204" pitchFamily="34" charset="0"/>
              <a:buChar char="•"/>
            </a:pPr>
            <a:r>
              <a:rPr lang="en-US" sz="1800" dirty="0"/>
              <a:t>In 1993 </a:t>
            </a:r>
            <a:r>
              <a:rPr lang="en-US" sz="1800" dirty="0" err="1"/>
              <a:t>Kusama</a:t>
            </a:r>
            <a:r>
              <a:rPr lang="en-US" sz="1800" dirty="0"/>
              <a:t> was invited to represent Japan in the 45</a:t>
            </a:r>
            <a:r>
              <a:rPr lang="en-US" sz="1800" baseline="30000" dirty="0"/>
              <a:t>th</a:t>
            </a:r>
            <a:r>
              <a:rPr lang="en-US" sz="1800" dirty="0"/>
              <a:t> Vienna Biennale</a:t>
            </a:r>
          </a:p>
          <a:p>
            <a:pPr marL="285750" indent="-285750">
              <a:buFont typeface="Arial" panose="020B0604020202020204" pitchFamily="34" charset="0"/>
              <a:buChar char="•"/>
            </a:pPr>
            <a:r>
              <a:rPr lang="en-US" sz="1800" dirty="0"/>
              <a:t>Has been commissioned and reinstalled at various settings, including Brazil (to the right) and in Central Park in New York</a:t>
            </a:r>
          </a:p>
          <a:p>
            <a:pPr marL="285750" indent="-285750">
              <a:buFont typeface="Arial" panose="020B0604020202020204" pitchFamily="34" charset="0"/>
              <a:buChar char="•"/>
            </a:pPr>
            <a:r>
              <a:rPr lang="en-US" sz="1800" dirty="0"/>
              <a:t>Re-creation of the work has erased political cynicism and social critique</a:t>
            </a:r>
          </a:p>
          <a:p>
            <a:pPr marL="285750" indent="-285750">
              <a:buFont typeface="Arial" panose="020B0604020202020204" pitchFamily="34" charset="0"/>
              <a:buChar char="•"/>
            </a:pPr>
            <a:r>
              <a:rPr lang="en-US" sz="1800" dirty="0"/>
              <a:t>Shiny balls are now made of stainless steel and carry hefty price tags</a:t>
            </a:r>
          </a:p>
          <a:p>
            <a:pPr marL="742950" lvl="1" indent="-285750">
              <a:buFont typeface="Arial" panose="020B0604020202020204" pitchFamily="34" charset="0"/>
              <a:buChar char="•"/>
            </a:pPr>
            <a:r>
              <a:rPr lang="en-US" sz="1400" dirty="0"/>
              <a:t>Trophy of prestige and self-importance</a:t>
            </a:r>
          </a:p>
          <a:p>
            <a:pPr marL="285750" indent="-285750">
              <a:buFont typeface="Arial" panose="020B0604020202020204" pitchFamily="34" charset="0"/>
              <a:buChar char="•"/>
            </a:pPr>
            <a:r>
              <a:rPr lang="en-US" sz="1800" dirty="0"/>
              <a:t>Originally intended as media for interactive performance between artist and viewer, are now valuable commodities for display</a:t>
            </a:r>
          </a:p>
          <a:p>
            <a:pPr marL="285750" indent="-285750">
              <a:buFont typeface="Arial" panose="020B0604020202020204" pitchFamily="34" charset="0"/>
              <a:buChar char="•"/>
            </a:pPr>
            <a:r>
              <a:rPr lang="en-US" sz="1800" dirty="0"/>
              <a:t>Narcissistic tone is amplified as people take pictures of themselves and upload them onto social media</a:t>
            </a:r>
          </a:p>
          <a:p>
            <a:pPr marL="285750" indent="-285750">
              <a:buFont typeface="Arial" panose="020B0604020202020204" pitchFamily="34" charset="0"/>
              <a:buChar char="•"/>
            </a:pPr>
            <a:r>
              <a:rPr lang="en-US" sz="1800" dirty="0"/>
              <a:t>“Urge to capture and disseminate the moment one’s own image coalesces onto a privileged object in a privileged institution seems to motivate the obsession with the self.”</a:t>
            </a:r>
          </a:p>
        </p:txBody>
      </p:sp>
      <p:sp>
        <p:nvSpPr>
          <p:cNvPr id="9" name="Shape 250"/>
          <p:cNvSpPr/>
          <p:nvPr/>
        </p:nvSpPr>
        <p:spPr>
          <a:xfrm>
            <a:off x="5202196" y="333632"/>
            <a:ext cx="6075404" cy="779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sz="20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148. </a:t>
            </a:r>
            <a:r>
              <a:rPr kumimoji="0" sz="2000" b="0" i="1" u="none" strike="noStrike" kern="1200" cap="none" spc="0" normalizeH="0" baseline="0" noProof="0" dirty="0">
                <a:ln>
                  <a:noFill/>
                </a:ln>
                <a:solidFill>
                  <a:srgbClr val="DF5327"/>
                </a:solidFill>
                <a:effectLst/>
                <a:uLnTx/>
                <a:uFillTx/>
                <a:latin typeface="MinionPro-It"/>
                <a:ea typeface="MinionPro-It"/>
                <a:cs typeface="MinionPro-It"/>
                <a:sym typeface="MinionPro-It"/>
              </a:rPr>
              <a:t>Narcissus Garden</a:t>
            </a:r>
            <a:r>
              <a:rPr kumimoji="0" sz="20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Yayoi </a:t>
            </a:r>
            <a:r>
              <a:rPr kumimoji="0" sz="2000" b="0" i="0" u="none" strike="noStrike" kern="1200" cap="none" spc="0" normalizeH="0" baseline="0" noProof="0" dirty="0" err="1">
                <a:ln>
                  <a:noFill/>
                </a:ln>
                <a:solidFill>
                  <a:srgbClr val="DF5327"/>
                </a:solidFill>
                <a:effectLst/>
                <a:uLnTx/>
                <a:uFillTx/>
                <a:latin typeface="MinionPro-Regular"/>
                <a:ea typeface="MinionPro-Regular"/>
                <a:cs typeface="MinionPro-Regular"/>
                <a:sym typeface="MinionPro-Regular"/>
              </a:rPr>
              <a:t>Kusama</a:t>
            </a:r>
            <a:r>
              <a:rPr kumimoji="0" sz="2000" b="0" i="0" u="none" strike="noStrike" kern="1200" cap="none" spc="0" normalizeH="0" baseline="0" noProof="0" dirty="0">
                <a:ln>
                  <a:noFill/>
                </a:ln>
                <a:solidFill>
                  <a:srgbClr val="DF5327"/>
                </a:solidFill>
                <a:effectLst/>
                <a:uLnTx/>
                <a:uFillTx/>
                <a:latin typeface="MinionPro-Regular"/>
                <a:ea typeface="MinionPro-Regular"/>
                <a:cs typeface="MinionPro-Regular"/>
                <a:sym typeface="MinionPro-Regular"/>
              </a:rPr>
              <a:t>. Original installation and performance 1966. Mirror balls.</a:t>
            </a:r>
          </a:p>
        </p:txBody>
      </p:sp>
      <p:pic>
        <p:nvPicPr>
          <p:cNvPr id="6146" name="Picture 2" descr="Inhotim (Brazil) installation, Yayoi Kusama, Narcissus Garden, original installation and performance 1966, mirror balls  (photo: emc, CC BY-NC-ND 2.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2294" y="1113076"/>
            <a:ext cx="4049230" cy="539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010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prstGeom prst="rect">
            <a:avLst/>
          </a:prstGeom>
        </p:spPr>
        <p:txBody>
          <a:bodyPr/>
          <a:lstStyle/>
          <a:p>
            <a:pPr lvl="0">
              <a:defRPr sz="1800">
                <a:solidFill>
                  <a:srgbClr val="000000"/>
                </a:solidFill>
              </a:defRPr>
            </a:pPr>
            <a:r>
              <a:rPr sz="4922">
                <a:solidFill>
                  <a:srgbClr val="D93E2B"/>
                </a:solidFill>
              </a:rPr>
              <a:t>Environmental Art</a:t>
            </a:r>
          </a:p>
        </p:txBody>
      </p:sp>
      <p:sp>
        <p:nvSpPr>
          <p:cNvPr id="271" name="Shape 271"/>
          <p:cNvSpPr>
            <a:spLocks noGrp="1"/>
          </p:cNvSpPr>
          <p:nvPr>
            <p:ph idx="1"/>
          </p:nvPr>
        </p:nvSpPr>
        <p:spPr>
          <a:prstGeom prst="rect">
            <a:avLst/>
          </a:prstGeom>
        </p:spPr>
        <p:txBody>
          <a:bodyPr/>
          <a:lstStyle/>
          <a:p>
            <a:pPr marL="317171" indent="-317171" defTabSz="394320">
              <a:spcBef>
                <a:spcPts val="1617"/>
              </a:spcBef>
              <a:defRPr sz="1800">
                <a:solidFill>
                  <a:srgbClr val="000000"/>
                </a:solidFill>
              </a:defRPr>
            </a:pPr>
            <a:r>
              <a:rPr sz="2429" dirty="0">
                <a:solidFill>
                  <a:srgbClr val="414141"/>
                </a:solidFill>
              </a:rPr>
              <a:t>Environmental art/earthworks/Earth art emerged in the 1960s, is site-specific and exists outdoors; avant-garde and progressive</a:t>
            </a:r>
          </a:p>
          <a:p>
            <a:pPr marL="317171" indent="-317171" defTabSz="394320">
              <a:spcBef>
                <a:spcPts val="1617"/>
              </a:spcBef>
              <a:defRPr sz="1800">
                <a:solidFill>
                  <a:srgbClr val="000000"/>
                </a:solidFill>
              </a:defRPr>
            </a:pPr>
            <a:r>
              <a:rPr sz="2429" dirty="0">
                <a:solidFill>
                  <a:srgbClr val="414141"/>
                </a:solidFill>
              </a:rPr>
              <a:t>Most use organic or natural materials</a:t>
            </a:r>
          </a:p>
          <a:p>
            <a:pPr marL="317171" indent="-317171" defTabSz="394320">
              <a:spcBef>
                <a:spcPts val="1617"/>
              </a:spcBef>
              <a:defRPr sz="1800">
                <a:solidFill>
                  <a:srgbClr val="000000"/>
                </a:solidFill>
              </a:defRPr>
            </a:pPr>
            <a:r>
              <a:rPr sz="2429" dirty="0">
                <a:solidFill>
                  <a:srgbClr val="414141"/>
                </a:solidFill>
              </a:rPr>
              <a:t>Developed out of a period of increased concern for the environment: to publicize and combat escalating pollution, depletion of natural resources, and danger of toxic waste</a:t>
            </a:r>
          </a:p>
          <a:p>
            <a:pPr marL="317171" indent="-317171" defTabSz="394320">
              <a:spcBef>
                <a:spcPts val="1617"/>
              </a:spcBef>
              <a:defRPr sz="1800">
                <a:solidFill>
                  <a:srgbClr val="000000"/>
                </a:solidFill>
              </a:defRPr>
            </a:pPr>
            <a:r>
              <a:rPr sz="2429" dirty="0">
                <a:solidFill>
                  <a:srgbClr val="414141"/>
                </a:solidFill>
              </a:rPr>
              <a:t>Encouraged spectator interaction with subject</a:t>
            </a:r>
          </a:p>
        </p:txBody>
      </p:sp>
    </p:spTree>
    <p:extLst>
      <p:ext uri="{BB962C8B-B14F-4D97-AF65-F5344CB8AC3E}">
        <p14:creationId xmlns:p14="http://schemas.microsoft.com/office/powerpoint/2010/main" val="3518935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259403" y="294441"/>
            <a:ext cx="11640064" cy="1356360"/>
          </a:xfrm>
          <a:prstGeom prst="rect">
            <a:avLst/>
          </a:prstGeom>
        </p:spPr>
        <p:txBody>
          <a:bodyPr>
            <a:normAutofit/>
          </a:bodyPr>
          <a:lstStyle>
            <a:lvl1pPr>
              <a:defRPr sz="2800"/>
            </a:lvl1pPr>
          </a:lstStyle>
          <a:p>
            <a:pPr lvl="0" algn="ctr">
              <a:defRPr sz="1800">
                <a:solidFill>
                  <a:srgbClr val="000000"/>
                </a:solidFill>
              </a:defRPr>
            </a:pPr>
            <a:r>
              <a:rPr sz="2400" dirty="0">
                <a:solidFill>
                  <a:srgbClr val="D93E2B"/>
                </a:solidFill>
              </a:rPr>
              <a:t>SMITHSON, SPIRAL JETTY, 1970, ENVIRONMENTAL ART, UTAH, BASALT, LIMESTONE</a:t>
            </a:r>
          </a:p>
        </p:txBody>
      </p:sp>
      <p:sp>
        <p:nvSpPr>
          <p:cNvPr id="276" name="Shape 276"/>
          <p:cNvSpPr>
            <a:spLocks noGrp="1"/>
          </p:cNvSpPr>
          <p:nvPr>
            <p:ph idx="1"/>
          </p:nvPr>
        </p:nvSpPr>
        <p:spPr>
          <a:xfrm>
            <a:off x="487454" y="1465449"/>
            <a:ext cx="5282513" cy="4737642"/>
          </a:xfrm>
          <a:prstGeom prst="rect">
            <a:avLst/>
          </a:prstGeom>
        </p:spPr>
        <p:txBody>
          <a:bodyPr>
            <a:normAutofit/>
          </a:bodyPr>
          <a:lstStyle/>
          <a:p>
            <a:pPr>
              <a:lnSpc>
                <a:spcPct val="80000"/>
              </a:lnSpc>
              <a:spcBef>
                <a:spcPts val="141"/>
              </a:spcBef>
              <a:defRPr sz="1800">
                <a:solidFill>
                  <a:srgbClr val="000000"/>
                </a:solidFill>
              </a:defRPr>
            </a:pPr>
            <a:r>
              <a:rPr sz="1050" dirty="0">
                <a:solidFill>
                  <a:srgbClr val="414141"/>
                </a:solidFill>
              </a:rPr>
              <a:t>-</a:t>
            </a:r>
            <a:r>
              <a:rPr sz="2000" dirty="0">
                <a:solidFill>
                  <a:srgbClr val="414141"/>
                </a:solidFill>
              </a:rPr>
              <a:t>-Smithson used industrial construction equipment to manipulate earth and rock on isolated sites</a:t>
            </a:r>
          </a:p>
          <a:p>
            <a:pPr>
              <a:lnSpc>
                <a:spcPct val="80000"/>
              </a:lnSpc>
              <a:spcBef>
                <a:spcPts val="141"/>
              </a:spcBef>
              <a:defRPr sz="1800">
                <a:solidFill>
                  <a:srgbClr val="000000"/>
                </a:solidFill>
              </a:defRPr>
            </a:pPr>
            <a:r>
              <a:rPr sz="2000" dirty="0">
                <a:solidFill>
                  <a:srgbClr val="414141"/>
                </a:solidFill>
              </a:rPr>
              <a:t>-Area had been abandoned by oil company-Smithson saw it as  man’s inability to conquer nature</a:t>
            </a:r>
          </a:p>
          <a:p>
            <a:pPr>
              <a:lnSpc>
                <a:spcPct val="80000"/>
              </a:lnSpc>
              <a:spcBef>
                <a:spcPts val="141"/>
              </a:spcBef>
              <a:defRPr sz="1800">
                <a:solidFill>
                  <a:srgbClr val="000000"/>
                </a:solidFill>
              </a:defRPr>
            </a:pPr>
            <a:r>
              <a:rPr sz="2000" dirty="0">
                <a:solidFill>
                  <a:srgbClr val="414141"/>
                </a:solidFill>
              </a:rPr>
              <a:t>-Was designed in response to the location itself; not impose an unrelated concept  on the site</a:t>
            </a:r>
          </a:p>
          <a:p>
            <a:pPr>
              <a:lnSpc>
                <a:spcPct val="80000"/>
              </a:lnSpc>
              <a:spcBef>
                <a:spcPts val="141"/>
              </a:spcBef>
              <a:defRPr sz="1800">
                <a:solidFill>
                  <a:srgbClr val="000000"/>
                </a:solidFill>
              </a:defRPr>
            </a:pPr>
            <a:r>
              <a:rPr sz="2000" dirty="0">
                <a:solidFill>
                  <a:srgbClr val="414141"/>
                </a:solidFill>
              </a:rPr>
              <a:t>-Name comes from the idea that it looked like a cyclone to him; was later reinforced because the molecular structure of salt crystals is spiral</a:t>
            </a:r>
          </a:p>
          <a:p>
            <a:pPr>
              <a:lnSpc>
                <a:spcPct val="80000"/>
              </a:lnSpc>
              <a:spcBef>
                <a:spcPts val="141"/>
              </a:spcBef>
              <a:defRPr sz="1800">
                <a:solidFill>
                  <a:srgbClr val="000000"/>
                </a:solidFill>
              </a:defRPr>
            </a:pPr>
            <a:r>
              <a:rPr sz="2000" dirty="0">
                <a:solidFill>
                  <a:srgbClr val="414141"/>
                </a:solidFill>
              </a:rPr>
              <a:t>-Was documented in photographs, and filmed</a:t>
            </a:r>
          </a:p>
          <a:p>
            <a:pPr>
              <a:lnSpc>
                <a:spcPct val="80000"/>
              </a:lnSpc>
              <a:spcBef>
                <a:spcPts val="141"/>
              </a:spcBef>
              <a:defRPr sz="1800">
                <a:solidFill>
                  <a:srgbClr val="000000"/>
                </a:solidFill>
              </a:defRPr>
            </a:pPr>
            <a:r>
              <a:rPr sz="2000" dirty="0">
                <a:solidFill>
                  <a:srgbClr val="414141"/>
                </a:solidFill>
              </a:rPr>
              <a:t>-Now is sometimes underwater</a:t>
            </a:r>
            <a:endParaRPr lang="en-US" sz="2000" dirty="0">
              <a:solidFill>
                <a:srgbClr val="414141"/>
              </a:solidFill>
            </a:endParaRPr>
          </a:p>
          <a:p>
            <a:pPr marL="45720" indent="0">
              <a:lnSpc>
                <a:spcPct val="80000"/>
              </a:lnSpc>
              <a:spcBef>
                <a:spcPts val="141"/>
              </a:spcBef>
              <a:buNone/>
              <a:defRPr sz="1800">
                <a:solidFill>
                  <a:srgbClr val="000000"/>
                </a:solidFill>
              </a:defRPr>
            </a:pPr>
            <a:endParaRPr sz="2000" dirty="0">
              <a:solidFill>
                <a:srgbClr val="414141"/>
              </a:solidFill>
            </a:endParaRPr>
          </a:p>
        </p:txBody>
      </p:sp>
      <p:pic>
        <p:nvPicPr>
          <p:cNvPr id="275" name="spiral-jetty.jpg" descr="spiral-jetty.jpg"/>
          <p:cNvPicPr/>
          <p:nvPr/>
        </p:nvPicPr>
        <p:blipFill>
          <a:blip r:embed="rId2">
            <a:extLst/>
          </a:blip>
          <a:stretch>
            <a:fillRect/>
          </a:stretch>
        </p:blipFill>
        <p:spPr>
          <a:xfrm>
            <a:off x="5769967" y="1465449"/>
            <a:ext cx="6129500" cy="4366939"/>
          </a:xfrm>
          <a:prstGeom prst="rect">
            <a:avLst/>
          </a:prstGeom>
          <a:ln w="12700">
            <a:miter lim="400000"/>
          </a:ln>
        </p:spPr>
      </p:pic>
    </p:spTree>
    <p:extLst>
      <p:ext uri="{BB962C8B-B14F-4D97-AF65-F5344CB8AC3E}">
        <p14:creationId xmlns:p14="http://schemas.microsoft.com/office/powerpoint/2010/main" val="1596778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2520" y="1965960"/>
            <a:ext cx="9966960" cy="2926080"/>
          </a:xfrm>
        </p:spPr>
        <p:txBody>
          <a:bodyPr/>
          <a:lstStyle/>
          <a:p>
            <a:r>
              <a:rPr lang="en-US" dirty="0"/>
              <a:t>Modern and Post-Modern Architecture</a:t>
            </a:r>
          </a:p>
        </p:txBody>
      </p:sp>
    </p:spTree>
    <p:extLst>
      <p:ext uri="{BB962C8B-B14F-4D97-AF65-F5344CB8AC3E}">
        <p14:creationId xmlns:p14="http://schemas.microsoft.com/office/powerpoint/2010/main" val="1598693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472518" y="277542"/>
            <a:ext cx="10814758" cy="39215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15000"/>
              </a:lnSpc>
              <a:defRPr>
                <a:latin typeface="MinionPro-Regular"/>
                <a:ea typeface="MinionPro-Regular"/>
                <a:cs typeface="MinionPro-Regular"/>
                <a:sym typeface="MinionPro-Regular"/>
              </a:defRPr>
            </a:lvl1p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sz="1800" b="0" i="0" u="none" strike="noStrike" kern="1200" cap="none" spc="0" normalizeH="0" baseline="0" noProof="0" dirty="0">
                <a:ln>
                  <a:noFill/>
                </a:ln>
                <a:solidFill>
                  <a:srgbClr val="DF5327"/>
                </a:solidFill>
                <a:effectLst/>
                <a:uLnTx/>
                <a:uFillTx/>
                <a:latin typeface="MinionPro-Regular"/>
                <a:sym typeface="MinionPro-Regular"/>
              </a:rPr>
              <a:t>135. Villa </a:t>
            </a:r>
            <a:r>
              <a:rPr kumimoji="0" sz="1800" b="0" i="0" u="none" strike="noStrike" kern="1200" cap="none" spc="0" normalizeH="0" baseline="0" noProof="0" dirty="0" err="1">
                <a:ln>
                  <a:noFill/>
                </a:ln>
                <a:solidFill>
                  <a:srgbClr val="DF5327"/>
                </a:solidFill>
                <a:effectLst/>
                <a:uLnTx/>
                <a:uFillTx/>
                <a:latin typeface="MinionPro-Regular"/>
                <a:sym typeface="MinionPro-Regular"/>
              </a:rPr>
              <a:t>Savoye</a:t>
            </a:r>
            <a:r>
              <a:rPr kumimoji="0" sz="1800" b="0" i="0" u="none" strike="noStrike" kern="1200" cap="none" spc="0" normalizeH="0" baseline="0" noProof="0" dirty="0">
                <a:ln>
                  <a:noFill/>
                </a:ln>
                <a:solidFill>
                  <a:srgbClr val="DF5327"/>
                </a:solidFill>
                <a:effectLst/>
                <a:uLnTx/>
                <a:uFillTx/>
                <a:latin typeface="MinionPro-Regular"/>
                <a:sym typeface="MinionPro-Regular"/>
              </a:rPr>
              <a:t>. </a:t>
            </a:r>
            <a:r>
              <a:rPr kumimoji="0" sz="1800" b="0" i="0" u="none" strike="noStrike" kern="1200" cap="none" spc="0" normalizeH="0" baseline="0" noProof="0" dirty="0" err="1">
                <a:ln>
                  <a:noFill/>
                </a:ln>
                <a:solidFill>
                  <a:srgbClr val="DF5327"/>
                </a:solidFill>
                <a:effectLst/>
                <a:uLnTx/>
                <a:uFillTx/>
                <a:latin typeface="MinionPro-Regular"/>
                <a:sym typeface="MinionPro-Regular"/>
              </a:rPr>
              <a:t>Poissy</a:t>
            </a:r>
            <a:r>
              <a:rPr kumimoji="0" sz="1800" b="0" i="0" u="none" strike="noStrike" kern="1200" cap="none" spc="0" normalizeH="0" baseline="0" noProof="0" dirty="0">
                <a:ln>
                  <a:noFill/>
                </a:ln>
                <a:solidFill>
                  <a:srgbClr val="DF5327"/>
                </a:solidFill>
                <a:effectLst/>
                <a:uLnTx/>
                <a:uFillTx/>
                <a:latin typeface="MinionPro-Regular"/>
                <a:sym typeface="MinionPro-Regular"/>
              </a:rPr>
              <a:t>-sur-Seine, France. Le Corbusier (architect). 1929 C.E. Steel and reinforced concrete.</a:t>
            </a:r>
          </a:p>
        </p:txBody>
      </p:sp>
      <p:pic>
        <p:nvPicPr>
          <p:cNvPr id="200" name="image45.jpg" descr="Villa Savoye. Poissy-sur-Seine, France. Le Corbusier (architect). 1929 C.E. Steel and reinforced concrete."/>
          <p:cNvPicPr/>
          <p:nvPr/>
        </p:nvPicPr>
        <p:blipFill>
          <a:blip r:embed="rId2">
            <a:extLst/>
          </a:blip>
          <a:stretch>
            <a:fillRect/>
          </a:stretch>
        </p:blipFill>
        <p:spPr>
          <a:xfrm>
            <a:off x="472518" y="1828827"/>
            <a:ext cx="6561152" cy="3200345"/>
          </a:xfrm>
          <a:prstGeom prst="rect">
            <a:avLst/>
          </a:prstGeom>
          <a:ln w="12700">
            <a:miter lim="400000"/>
          </a:ln>
        </p:spPr>
      </p:pic>
      <p:pic>
        <p:nvPicPr>
          <p:cNvPr id="201" name="image46.jpg" descr="https://www.bluffton.edu/~sullivanm/france/poissy/savoye/0016.jpg"/>
          <p:cNvPicPr/>
          <p:nvPr/>
        </p:nvPicPr>
        <p:blipFill>
          <a:blip r:embed="rId3">
            <a:extLst/>
          </a:blip>
          <a:stretch>
            <a:fillRect/>
          </a:stretch>
        </p:blipFill>
        <p:spPr>
          <a:xfrm>
            <a:off x="7614708" y="939855"/>
            <a:ext cx="4104774" cy="5473031"/>
          </a:xfrm>
          <a:prstGeom prst="rect">
            <a:avLst/>
          </a:prstGeom>
          <a:ln w="12700">
            <a:miter lim="400000"/>
          </a:ln>
        </p:spPr>
      </p:pic>
    </p:spTree>
    <p:extLst>
      <p:ext uri="{BB962C8B-B14F-4D97-AF65-F5344CB8AC3E}">
        <p14:creationId xmlns:p14="http://schemas.microsoft.com/office/powerpoint/2010/main" val="3413894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5.jpg" descr="Villa Savoye. Poissy-sur-Seine, France. Le Corbusier (architect). 1929 C.E. Steel and reinforced concrete."/>
          <p:cNvPicPr/>
          <p:nvPr/>
        </p:nvPicPr>
        <p:blipFill>
          <a:blip r:embed="rId2">
            <a:extLst/>
          </a:blip>
          <a:stretch>
            <a:fillRect/>
          </a:stretch>
        </p:blipFill>
        <p:spPr>
          <a:xfrm>
            <a:off x="291921" y="1612955"/>
            <a:ext cx="6691336" cy="3263845"/>
          </a:xfrm>
          <a:prstGeom prst="rect">
            <a:avLst/>
          </a:prstGeom>
          <a:ln w="12700">
            <a:miter lim="400000"/>
          </a:ln>
        </p:spPr>
      </p:pic>
      <p:sp>
        <p:nvSpPr>
          <p:cNvPr id="3" name="TextBox 2"/>
          <p:cNvSpPr txBox="1"/>
          <p:nvPr/>
        </p:nvSpPr>
        <p:spPr>
          <a:xfrm>
            <a:off x="7086601" y="197346"/>
            <a:ext cx="4673600" cy="646330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Building was the culmination of Le </a:t>
            </a:r>
            <a:r>
              <a:rPr kumimoji="0" lang="en-US" sz="1800" b="0" i="0" u="none" strike="noStrike" kern="1200" cap="none" spc="0" normalizeH="0" baseline="0" noProof="0" dirty="0" err="1">
                <a:ln>
                  <a:noFill/>
                </a:ln>
                <a:solidFill>
                  <a:srgbClr val="A6B727"/>
                </a:solidFill>
                <a:effectLst/>
                <a:uLnTx/>
                <a:uFillTx/>
                <a:latin typeface="Corbel" panose="020B0503020204020204"/>
                <a:ea typeface="+mn-ea"/>
                <a:cs typeface="+mn-cs"/>
              </a:rPr>
              <a:t>Courbusier’s</a:t>
            </a: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 work to articulate the essence of modern architecture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Formerly Charles-Edouard </a:t>
            </a:r>
            <a:r>
              <a:rPr kumimoji="0" lang="en-US" sz="1800" b="0" i="0" u="none" strike="noStrike" kern="1200" cap="none" spc="0" normalizeH="0" baseline="0" noProof="0" dirty="0" err="1">
                <a:ln>
                  <a:noFill/>
                </a:ln>
                <a:solidFill>
                  <a:srgbClr val="A6B727"/>
                </a:solidFill>
                <a:effectLst/>
                <a:uLnTx/>
                <a:uFillTx/>
                <a:latin typeface="Corbel" panose="020B0503020204020204"/>
                <a:ea typeface="+mn-ea"/>
                <a:cs typeface="+mn-cs"/>
              </a:rPr>
              <a:t>Jeanneret</a:t>
            </a:r>
            <a:endPar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Was considering the nature of modern life and architecture’s role in the new machine age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“The house should be a machine for living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Located outside Paris, offers escape from crowded city for wealthy patrons, located on a large, unrestricted site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Melds form and function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Theories on modern architecture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Founded the journal </a:t>
            </a:r>
            <a:r>
              <a:rPr kumimoji="0" lang="en-US" sz="1800" b="0" i="1" u="none" strike="noStrike" kern="1200" cap="none" spc="0" normalizeH="0" baseline="0" noProof="0" dirty="0" err="1">
                <a:ln>
                  <a:noFill/>
                </a:ln>
                <a:solidFill>
                  <a:srgbClr val="A6B727"/>
                </a:solidFill>
                <a:effectLst/>
                <a:uLnTx/>
                <a:uFillTx/>
                <a:latin typeface="Corbel" panose="020B0503020204020204"/>
                <a:ea typeface="+mn-ea"/>
                <a:cs typeface="+mn-cs"/>
              </a:rPr>
              <a:t>L’Esprit</a:t>
            </a:r>
            <a:r>
              <a:rPr kumimoji="0" lang="en-US" sz="1800" b="0" i="1" u="none" strike="noStrike" kern="1200" cap="none" spc="0" normalizeH="0" baseline="0" noProof="0" dirty="0">
                <a:ln>
                  <a:noFill/>
                </a:ln>
                <a:solidFill>
                  <a:srgbClr val="A6B727"/>
                </a:solidFill>
                <a:effectLst/>
                <a:uLnTx/>
                <a:uFillTx/>
                <a:latin typeface="Corbel" panose="020B0503020204020204"/>
                <a:ea typeface="+mn-ea"/>
                <a:cs typeface="+mn-cs"/>
              </a:rPr>
              <a:t> Nouveau</a:t>
            </a: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 and published essays that would eventually become his landmark collection </a:t>
            </a:r>
            <a:r>
              <a:rPr kumimoji="0" lang="en-US" sz="1800" b="0" i="1" u="none" strike="noStrike" kern="1200" cap="none" spc="0" normalizeH="0" baseline="0" noProof="0" dirty="0">
                <a:ln>
                  <a:noFill/>
                </a:ln>
                <a:solidFill>
                  <a:srgbClr val="A6B727"/>
                </a:solidFill>
                <a:effectLst/>
                <a:uLnTx/>
                <a:uFillTx/>
                <a:latin typeface="Corbel" panose="020B0503020204020204"/>
                <a:ea typeface="+mn-ea"/>
                <a:cs typeface="+mn-cs"/>
              </a:rPr>
              <a:t>Toward an Architecture</a:t>
            </a:r>
            <a:endPar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Celebrated science, technology, and reason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Modern machines could create highly precise objects, similar to the platonic forms valued by the ancient Greeks</a:t>
            </a:r>
          </a:p>
        </p:txBody>
      </p:sp>
    </p:spTree>
    <p:extLst>
      <p:ext uri="{BB962C8B-B14F-4D97-AF65-F5344CB8AC3E}">
        <p14:creationId xmlns:p14="http://schemas.microsoft.com/office/powerpoint/2010/main" val="1816672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5.jpg" descr="Villa Savoye. Poissy-sur-Seine, France. Le Corbusier (architect). 1929 C.E. Steel and reinforced concrete."/>
          <p:cNvPicPr/>
          <p:nvPr/>
        </p:nvPicPr>
        <p:blipFill>
          <a:blip r:embed="rId2">
            <a:extLst/>
          </a:blip>
          <a:stretch>
            <a:fillRect/>
          </a:stretch>
        </p:blipFill>
        <p:spPr>
          <a:xfrm>
            <a:off x="222984" y="1980143"/>
            <a:ext cx="6589469" cy="3214157"/>
          </a:xfrm>
          <a:prstGeom prst="rect">
            <a:avLst/>
          </a:prstGeom>
          <a:ln w="12700">
            <a:miter lim="400000"/>
          </a:ln>
        </p:spPr>
      </p:pic>
      <p:sp>
        <p:nvSpPr>
          <p:cNvPr id="3" name="TextBox 2"/>
          <p:cNvSpPr txBox="1"/>
          <p:nvPr/>
        </p:nvSpPr>
        <p:spPr>
          <a:xfrm>
            <a:off x="6799753" y="636431"/>
            <a:ext cx="4919729" cy="590931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Celebrated modernity and modern machinery because of their efficiency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Beauty was in new technology but also in old, like the Parthenon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Represented the perfection of earlier systems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Search for perfection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1926-developed his Five Points of Architecture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Could be applied to any architectural site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A6B727"/>
                </a:solidFill>
                <a:effectLst/>
                <a:uLnTx/>
                <a:uFillTx/>
                <a:latin typeface="Corbel" panose="020B0503020204020204"/>
                <a:ea typeface="+mn-ea"/>
                <a:cs typeface="+mn-cs"/>
              </a:rPr>
              <a:t>Pilotis</a:t>
            </a: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 (slender columns) to raise the building off the ground and allow air to circulate underneath</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Roof terraces to bring nature to an urban setting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Free plan that allowed interior space to be distributed at will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Free façade whose smooth plane could be used for formal experimentation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rPr>
              <a:t>Ribbon windows which let light in but also enforced the planarity of the walls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72711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5.jpg" descr="Villa Savoye. Poissy-sur-Seine, France. Le Corbusier (architect). 1929 C.E. Steel and reinforced concrete."/>
          <p:cNvPicPr/>
          <p:nvPr/>
        </p:nvPicPr>
        <p:blipFill>
          <a:blip r:embed="rId2">
            <a:extLst/>
          </a:blip>
          <a:stretch>
            <a:fillRect/>
          </a:stretch>
        </p:blipFill>
        <p:spPr>
          <a:xfrm>
            <a:off x="472518" y="261747"/>
            <a:ext cx="5992788" cy="2923113"/>
          </a:xfrm>
          <a:prstGeom prst="rect">
            <a:avLst/>
          </a:prstGeom>
          <a:ln w="12700">
            <a:miter lim="400000"/>
          </a:ln>
        </p:spPr>
      </p:pic>
      <p:sp>
        <p:nvSpPr>
          <p:cNvPr id="3" name="TextBox 2"/>
          <p:cNvSpPr txBox="1"/>
          <p:nvPr/>
        </p:nvSpPr>
        <p:spPr>
          <a:xfrm>
            <a:off x="6799753" y="474345"/>
            <a:ext cx="4919729" cy="590931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Exterior is in stark contrast to the interior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Organized by a multi-story ramp that leads the viewer on a gently curving path through the square building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Contrast that “charges the house with subtle energy”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Ramp winds up to form the entrance to the salon, formal interior space that flows seamlessly into the roof terrace outside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Terrace was a room without walls, to integrate landscape into architecture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Culminates in a curved solarium which appears to be abstract sculpture when viewed from afar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Villa </a:t>
            </a:r>
            <a:r>
              <a:rPr kumimoji="0" lang="en-US" sz="1800" b="0" i="0" u="none" strike="noStrike" kern="1200" cap="none" spc="0" normalizeH="0" baseline="0" noProof="0" dirty="0" err="1">
                <a:ln>
                  <a:noFill/>
                </a:ln>
                <a:solidFill>
                  <a:srgbClr val="000000"/>
                </a:solidFill>
                <a:effectLst/>
                <a:uLnTx/>
                <a:uFillTx/>
                <a:latin typeface="Corbel" panose="020B0503020204020204"/>
                <a:ea typeface="+mn-ea"/>
                <a:cs typeface="+mn-cs"/>
              </a:rPr>
              <a:t>Savoye’s</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integration of indoor and outdoor spaces allowed the family to spend time outdoors in the most efficient way possible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Was a machine designed to maximize leisure in the machine 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4" name="image46.jpg" descr="https://www.bluffton.edu/~sullivanm/france/poissy/savoye/0016.jpg"/>
          <p:cNvPicPr/>
          <p:nvPr/>
        </p:nvPicPr>
        <p:blipFill>
          <a:blip r:embed="rId3">
            <a:extLst/>
          </a:blip>
          <a:stretch>
            <a:fillRect/>
          </a:stretch>
        </p:blipFill>
        <p:spPr>
          <a:xfrm>
            <a:off x="1746950" y="2670096"/>
            <a:ext cx="3244851" cy="4326467"/>
          </a:xfrm>
          <a:prstGeom prst="rect">
            <a:avLst/>
          </a:prstGeom>
          <a:ln w="12700">
            <a:miter lim="400000"/>
          </a:ln>
        </p:spPr>
      </p:pic>
    </p:spTree>
    <p:extLst>
      <p:ext uri="{BB962C8B-B14F-4D97-AF65-F5344CB8AC3E}">
        <p14:creationId xmlns:p14="http://schemas.microsoft.com/office/powerpoint/2010/main" val="90594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83336" y="0"/>
            <a:ext cx="5499278" cy="1737360"/>
          </a:xfrm>
        </p:spPr>
        <p:txBody>
          <a:bodyPr>
            <a:noAutofit/>
          </a:bodyPr>
          <a:lstStyle/>
          <a:p>
            <a:pPr eaLnBrk="1" hangingPunct="1"/>
            <a:r>
              <a:rPr lang="en-US" altLang="en-US" sz="2800" dirty="0">
                <a:solidFill>
                  <a:schemeClr val="accent2"/>
                </a:solidFill>
              </a:rPr>
              <a:t>Oppenheim, Object (Le </a:t>
            </a:r>
            <a:r>
              <a:rPr lang="en-US" altLang="en-US" sz="2800" dirty="0" err="1">
                <a:solidFill>
                  <a:schemeClr val="accent2"/>
                </a:solidFill>
              </a:rPr>
              <a:t>Dejeneur</a:t>
            </a:r>
            <a:r>
              <a:rPr lang="en-US" altLang="en-US" sz="2800" dirty="0">
                <a:solidFill>
                  <a:schemeClr val="accent2"/>
                </a:solidFill>
              </a:rPr>
              <a:t> </a:t>
            </a:r>
            <a:r>
              <a:rPr lang="en-US" altLang="en-US" sz="2800" dirty="0" err="1">
                <a:solidFill>
                  <a:schemeClr val="accent2"/>
                </a:solidFill>
              </a:rPr>
              <a:t>en</a:t>
            </a:r>
            <a:r>
              <a:rPr lang="en-US" altLang="en-US" sz="2800" dirty="0">
                <a:solidFill>
                  <a:schemeClr val="accent2"/>
                </a:solidFill>
              </a:rPr>
              <a:t> </a:t>
            </a:r>
            <a:r>
              <a:rPr lang="en-US" altLang="en-US" sz="2800" dirty="0" err="1">
                <a:solidFill>
                  <a:schemeClr val="accent2"/>
                </a:solidFill>
              </a:rPr>
              <a:t>fourrure</a:t>
            </a:r>
            <a:r>
              <a:rPr lang="en-US" altLang="en-US" sz="2800" dirty="0">
                <a:solidFill>
                  <a:schemeClr val="accent2"/>
                </a:solidFill>
              </a:rPr>
              <a:t>), 1936, Surrealism, France, fur-covered cup</a:t>
            </a:r>
          </a:p>
        </p:txBody>
      </p:sp>
      <p:sp>
        <p:nvSpPr>
          <p:cNvPr id="21507" name="Text Placeholder 3"/>
          <p:cNvSpPr>
            <a:spLocks noGrp="1"/>
          </p:cNvSpPr>
          <p:nvPr>
            <p:ph type="body" sz="half" idx="2"/>
          </p:nvPr>
        </p:nvSpPr>
        <p:spPr>
          <a:xfrm>
            <a:off x="270456" y="1737361"/>
            <a:ext cx="5512158" cy="4637682"/>
          </a:xfrm>
        </p:spPr>
        <p:txBody>
          <a:bodyPr>
            <a:normAutofit fontScale="92500" lnSpcReduction="10000"/>
          </a:bodyPr>
          <a:lstStyle/>
          <a:p>
            <a:pPr eaLnBrk="1" hangingPunct="1"/>
            <a:r>
              <a:rPr lang="en-US" altLang="en-US" sz="2000" dirty="0"/>
              <a:t>-When it was exhibited the first time, a woman fainted</a:t>
            </a:r>
          </a:p>
          <a:p>
            <a:pPr eaLnBrk="1" hangingPunct="1"/>
            <a:r>
              <a:rPr lang="en-US" altLang="en-US" sz="2000" dirty="0"/>
              <a:t>-Stressed the physicality of the object, we can imaging what it would feel like if we drank from the cup, have to extend our sensory experiences to appreciate the work</a:t>
            </a:r>
          </a:p>
          <a:p>
            <a:pPr eaLnBrk="1" hangingPunct="1"/>
            <a:r>
              <a:rPr lang="en-US" altLang="en-US" sz="2000" dirty="0"/>
              <a:t>-When it was finished, it was submitted to Andre Breton, who imbued it with sexual meaning</a:t>
            </a:r>
          </a:p>
          <a:p>
            <a:pPr eaLnBrk="1" hangingPunct="1"/>
            <a:r>
              <a:rPr lang="en-US" altLang="en-US" sz="2000" dirty="0"/>
              <a:t>-Was featured as the “quintessential Surrealist object” in the influential 1936-7 exhibition “Fantastic Art, Dada, and Surrealism”</a:t>
            </a:r>
          </a:p>
          <a:p>
            <a:pPr eaLnBrk="1" hangingPunct="1"/>
            <a:r>
              <a:rPr lang="en-US" altLang="en-US" sz="2000" dirty="0"/>
              <a:t>-Too much focus on this object, kept her out the attention of people, causing her to destroy her work</a:t>
            </a:r>
          </a:p>
          <a:p>
            <a:pPr eaLnBrk="1" hangingPunct="1"/>
            <a:r>
              <a:rPr lang="en-US" altLang="en-US" sz="2000" dirty="0"/>
              <a:t>-Came back later and re-claimed her work</a:t>
            </a:r>
          </a:p>
        </p:txBody>
      </p:sp>
      <p:pic>
        <p:nvPicPr>
          <p:cNvPr id="21508"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61555" y="1260389"/>
            <a:ext cx="5769648" cy="4137303"/>
          </a:xfrm>
          <a:noFill/>
        </p:spPr>
      </p:pic>
    </p:spTree>
    <p:extLst>
      <p:ext uri="{BB962C8B-B14F-4D97-AF65-F5344CB8AC3E}">
        <p14:creationId xmlns:p14="http://schemas.microsoft.com/office/powerpoint/2010/main" val="15368242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idx="4294967295"/>
          </p:nvPr>
        </p:nvSpPr>
        <p:spPr>
          <a:xfrm>
            <a:off x="558800" y="396876"/>
            <a:ext cx="10058400" cy="1449387"/>
          </a:xfrm>
          <a:prstGeom prst="rect">
            <a:avLst/>
          </a:prstGeom>
        </p:spPr>
        <p:txBody>
          <a:bodyPr lIns="0" tIns="0" rIns="0" bIns="0">
            <a:normAutofit/>
          </a:bodyPr>
          <a:lstStyle/>
          <a:p>
            <a:pPr lvl="0">
              <a:defRPr sz="1800">
                <a:solidFill>
                  <a:srgbClr val="000000"/>
                </a:solidFill>
              </a:defRPr>
            </a:pPr>
            <a:r>
              <a:rPr sz="4800" dirty="0">
                <a:solidFill>
                  <a:schemeClr val="accent2"/>
                </a:solidFill>
              </a:rPr>
              <a:t>Organic Architecture</a:t>
            </a:r>
          </a:p>
        </p:txBody>
      </p:sp>
      <p:sp>
        <p:nvSpPr>
          <p:cNvPr id="115" name="Shape 115"/>
          <p:cNvSpPr>
            <a:spLocks noGrp="1"/>
          </p:cNvSpPr>
          <p:nvPr>
            <p:ph type="body" idx="4294967295"/>
          </p:nvPr>
        </p:nvSpPr>
        <p:spPr>
          <a:xfrm>
            <a:off x="501650" y="1846263"/>
            <a:ext cx="11188700" cy="4414837"/>
          </a:xfrm>
          <a:prstGeom prst="rect">
            <a:avLst/>
          </a:prstGeom>
        </p:spPr>
        <p:txBody>
          <a:bodyPr>
            <a:normAutofit fontScale="92500"/>
          </a:bodyPr>
          <a:lstStyle/>
          <a:p>
            <a:pPr lvl="0">
              <a:buChar char=" "/>
              <a:defRPr sz="1800">
                <a:solidFill>
                  <a:srgbClr val="000000"/>
                </a:solidFill>
              </a:defRPr>
            </a:pPr>
            <a:r>
              <a:rPr sz="2800" dirty="0"/>
              <a:t>Not all artists embraced mechanization and growth of technology, some attempted to overcome the predominance of mechanization in society by immersing themselves in the organic and natural</a:t>
            </a:r>
          </a:p>
          <a:p>
            <a:pPr lvl="0">
              <a:buChar char=" "/>
              <a:defRPr sz="1800">
                <a:solidFill>
                  <a:srgbClr val="000000"/>
                </a:solidFill>
              </a:defRPr>
            </a:pPr>
            <a:r>
              <a:rPr sz="2800" dirty="0"/>
              <a:t>Frank Lloyd Wright was a major architect during the early Modern period</a:t>
            </a:r>
          </a:p>
          <a:p>
            <a:pPr marL="290512" lvl="1" indent="-90487">
              <a:buChar char=" "/>
              <a:defRPr sz="1800">
                <a:solidFill>
                  <a:srgbClr val="000000"/>
                </a:solidFill>
              </a:defRPr>
            </a:pPr>
            <a:r>
              <a:rPr sz="2800" dirty="0"/>
              <a:t>American, born in Wisconsin, lived in Chicago</a:t>
            </a:r>
          </a:p>
          <a:p>
            <a:pPr marL="290512" lvl="1" indent="-90487">
              <a:buChar char=" "/>
              <a:defRPr sz="1800">
                <a:solidFill>
                  <a:srgbClr val="000000"/>
                </a:solidFill>
              </a:defRPr>
            </a:pPr>
            <a:r>
              <a:rPr sz="2800" dirty="0"/>
              <a:t>Wanted to create an “architecture of democracy,” believed in individualism and populism</a:t>
            </a:r>
          </a:p>
          <a:p>
            <a:pPr marL="290512" lvl="1" indent="-90487">
              <a:buChar char=" "/>
              <a:defRPr sz="1800">
                <a:solidFill>
                  <a:srgbClr val="000000"/>
                </a:solidFill>
              </a:defRPr>
            </a:pPr>
            <a:r>
              <a:rPr sz="2800" dirty="0"/>
              <a:t>Free individuals should be able to move within “free” space, envisioned as a non-symmetrical design interacting spatially with its natural surroundings</a:t>
            </a:r>
          </a:p>
          <a:p>
            <a:pPr marL="290512" lvl="1" indent="-90487">
              <a:buChar char=" "/>
              <a:defRPr sz="1800">
                <a:solidFill>
                  <a:srgbClr val="000000"/>
                </a:solidFill>
              </a:defRPr>
            </a:pPr>
            <a:r>
              <a:rPr sz="2800" dirty="0"/>
              <a:t>Wanted to develop an organic unity of planning, structure, materials, and site</a:t>
            </a:r>
          </a:p>
        </p:txBody>
      </p:sp>
    </p:spTree>
    <p:extLst>
      <p:ext uri="{BB962C8B-B14F-4D97-AF65-F5344CB8AC3E}">
        <p14:creationId xmlns:p14="http://schemas.microsoft.com/office/powerpoint/2010/main" val="2682383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5200" y="286076"/>
            <a:ext cx="10318789" cy="5987724"/>
          </a:xfrm>
          <a:prstGeom prst="rect">
            <a:avLst/>
          </a:prstGeom>
        </p:spPr>
      </p:pic>
    </p:spTree>
    <p:extLst>
      <p:ext uri="{BB962C8B-B14F-4D97-AF65-F5344CB8AC3E}">
        <p14:creationId xmlns:p14="http://schemas.microsoft.com/office/powerpoint/2010/main" val="1687547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39288" y="48947"/>
            <a:ext cx="4228713" cy="6809052"/>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868" y="521142"/>
            <a:ext cx="5528531" cy="5981677"/>
          </a:xfrm>
          <a:prstGeom prst="rect">
            <a:avLst/>
          </a:prstGeom>
        </p:spPr>
      </p:pic>
    </p:spTree>
    <p:extLst>
      <p:ext uri="{BB962C8B-B14F-4D97-AF65-F5344CB8AC3E}">
        <p14:creationId xmlns:p14="http://schemas.microsoft.com/office/powerpoint/2010/main" val="3045839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png"/>
          <p:cNvPicPr/>
          <p:nvPr/>
        </p:nvPicPr>
        <p:blipFill>
          <a:blip r:embed="rId2">
            <a:extLst/>
          </a:blip>
          <a:stretch>
            <a:fillRect/>
          </a:stretch>
        </p:blipFill>
        <p:spPr>
          <a:xfrm>
            <a:off x="5270500" y="1161129"/>
            <a:ext cx="6292582" cy="4535741"/>
          </a:xfrm>
          <a:prstGeom prst="rect">
            <a:avLst/>
          </a:prstGeom>
          <a:ln w="12700">
            <a:miter lim="400000"/>
          </a:ln>
        </p:spPr>
      </p:pic>
      <p:sp>
        <p:nvSpPr>
          <p:cNvPr id="3" name="TextBox 2"/>
          <p:cNvSpPr txBox="1"/>
          <p:nvPr/>
        </p:nvSpPr>
        <p:spPr>
          <a:xfrm>
            <a:off x="431800" y="360608"/>
            <a:ext cx="4838700" cy="59400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Located in southwest Pennsylvania, America’s most famous house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Marked a turning point in his career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Would go on to design buildings that would validate his claim as “the world’s greatest architect”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1930s had seen the collapse of the country’s financial system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No homes were built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Wright was being criticized as someone who refused to incorporate the innovations of contemporaries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Wright and his wife devised an architectural apprenticeship program called “the fellowship”</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Among the first candidates was Edgar Kauffman Jr. who offered Wright an opportunity to design a weekend home</a:t>
            </a:r>
          </a:p>
        </p:txBody>
      </p:sp>
    </p:spTree>
    <p:extLst>
      <p:ext uri="{BB962C8B-B14F-4D97-AF65-F5344CB8AC3E}">
        <p14:creationId xmlns:p14="http://schemas.microsoft.com/office/powerpoint/2010/main" val="3769636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png"/>
          <p:cNvPicPr/>
          <p:nvPr/>
        </p:nvPicPr>
        <p:blipFill>
          <a:blip r:embed="rId2">
            <a:extLst/>
          </a:blip>
          <a:stretch>
            <a:fillRect/>
          </a:stretch>
        </p:blipFill>
        <p:spPr>
          <a:xfrm>
            <a:off x="6258149" y="-4358"/>
            <a:ext cx="5111750" cy="3684588"/>
          </a:xfrm>
          <a:prstGeom prst="rect">
            <a:avLst/>
          </a:prstGeom>
          <a:ln w="12700">
            <a:miter lim="400000"/>
          </a:ln>
        </p:spPr>
      </p:pic>
      <p:sp>
        <p:nvSpPr>
          <p:cNvPr id="3" name="TextBox 2"/>
          <p:cNvSpPr txBox="1"/>
          <p:nvPr/>
        </p:nvSpPr>
        <p:spPr>
          <a:xfrm>
            <a:off x="785612" y="360608"/>
            <a:ext cx="4446788" cy="584775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A6B727"/>
                </a:solidFill>
                <a:effectLst/>
                <a:uLnTx/>
                <a:uFillTx/>
                <a:latin typeface="Corbel" panose="020B0503020204020204"/>
                <a:ea typeface="+mn-ea"/>
                <a:cs typeface="+mn-cs"/>
              </a:rPr>
              <a:t>Original suggestion was for the house to have a view of the waterfall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A6B727"/>
                </a:solidFill>
                <a:effectLst/>
                <a:uLnTx/>
                <a:uFillTx/>
                <a:latin typeface="Corbel" panose="020B0503020204020204"/>
                <a:ea typeface="+mn-ea"/>
                <a:cs typeface="+mn-cs"/>
              </a:rPr>
              <a:t>Wright changed it to suggest that the house incorporate the waterfall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A6B727"/>
                </a:solidFill>
                <a:effectLst/>
                <a:uLnTx/>
                <a:uFillTx/>
                <a:latin typeface="Corbel" panose="020B0503020204020204"/>
                <a:ea typeface="+mn-ea"/>
                <a:cs typeface="+mn-cs"/>
              </a:rPr>
              <a:t>Taking the time to plan the house took two hours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A6B727"/>
                </a:solidFill>
                <a:effectLst/>
                <a:uLnTx/>
                <a:uFillTx/>
                <a:latin typeface="Corbel" panose="020B0503020204020204"/>
                <a:ea typeface="+mn-ea"/>
                <a:cs typeface="+mn-cs"/>
              </a:rPr>
              <a:t>Illustrates the concept of Organic architecture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A6B727"/>
                </a:solidFill>
                <a:effectLst/>
                <a:uLnTx/>
                <a:uFillTx/>
                <a:latin typeface="Corbel" panose="020B0503020204020204"/>
                <a:ea typeface="+mn-ea"/>
                <a:cs typeface="+mn-cs"/>
              </a:rPr>
              <a:t>Stems from transcendentalist background, human life is a part of nature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A6B727"/>
                </a:solidFill>
                <a:effectLst/>
                <a:uLnTx/>
                <a:uFillTx/>
                <a:latin typeface="Corbel" panose="020B0503020204020204"/>
                <a:ea typeface="+mn-ea"/>
                <a:cs typeface="+mn-cs"/>
              </a:rPr>
              <a:t>Incorporated rocky outcropping that projected into the living room floor into its massive central hearth</a:t>
            </a:r>
          </a:p>
        </p:txBody>
      </p:sp>
      <p:pic>
        <p:nvPicPr>
          <p:cNvPr id="3074" name="Picture 2" descr="Frank Lloyd Wright,  Fallingwater, steps to stream (aka Kaufmann Residence), Bear Run, Pennsylvania (photo: Daderot, CC0 1.0) http://commons.wikimedia.org/wiki/File:Fallingwater_-_DSC05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769" y="3680230"/>
            <a:ext cx="4892943" cy="3014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066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612" y="360608"/>
            <a:ext cx="4889679" cy="59400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Emphasizes the connection with nature through the use of glass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No walls face the falls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Provides views out into the horizon and into the woods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Corner turning windows that caused corners to vanish</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Even bends a beam to accommodate a tree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Problems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Ground is unstable (known before it was built)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Used concrete for long-suspended balconies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Lacked proper support and cracks began and concrete beams began to sag</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A6B727"/>
                </a:solidFill>
                <a:effectLst/>
                <a:uLnTx/>
                <a:uFillTx/>
                <a:latin typeface="Corbel" panose="020B0503020204020204"/>
                <a:ea typeface="+mn-ea"/>
                <a:cs typeface="+mn-cs"/>
              </a:rPr>
              <a:t>Tension wire was used to correct it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52903" t="12592" b="11528"/>
          <a:stretch/>
        </p:blipFill>
        <p:spPr>
          <a:xfrm>
            <a:off x="6516710" y="206061"/>
            <a:ext cx="4284258" cy="4005330"/>
          </a:xfrm>
          <a:prstGeom prst="rect">
            <a:avLst/>
          </a:prstGeom>
        </p:spPr>
      </p:pic>
      <p:pic>
        <p:nvPicPr>
          <p:cNvPr id="4098" name="Picture 2" descr="Frank Lloyd Wright, Fallingwater, detail with tree (Edgar J. Kaufmann House), 1937 (photo: Daderot, CC0 1.0) http://commons.wikimedia.org/wiki/File:Fallingwater_detail_-_DSC056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710" y="3962262"/>
            <a:ext cx="4480819" cy="264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861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idx="4294967295"/>
          </p:nvPr>
        </p:nvSpPr>
        <p:spPr>
          <a:xfrm>
            <a:off x="482600" y="264318"/>
            <a:ext cx="10058400" cy="1449387"/>
          </a:xfrm>
          <a:prstGeom prst="rect">
            <a:avLst/>
          </a:prstGeom>
        </p:spPr>
        <p:txBody>
          <a:bodyPr lIns="0" tIns="0" rIns="0" bIns="0">
            <a:normAutofit/>
          </a:bodyPr>
          <a:lstStyle/>
          <a:p>
            <a:pPr lvl="0">
              <a:defRPr sz="1800">
                <a:solidFill>
                  <a:srgbClr val="000000"/>
                </a:solidFill>
              </a:defRPr>
            </a:pPr>
            <a:r>
              <a:rPr sz="5400" dirty="0">
                <a:solidFill>
                  <a:schemeClr val="accent2"/>
                </a:solidFill>
              </a:rPr>
              <a:t>International Style</a:t>
            </a:r>
          </a:p>
        </p:txBody>
      </p:sp>
      <p:sp>
        <p:nvSpPr>
          <p:cNvPr id="150" name="Shape 150"/>
          <p:cNvSpPr>
            <a:spLocks noGrp="1"/>
          </p:cNvSpPr>
          <p:nvPr>
            <p:ph type="body" idx="4294967295"/>
          </p:nvPr>
        </p:nvSpPr>
        <p:spPr>
          <a:xfrm>
            <a:off x="482600" y="1617663"/>
            <a:ext cx="11023600" cy="4719637"/>
          </a:xfrm>
          <a:prstGeom prst="rect">
            <a:avLst/>
          </a:prstGeom>
        </p:spPr>
        <p:txBody>
          <a:bodyPr>
            <a:normAutofit lnSpcReduction="10000"/>
          </a:bodyPr>
          <a:lstStyle/>
          <a:p>
            <a:pPr marL="76914" lvl="0" indent="-76914">
              <a:lnSpc>
                <a:spcPct val="70000"/>
              </a:lnSpc>
              <a:buChar char=" "/>
              <a:defRPr sz="1800">
                <a:solidFill>
                  <a:srgbClr val="000000"/>
                </a:solidFill>
              </a:defRPr>
            </a:pPr>
            <a:r>
              <a:rPr sz="2400" dirty="0">
                <a:solidFill>
                  <a:schemeClr val="accent1">
                    <a:lumMod val="75000"/>
                  </a:schemeClr>
                </a:solidFill>
              </a:rPr>
              <a:t>Less in More (</a:t>
            </a:r>
            <a:r>
              <a:rPr sz="2400" dirty="0" err="1">
                <a:solidFill>
                  <a:schemeClr val="accent1">
                    <a:lumMod val="75000"/>
                  </a:schemeClr>
                </a:solidFill>
              </a:rPr>
              <a:t>Mies</a:t>
            </a:r>
            <a:r>
              <a:rPr sz="2400" dirty="0">
                <a:solidFill>
                  <a:schemeClr val="accent1">
                    <a:lumMod val="75000"/>
                  </a:schemeClr>
                </a:solidFill>
              </a:rPr>
              <a:t> van der </a:t>
            </a:r>
            <a:r>
              <a:rPr sz="2400" dirty="0" err="1">
                <a:solidFill>
                  <a:schemeClr val="accent1">
                    <a:lumMod val="75000"/>
                  </a:schemeClr>
                </a:solidFill>
              </a:rPr>
              <a:t>Rohe</a:t>
            </a:r>
            <a:r>
              <a:rPr sz="2400" dirty="0">
                <a:solidFill>
                  <a:schemeClr val="accent1">
                    <a:lumMod val="75000"/>
                  </a:schemeClr>
                </a:solidFill>
              </a:rPr>
              <a:t>)</a:t>
            </a:r>
          </a:p>
          <a:p>
            <a:pPr marL="352160" lvl="1" indent="-152135">
              <a:lnSpc>
                <a:spcPct val="70000"/>
              </a:lnSpc>
              <a:spcBef>
                <a:spcPts val="400"/>
              </a:spcBef>
              <a:defRPr sz="1800">
                <a:solidFill>
                  <a:srgbClr val="000000"/>
                </a:solidFill>
              </a:defRPr>
            </a:pPr>
            <a:r>
              <a:rPr dirty="0">
                <a:solidFill>
                  <a:schemeClr val="accent1">
                    <a:lumMod val="75000"/>
                  </a:schemeClr>
                </a:solidFill>
              </a:rPr>
              <a:t>Nothing extraneous to the integrity of the building’s material</a:t>
            </a:r>
          </a:p>
          <a:p>
            <a:pPr marL="76914" lvl="0" indent="-76914">
              <a:lnSpc>
                <a:spcPct val="70000"/>
              </a:lnSpc>
              <a:buChar char=" "/>
              <a:defRPr sz="1800">
                <a:solidFill>
                  <a:srgbClr val="000000"/>
                </a:solidFill>
              </a:defRPr>
            </a:pPr>
            <a:r>
              <a:rPr sz="2400" dirty="0">
                <a:solidFill>
                  <a:schemeClr val="accent1">
                    <a:lumMod val="75000"/>
                  </a:schemeClr>
                </a:solidFill>
              </a:rPr>
              <a:t>Form follows function (</a:t>
            </a:r>
            <a:r>
              <a:rPr sz="2400" dirty="0" err="1">
                <a:solidFill>
                  <a:schemeClr val="accent1">
                    <a:lumMod val="75000"/>
                  </a:schemeClr>
                </a:solidFill>
              </a:rPr>
              <a:t>Mies</a:t>
            </a:r>
            <a:r>
              <a:rPr sz="2400" dirty="0">
                <a:solidFill>
                  <a:schemeClr val="accent1">
                    <a:lumMod val="75000"/>
                  </a:schemeClr>
                </a:solidFill>
              </a:rPr>
              <a:t> van der </a:t>
            </a:r>
            <a:r>
              <a:rPr sz="2400" dirty="0" err="1">
                <a:solidFill>
                  <a:schemeClr val="accent1">
                    <a:lumMod val="75000"/>
                  </a:schemeClr>
                </a:solidFill>
              </a:rPr>
              <a:t>Rohe</a:t>
            </a:r>
            <a:r>
              <a:rPr sz="2400" dirty="0">
                <a:solidFill>
                  <a:schemeClr val="accent1">
                    <a:lumMod val="75000"/>
                  </a:schemeClr>
                </a:solidFill>
              </a:rPr>
              <a:t>)</a:t>
            </a:r>
          </a:p>
          <a:p>
            <a:pPr marL="352160" lvl="1" indent="-152135">
              <a:lnSpc>
                <a:spcPct val="70000"/>
              </a:lnSpc>
              <a:spcBef>
                <a:spcPts val="400"/>
              </a:spcBef>
              <a:defRPr sz="1800">
                <a:solidFill>
                  <a:srgbClr val="000000"/>
                </a:solidFill>
              </a:defRPr>
            </a:pPr>
            <a:r>
              <a:rPr dirty="0">
                <a:solidFill>
                  <a:schemeClr val="accent1">
                    <a:lumMod val="75000"/>
                  </a:schemeClr>
                </a:solidFill>
              </a:rPr>
              <a:t>The function of the object will dictate what it looks like</a:t>
            </a:r>
          </a:p>
          <a:p>
            <a:pPr marL="352160" lvl="1" indent="-152135">
              <a:lnSpc>
                <a:spcPct val="70000"/>
              </a:lnSpc>
              <a:spcBef>
                <a:spcPts val="400"/>
              </a:spcBef>
              <a:defRPr sz="1800">
                <a:solidFill>
                  <a:srgbClr val="000000"/>
                </a:solidFill>
              </a:defRPr>
            </a:pPr>
            <a:r>
              <a:rPr dirty="0">
                <a:solidFill>
                  <a:schemeClr val="accent1">
                    <a:lumMod val="75000"/>
                  </a:schemeClr>
                </a:solidFill>
              </a:rPr>
              <a:t>Clean lines, monolithic, architectural  mass, verticality</a:t>
            </a:r>
          </a:p>
          <a:p>
            <a:pPr marL="76914" lvl="0" indent="-76914">
              <a:lnSpc>
                <a:spcPct val="70000"/>
              </a:lnSpc>
              <a:buChar char=" "/>
              <a:defRPr sz="1800">
                <a:solidFill>
                  <a:srgbClr val="000000"/>
                </a:solidFill>
              </a:defRPr>
            </a:pPr>
            <a:r>
              <a:rPr sz="2400" dirty="0">
                <a:solidFill>
                  <a:schemeClr val="accent1">
                    <a:lumMod val="75000"/>
                  </a:schemeClr>
                </a:solidFill>
              </a:rPr>
              <a:t>Truth to materials (</a:t>
            </a:r>
            <a:r>
              <a:rPr sz="2400" dirty="0" err="1">
                <a:solidFill>
                  <a:schemeClr val="accent1">
                    <a:lumMod val="75000"/>
                  </a:schemeClr>
                </a:solidFill>
              </a:rPr>
              <a:t>Mies</a:t>
            </a:r>
            <a:r>
              <a:rPr sz="2400" dirty="0">
                <a:solidFill>
                  <a:schemeClr val="accent1">
                    <a:lumMod val="75000"/>
                  </a:schemeClr>
                </a:solidFill>
              </a:rPr>
              <a:t> van der </a:t>
            </a:r>
            <a:r>
              <a:rPr sz="2400" dirty="0" err="1">
                <a:solidFill>
                  <a:schemeClr val="accent1">
                    <a:lumMod val="75000"/>
                  </a:schemeClr>
                </a:solidFill>
              </a:rPr>
              <a:t>Rohe</a:t>
            </a:r>
            <a:r>
              <a:rPr sz="2400" dirty="0">
                <a:solidFill>
                  <a:schemeClr val="accent1">
                    <a:lumMod val="75000"/>
                  </a:schemeClr>
                </a:solidFill>
              </a:rPr>
              <a:t>, Wright)</a:t>
            </a:r>
          </a:p>
          <a:p>
            <a:pPr marL="352160" lvl="1" indent="-152135">
              <a:lnSpc>
                <a:spcPct val="70000"/>
              </a:lnSpc>
              <a:spcBef>
                <a:spcPts val="400"/>
              </a:spcBef>
              <a:defRPr sz="1800">
                <a:solidFill>
                  <a:srgbClr val="000000"/>
                </a:solidFill>
              </a:defRPr>
            </a:pPr>
            <a:r>
              <a:rPr dirty="0">
                <a:solidFill>
                  <a:schemeClr val="accent1">
                    <a:lumMod val="75000"/>
                  </a:schemeClr>
                </a:solidFill>
              </a:rPr>
              <a:t>Modern materials: steel, glass, concrete, wood</a:t>
            </a:r>
          </a:p>
          <a:p>
            <a:pPr marL="76914" lvl="0" indent="-76914">
              <a:lnSpc>
                <a:spcPct val="70000"/>
              </a:lnSpc>
              <a:buChar char=" "/>
              <a:defRPr sz="1800">
                <a:solidFill>
                  <a:srgbClr val="000000"/>
                </a:solidFill>
              </a:defRPr>
            </a:pPr>
            <a:r>
              <a:rPr sz="2400" dirty="0">
                <a:solidFill>
                  <a:schemeClr val="accent1">
                    <a:lumMod val="75000"/>
                  </a:schemeClr>
                </a:solidFill>
              </a:rPr>
              <a:t>Glass box</a:t>
            </a:r>
          </a:p>
          <a:p>
            <a:pPr marL="352160" lvl="1" indent="-152135">
              <a:lnSpc>
                <a:spcPct val="70000"/>
              </a:lnSpc>
              <a:spcBef>
                <a:spcPts val="400"/>
              </a:spcBef>
              <a:defRPr sz="1800">
                <a:solidFill>
                  <a:srgbClr val="000000"/>
                </a:solidFill>
              </a:defRPr>
            </a:pPr>
            <a:r>
              <a:rPr dirty="0">
                <a:solidFill>
                  <a:schemeClr val="accent1">
                    <a:lumMod val="75000"/>
                  </a:schemeClr>
                </a:solidFill>
              </a:rPr>
              <a:t>Structural elements on inside of building, with a curtain wall of glass on exterior elimination or de-emphasis on fenestration</a:t>
            </a:r>
          </a:p>
          <a:p>
            <a:pPr marL="76914" lvl="0" indent="-76914">
              <a:lnSpc>
                <a:spcPct val="70000"/>
              </a:lnSpc>
              <a:buChar char=" "/>
              <a:defRPr sz="1800">
                <a:solidFill>
                  <a:srgbClr val="000000"/>
                </a:solidFill>
              </a:defRPr>
            </a:pPr>
            <a:r>
              <a:rPr sz="2400" dirty="0">
                <a:solidFill>
                  <a:schemeClr val="accent1">
                    <a:lumMod val="75000"/>
                  </a:schemeClr>
                </a:solidFill>
              </a:rPr>
              <a:t>Minimalism</a:t>
            </a:r>
          </a:p>
          <a:p>
            <a:pPr marL="352160" lvl="1" indent="-152135">
              <a:lnSpc>
                <a:spcPct val="70000"/>
              </a:lnSpc>
              <a:spcBef>
                <a:spcPts val="400"/>
              </a:spcBef>
              <a:defRPr sz="1800">
                <a:solidFill>
                  <a:srgbClr val="000000"/>
                </a:solidFill>
              </a:defRPr>
            </a:pPr>
            <a:r>
              <a:rPr dirty="0">
                <a:solidFill>
                  <a:schemeClr val="accent1">
                    <a:lumMod val="75000"/>
                  </a:schemeClr>
                </a:solidFill>
              </a:rPr>
              <a:t>Clear, clean ordered space, architectural elements, neutral colors, flat surfaces</a:t>
            </a:r>
          </a:p>
          <a:p>
            <a:pPr marL="76914" lvl="0" indent="-76914">
              <a:lnSpc>
                <a:spcPct val="70000"/>
              </a:lnSpc>
              <a:buChar char=" "/>
              <a:defRPr sz="1800">
                <a:solidFill>
                  <a:srgbClr val="000000"/>
                </a:solidFill>
              </a:defRPr>
            </a:pPr>
            <a:r>
              <a:rPr sz="2400" dirty="0">
                <a:solidFill>
                  <a:schemeClr val="accent1">
                    <a:lumMod val="75000"/>
                  </a:schemeClr>
                </a:solidFill>
              </a:rPr>
              <a:t>Breaking down of individual spaces</a:t>
            </a:r>
          </a:p>
          <a:p>
            <a:pPr marL="352160" lvl="1" indent="-152135">
              <a:lnSpc>
                <a:spcPct val="70000"/>
              </a:lnSpc>
              <a:spcBef>
                <a:spcPts val="400"/>
              </a:spcBef>
              <a:defRPr sz="1800">
                <a:solidFill>
                  <a:srgbClr val="000000"/>
                </a:solidFill>
              </a:defRPr>
            </a:pPr>
            <a:r>
              <a:rPr dirty="0">
                <a:solidFill>
                  <a:schemeClr val="accent1">
                    <a:lumMod val="75000"/>
                  </a:schemeClr>
                </a:solidFill>
              </a:rPr>
              <a:t>In domestic architecture, rooms flow into one another</a:t>
            </a:r>
          </a:p>
        </p:txBody>
      </p:sp>
    </p:spTree>
    <p:extLst>
      <p:ext uri="{BB962C8B-B14F-4D97-AF65-F5344CB8AC3E}">
        <p14:creationId xmlns:p14="http://schemas.microsoft.com/office/powerpoint/2010/main" val="1471640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idx="4294967295"/>
          </p:nvPr>
        </p:nvSpPr>
        <p:spPr>
          <a:xfrm>
            <a:off x="508000" y="390525"/>
            <a:ext cx="5041900" cy="1311275"/>
          </a:xfrm>
          <a:prstGeom prst="rect">
            <a:avLst/>
          </a:prstGeom>
        </p:spPr>
        <p:txBody>
          <a:bodyPr lIns="0" tIns="0" rIns="0" bIns="0">
            <a:normAutofit fontScale="90000"/>
          </a:bodyPr>
          <a:lstStyle>
            <a:lvl1pPr defTabSz="886968">
              <a:defRPr sz="3492">
                <a:solidFill>
                  <a:srgbClr val="FFFFFF"/>
                </a:solidFill>
              </a:defRPr>
            </a:lvl1pPr>
          </a:lstStyle>
          <a:p>
            <a:pPr lvl="0">
              <a:defRPr sz="1800">
                <a:solidFill>
                  <a:srgbClr val="000000"/>
                </a:solidFill>
              </a:defRPr>
            </a:pPr>
            <a:r>
              <a:rPr sz="3492" dirty="0" err="1">
                <a:solidFill>
                  <a:schemeClr val="accent2"/>
                </a:solidFill>
              </a:rPr>
              <a:t>Mies</a:t>
            </a:r>
            <a:r>
              <a:rPr sz="3492" dirty="0">
                <a:solidFill>
                  <a:schemeClr val="accent2"/>
                </a:solidFill>
              </a:rPr>
              <a:t> van der </a:t>
            </a:r>
            <a:r>
              <a:rPr sz="3492" dirty="0" err="1">
                <a:solidFill>
                  <a:schemeClr val="accent2"/>
                </a:solidFill>
              </a:rPr>
              <a:t>Rohe</a:t>
            </a:r>
            <a:r>
              <a:rPr sz="3492" dirty="0">
                <a:solidFill>
                  <a:schemeClr val="accent2"/>
                </a:solidFill>
              </a:rPr>
              <a:t>, Seagram Building, 1958, America</a:t>
            </a:r>
          </a:p>
        </p:txBody>
      </p:sp>
      <p:sp>
        <p:nvSpPr>
          <p:cNvPr id="153" name="Shape 153"/>
          <p:cNvSpPr>
            <a:spLocks noGrp="1"/>
          </p:cNvSpPr>
          <p:nvPr>
            <p:ph type="body" idx="4294967295"/>
          </p:nvPr>
        </p:nvSpPr>
        <p:spPr>
          <a:xfrm>
            <a:off x="508000" y="1739106"/>
            <a:ext cx="5461000" cy="4728369"/>
          </a:xfrm>
          <a:prstGeom prst="rect">
            <a:avLst/>
          </a:prstGeom>
        </p:spPr>
        <p:txBody>
          <a:bodyPr lIns="45719" tIns="45719" rIns="45719" bIns="45719">
            <a:normAutofit lnSpcReduction="10000"/>
          </a:bodyPr>
          <a:lstStyle/>
          <a:p>
            <a:pPr marL="0" lvl="0" indent="0">
              <a:lnSpc>
                <a:spcPct val="80000"/>
              </a:lnSpc>
              <a:buSzTx/>
              <a:buNone/>
              <a:defRPr sz="1800">
                <a:solidFill>
                  <a:srgbClr val="000000"/>
                </a:solidFill>
              </a:defRPr>
            </a:pPr>
            <a:r>
              <a:rPr sz="2000" dirty="0"/>
              <a:t>-Massive, sleek, geometric buildings, powerful presence that symbolize the giant corporations that inhabit them</a:t>
            </a:r>
          </a:p>
          <a:p>
            <a:pPr marL="0" lvl="0" indent="0">
              <a:lnSpc>
                <a:spcPct val="80000"/>
              </a:lnSpc>
              <a:buSzTx/>
              <a:buNone/>
              <a:defRPr sz="1800">
                <a:solidFill>
                  <a:srgbClr val="000000"/>
                </a:solidFill>
              </a:defRPr>
            </a:pPr>
            <a:r>
              <a:rPr sz="2000" dirty="0"/>
              <a:t>-Deliberately thin shaft, leaving  the front quarter open for pedestrians, appears to raise from stilts</a:t>
            </a:r>
          </a:p>
          <a:p>
            <a:pPr marL="0" lvl="0" indent="0">
              <a:lnSpc>
                <a:spcPct val="80000"/>
              </a:lnSpc>
              <a:buSzTx/>
              <a:buNone/>
              <a:defRPr sz="1800">
                <a:solidFill>
                  <a:srgbClr val="000000"/>
                </a:solidFill>
              </a:defRPr>
            </a:pPr>
            <a:r>
              <a:rPr sz="2000" dirty="0"/>
              <a:t>-Structural logic and clarity, easy to imitate, became the norm</a:t>
            </a:r>
          </a:p>
          <a:p>
            <a:pPr marL="0" lvl="0" indent="0">
              <a:lnSpc>
                <a:spcPct val="80000"/>
              </a:lnSpc>
              <a:buSzTx/>
              <a:buNone/>
              <a:defRPr sz="1800">
                <a:solidFill>
                  <a:srgbClr val="000000"/>
                </a:solidFill>
              </a:defRPr>
            </a:pPr>
            <a:r>
              <a:rPr sz="2000" dirty="0"/>
              <a:t>-Thin strips of brass in between the levels of windows</a:t>
            </a:r>
          </a:p>
          <a:p>
            <a:pPr marL="0" lvl="0" indent="0">
              <a:lnSpc>
                <a:spcPct val="80000"/>
              </a:lnSpc>
              <a:buSzTx/>
              <a:buNone/>
              <a:defRPr sz="1800">
                <a:solidFill>
                  <a:srgbClr val="000000"/>
                </a:solidFill>
              </a:defRPr>
            </a:pPr>
            <a:r>
              <a:rPr sz="2000" dirty="0"/>
              <a:t>Bronze metal and amber glass give it a richness</a:t>
            </a:r>
          </a:p>
          <a:p>
            <a:pPr marL="0" lvl="0" indent="0">
              <a:lnSpc>
                <a:spcPct val="80000"/>
              </a:lnSpc>
              <a:buSzTx/>
              <a:buNone/>
              <a:defRPr sz="1800">
                <a:solidFill>
                  <a:srgbClr val="000000"/>
                </a:solidFill>
              </a:defRPr>
            </a:pPr>
            <a:r>
              <a:rPr sz="2000" dirty="0"/>
              <a:t>-Interior and exterior are carefully planned</a:t>
            </a:r>
            <a:endParaRPr lang="en-US" sz="2000" dirty="0"/>
          </a:p>
          <a:p>
            <a:pPr marL="0" lvl="0" indent="0">
              <a:lnSpc>
                <a:spcPct val="80000"/>
              </a:lnSpc>
              <a:buSzTx/>
              <a:buNone/>
              <a:defRPr sz="1800">
                <a:solidFill>
                  <a:srgbClr val="000000"/>
                </a:solidFill>
              </a:defRPr>
            </a:pPr>
            <a:r>
              <a:rPr lang="en-US" sz="2000" dirty="0">
                <a:solidFill>
                  <a:schemeClr val="tx1"/>
                </a:solidFill>
                <a:hlinkClick r:id="rId2"/>
              </a:rPr>
              <a:t>https://www.khanacademy.org/test-prep/ap-art-history/later-europe-and-americas/modernity-ap/v/mies-van-der-rohe-seagram-building-new-york-city-1958</a:t>
            </a:r>
            <a:endParaRPr lang="en-US" sz="2000" dirty="0">
              <a:solidFill>
                <a:schemeClr val="tx1"/>
              </a:solidFill>
            </a:endParaRPr>
          </a:p>
          <a:p>
            <a:pPr marL="0" lvl="0" indent="0">
              <a:lnSpc>
                <a:spcPct val="80000"/>
              </a:lnSpc>
              <a:buSzTx/>
              <a:buNone/>
              <a:defRPr sz="1800">
                <a:solidFill>
                  <a:srgbClr val="000000"/>
                </a:solidFill>
              </a:defRPr>
            </a:pPr>
            <a:endParaRPr sz="2000" dirty="0">
              <a:solidFill>
                <a:schemeClr val="tx1"/>
              </a:solidFill>
            </a:endParaRPr>
          </a:p>
        </p:txBody>
      </p:sp>
      <p:pic>
        <p:nvPicPr>
          <p:cNvPr id="154" name="image.png"/>
          <p:cNvPicPr/>
          <p:nvPr/>
        </p:nvPicPr>
        <p:blipFill>
          <a:blip r:embed="rId3">
            <a:extLst/>
          </a:blip>
          <a:stretch>
            <a:fillRect/>
          </a:stretch>
        </p:blipFill>
        <p:spPr>
          <a:xfrm>
            <a:off x="6461125" y="502443"/>
            <a:ext cx="4673600" cy="5853113"/>
          </a:xfrm>
          <a:prstGeom prst="rect">
            <a:avLst/>
          </a:prstGeom>
          <a:ln w="12700">
            <a:miter lim="400000"/>
          </a:ln>
        </p:spPr>
      </p:pic>
    </p:spTree>
    <p:extLst>
      <p:ext uri="{BB962C8B-B14F-4D97-AF65-F5344CB8AC3E}">
        <p14:creationId xmlns:p14="http://schemas.microsoft.com/office/powerpoint/2010/main" val="2516392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title" idx="4294967295"/>
          </p:nvPr>
        </p:nvSpPr>
        <p:spPr>
          <a:xfrm>
            <a:off x="558800" y="517525"/>
            <a:ext cx="5308600" cy="692150"/>
          </a:xfrm>
          <a:prstGeom prst="rect">
            <a:avLst/>
          </a:prstGeom>
        </p:spPr>
        <p:txBody>
          <a:bodyPr>
            <a:normAutofit fontScale="90000"/>
          </a:bodyPr>
          <a:lstStyle/>
          <a:p>
            <a:pPr lvl="0">
              <a:defRPr sz="1800">
                <a:solidFill>
                  <a:srgbClr val="000000"/>
                </a:solidFill>
              </a:defRPr>
            </a:pPr>
            <a:r>
              <a:rPr sz="4922" dirty="0">
                <a:solidFill>
                  <a:srgbClr val="D93E2B"/>
                </a:solidFill>
              </a:rPr>
              <a:t>Art as a Sociopolitical Message</a:t>
            </a:r>
          </a:p>
        </p:txBody>
      </p:sp>
      <p:sp>
        <p:nvSpPr>
          <p:cNvPr id="154" name="Shape 154"/>
          <p:cNvSpPr>
            <a:spLocks noGrp="1"/>
          </p:cNvSpPr>
          <p:nvPr>
            <p:ph type="body" idx="4294967295"/>
          </p:nvPr>
        </p:nvSpPr>
        <p:spPr>
          <a:xfrm>
            <a:off x="393700" y="1587500"/>
            <a:ext cx="11379200" cy="4889500"/>
          </a:xfrm>
          <a:prstGeom prst="rect">
            <a:avLst/>
          </a:prstGeom>
        </p:spPr>
        <p:txBody>
          <a:bodyPr>
            <a:normAutofit lnSpcReduction="10000"/>
          </a:bodyPr>
          <a:lstStyle/>
          <a:p>
            <a:pPr marL="161889" indent="-161889" defTabSz="201268">
              <a:spcBef>
                <a:spcPts val="773"/>
              </a:spcBef>
              <a:defRPr sz="1800">
                <a:solidFill>
                  <a:srgbClr val="000000"/>
                </a:solidFill>
              </a:defRPr>
            </a:pPr>
            <a:r>
              <a:rPr sz="1800" dirty="0">
                <a:solidFill>
                  <a:srgbClr val="414141"/>
                </a:solidFill>
              </a:rPr>
              <a:t>Contemporary global culture has brought us closer in terms of technology, but individual groups have never been in more conflict</a:t>
            </a:r>
          </a:p>
          <a:p>
            <a:pPr marL="161889" indent="-161889" defTabSz="201268">
              <a:spcBef>
                <a:spcPts val="773"/>
              </a:spcBef>
              <a:defRPr sz="1800">
                <a:solidFill>
                  <a:srgbClr val="000000"/>
                </a:solidFill>
              </a:defRPr>
            </a:pPr>
            <a:r>
              <a:rPr sz="1800" dirty="0">
                <a:solidFill>
                  <a:srgbClr val="414141"/>
                </a:solidFill>
              </a:rPr>
              <a:t>Postmodernism rejects modernism, but has no specific definition</a:t>
            </a:r>
          </a:p>
          <a:p>
            <a:pPr marL="323779" lvl="1" indent="-161889" defTabSz="201268">
              <a:spcBef>
                <a:spcPts val="773"/>
              </a:spcBef>
              <a:defRPr sz="1800">
                <a:solidFill>
                  <a:srgbClr val="000000"/>
                </a:solidFill>
              </a:defRPr>
            </a:pPr>
            <a:r>
              <a:rPr sz="1800" dirty="0">
                <a:solidFill>
                  <a:srgbClr val="414141"/>
                </a:solidFill>
              </a:rPr>
              <a:t>Simply it erodes the boundaries between high culture and popular culture</a:t>
            </a:r>
          </a:p>
          <a:p>
            <a:pPr marL="161889" indent="-161889" defTabSz="201268">
              <a:spcBef>
                <a:spcPts val="773"/>
              </a:spcBef>
              <a:defRPr sz="1800">
                <a:solidFill>
                  <a:srgbClr val="000000"/>
                </a:solidFill>
              </a:defRPr>
            </a:pPr>
            <a:r>
              <a:rPr sz="1800" dirty="0">
                <a:solidFill>
                  <a:srgbClr val="414141"/>
                </a:solidFill>
              </a:rPr>
              <a:t>For some, it examines the process by which meaning is generated and the negotiation or dialogue that transpires between viewers and artworks</a:t>
            </a:r>
          </a:p>
          <a:p>
            <a:pPr marL="323779" lvl="1" indent="-161889" defTabSz="201268">
              <a:spcBef>
                <a:spcPts val="773"/>
              </a:spcBef>
              <a:defRPr sz="1800">
                <a:solidFill>
                  <a:srgbClr val="000000"/>
                </a:solidFill>
              </a:defRPr>
            </a:pPr>
            <a:r>
              <a:rPr sz="1800" dirty="0">
                <a:solidFill>
                  <a:srgbClr val="414141"/>
                </a:solidFill>
              </a:rPr>
              <a:t>Sort of like critical theory in literature: art is a social “construct”</a:t>
            </a:r>
          </a:p>
          <a:p>
            <a:pPr marL="323779" lvl="1" indent="-161889" defTabSz="201268">
              <a:spcBef>
                <a:spcPts val="773"/>
              </a:spcBef>
              <a:defRPr sz="1800">
                <a:solidFill>
                  <a:srgbClr val="000000"/>
                </a:solidFill>
              </a:defRPr>
            </a:pPr>
            <a:r>
              <a:rPr sz="1800" dirty="0">
                <a:solidFill>
                  <a:srgbClr val="414141"/>
                </a:solidFill>
              </a:rPr>
              <a:t>Constructs unconsciously suppress or conceal the real premises informing culture, primarily the values of those politically in control</a:t>
            </a:r>
          </a:p>
          <a:p>
            <a:pPr marL="323779" lvl="1" indent="-161889" defTabSz="201268">
              <a:spcBef>
                <a:spcPts val="773"/>
              </a:spcBef>
              <a:defRPr sz="1800">
                <a:solidFill>
                  <a:srgbClr val="000000"/>
                </a:solidFill>
              </a:defRPr>
            </a:pPr>
            <a:r>
              <a:rPr sz="1800" dirty="0">
                <a:solidFill>
                  <a:srgbClr val="414141"/>
                </a:solidFill>
              </a:rPr>
              <a:t>Thus, cultural products function in an ideological capacity, obscuring, for example racist or sexist attitudes </a:t>
            </a:r>
          </a:p>
          <a:p>
            <a:pPr marL="323779" lvl="1" indent="-161889" defTabSz="201268">
              <a:spcBef>
                <a:spcPts val="773"/>
              </a:spcBef>
              <a:defRPr sz="1800">
                <a:solidFill>
                  <a:srgbClr val="000000"/>
                </a:solidFill>
              </a:defRPr>
            </a:pPr>
            <a:r>
              <a:rPr sz="1800" dirty="0">
                <a:solidFill>
                  <a:srgbClr val="414141"/>
                </a:solidFill>
              </a:rPr>
              <a:t>Process is called deconstruction: the process of determining the facts of power, privilege, and prejudice underlying the practices and institutions of any culture </a:t>
            </a:r>
          </a:p>
          <a:p>
            <a:pPr marL="161889" indent="-161889" defTabSz="201268">
              <a:spcBef>
                <a:spcPts val="773"/>
              </a:spcBef>
              <a:defRPr sz="1800">
                <a:solidFill>
                  <a:srgbClr val="000000"/>
                </a:solidFill>
              </a:defRPr>
            </a:pPr>
            <a:r>
              <a:rPr sz="1800" dirty="0">
                <a:solidFill>
                  <a:srgbClr val="414141"/>
                </a:solidFill>
              </a:rPr>
              <a:t>Share a healthy suspicion of all traditional truth claims and value standards, all hierarchical authority and institutions</a:t>
            </a:r>
          </a:p>
          <a:p>
            <a:pPr marL="323779" lvl="1" indent="-161889" defTabSz="201268">
              <a:spcBef>
                <a:spcPts val="773"/>
              </a:spcBef>
              <a:defRPr sz="1800">
                <a:solidFill>
                  <a:srgbClr val="000000"/>
                </a:solidFill>
              </a:defRPr>
            </a:pPr>
            <a:r>
              <a:rPr sz="1800" dirty="0">
                <a:solidFill>
                  <a:srgbClr val="414141"/>
                </a:solidFill>
              </a:rPr>
              <a:t>Only common denominator is that there is no common denominator, each individual group has its own ways of deconstructing texts and discussing social and political issues</a:t>
            </a:r>
          </a:p>
        </p:txBody>
      </p:sp>
    </p:spTree>
    <p:extLst>
      <p:ext uri="{BB962C8B-B14F-4D97-AF65-F5344CB8AC3E}">
        <p14:creationId xmlns:p14="http://schemas.microsoft.com/office/powerpoint/2010/main" val="4260421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idx="4294967295"/>
          </p:nvPr>
        </p:nvSpPr>
        <p:spPr>
          <a:xfrm>
            <a:off x="393700" y="279400"/>
            <a:ext cx="9875838" cy="1355725"/>
          </a:xfrm>
          <a:prstGeom prst="rect">
            <a:avLst/>
          </a:prstGeom>
        </p:spPr>
        <p:txBody>
          <a:bodyPr/>
          <a:lstStyle/>
          <a:p>
            <a:pPr lvl="0">
              <a:defRPr sz="1800">
                <a:solidFill>
                  <a:srgbClr val="000000"/>
                </a:solidFill>
              </a:defRPr>
            </a:pPr>
            <a:r>
              <a:rPr sz="4922" dirty="0">
                <a:solidFill>
                  <a:srgbClr val="D93E2B"/>
                </a:solidFill>
              </a:rPr>
              <a:t>History &amp; Ideas</a:t>
            </a:r>
          </a:p>
        </p:txBody>
      </p:sp>
      <p:sp>
        <p:nvSpPr>
          <p:cNvPr id="157" name="Shape 157"/>
          <p:cNvSpPr>
            <a:spLocks noGrp="1"/>
          </p:cNvSpPr>
          <p:nvPr>
            <p:ph type="body" idx="4294967295"/>
          </p:nvPr>
        </p:nvSpPr>
        <p:spPr>
          <a:xfrm>
            <a:off x="228600" y="1409700"/>
            <a:ext cx="11569700" cy="5168900"/>
          </a:xfrm>
          <a:prstGeom prst="rect">
            <a:avLst/>
          </a:prstGeom>
        </p:spPr>
        <p:txBody>
          <a:bodyPr>
            <a:normAutofit/>
          </a:bodyPr>
          <a:lstStyle/>
          <a:p>
            <a:pPr marL="238612" indent="-238612">
              <a:spcBef>
                <a:spcPts val="281"/>
              </a:spcBef>
              <a:defRPr sz="1800">
                <a:solidFill>
                  <a:srgbClr val="000000"/>
                </a:solidFill>
              </a:defRPr>
            </a:pPr>
            <a:r>
              <a:rPr sz="2800" dirty="0">
                <a:solidFill>
                  <a:srgbClr val="414141"/>
                </a:solidFill>
              </a:rPr>
              <a:t>Term Post-Modernism was first applied to architecture</a:t>
            </a:r>
          </a:p>
          <a:p>
            <a:pPr marL="238612" indent="-238612">
              <a:spcBef>
                <a:spcPts val="281"/>
              </a:spcBef>
              <a:defRPr sz="1800">
                <a:solidFill>
                  <a:srgbClr val="000000"/>
                </a:solidFill>
              </a:defRPr>
            </a:pPr>
            <a:r>
              <a:rPr sz="2800" dirty="0">
                <a:solidFill>
                  <a:srgbClr val="414141"/>
                </a:solidFill>
              </a:rPr>
              <a:t>Also used to refer to developments in other art forms that are characterized by pluralistic approach to style, media, and interpretation</a:t>
            </a:r>
          </a:p>
          <a:p>
            <a:pPr marL="238612" indent="-238612">
              <a:spcBef>
                <a:spcPts val="281"/>
              </a:spcBef>
              <a:defRPr sz="1800">
                <a:solidFill>
                  <a:srgbClr val="000000"/>
                </a:solidFill>
              </a:defRPr>
            </a:pPr>
            <a:r>
              <a:rPr sz="2800" dirty="0">
                <a:solidFill>
                  <a:srgbClr val="414141"/>
                </a:solidFill>
              </a:rPr>
              <a:t>A disavowal of the belief in the value of modernism</a:t>
            </a:r>
          </a:p>
          <a:p>
            <a:pPr marL="238612" indent="-238612">
              <a:spcBef>
                <a:spcPts val="281"/>
              </a:spcBef>
              <a:defRPr sz="1800">
                <a:solidFill>
                  <a:srgbClr val="000000"/>
                </a:solidFill>
              </a:defRPr>
            </a:pPr>
            <a:r>
              <a:rPr sz="2800" dirty="0">
                <a:solidFill>
                  <a:srgbClr val="414141"/>
                </a:solidFill>
              </a:rPr>
              <a:t>Emphasis on plurality makes it difficult to offer a succinct definition of the movement</a:t>
            </a:r>
          </a:p>
          <a:p>
            <a:pPr marL="238612" indent="-238612">
              <a:spcBef>
                <a:spcPts val="281"/>
              </a:spcBef>
              <a:defRPr sz="1800">
                <a:solidFill>
                  <a:srgbClr val="000000"/>
                </a:solidFill>
              </a:defRPr>
            </a:pPr>
            <a:r>
              <a:rPr sz="2800" dirty="0">
                <a:solidFill>
                  <a:srgbClr val="414141"/>
                </a:solidFill>
              </a:rPr>
              <a:t>Welcomes the artistic past into the present</a:t>
            </a:r>
          </a:p>
          <a:p>
            <a:pPr marL="238612" indent="-238612">
              <a:spcBef>
                <a:spcPts val="281"/>
              </a:spcBef>
              <a:defRPr sz="1800">
                <a:solidFill>
                  <a:srgbClr val="000000"/>
                </a:solidFill>
              </a:defRPr>
            </a:pPr>
            <a:r>
              <a:rPr sz="2800" dirty="0">
                <a:solidFill>
                  <a:srgbClr val="414141"/>
                </a:solidFill>
              </a:rPr>
              <a:t>Appropriating, or adapting, traditional art forms into contemporary works allows us to question and examine the role of tradition and context</a:t>
            </a:r>
          </a:p>
          <a:p>
            <a:pPr marL="238612" indent="-238612">
              <a:spcBef>
                <a:spcPts val="281"/>
              </a:spcBef>
              <a:defRPr sz="1800">
                <a:solidFill>
                  <a:srgbClr val="000000"/>
                </a:solidFill>
              </a:defRPr>
            </a:pPr>
            <a:r>
              <a:rPr sz="2800" dirty="0">
                <a:solidFill>
                  <a:srgbClr val="414141"/>
                </a:solidFill>
              </a:rPr>
              <a:t>Examines social, political, and historical issues</a:t>
            </a:r>
          </a:p>
          <a:p>
            <a:pPr marL="238612" indent="-238612">
              <a:spcBef>
                <a:spcPts val="281"/>
              </a:spcBef>
              <a:defRPr sz="1800">
                <a:solidFill>
                  <a:srgbClr val="000000"/>
                </a:solidFill>
              </a:defRPr>
            </a:pPr>
            <a:r>
              <a:rPr sz="2800" dirty="0">
                <a:solidFill>
                  <a:srgbClr val="414141"/>
                </a:solidFill>
              </a:rPr>
              <a:t>Art is a vehicle that can help us locate and define ourselves within our culture</a:t>
            </a:r>
          </a:p>
        </p:txBody>
      </p:sp>
    </p:spTree>
    <p:extLst>
      <p:ext uri="{BB962C8B-B14F-4D97-AF65-F5344CB8AC3E}">
        <p14:creationId xmlns:p14="http://schemas.microsoft.com/office/powerpoint/2010/main" val="3591791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28677" y="354379"/>
            <a:ext cx="5052435" cy="6109921"/>
          </a:xfrm>
        </p:spPr>
        <p:txBody>
          <a:bodyPr>
            <a:normAutofit fontScale="92500" lnSpcReduction="10000"/>
          </a:bodyPr>
          <a:lstStyle/>
          <a:p>
            <a:pPr marL="285750" indent="-285750">
              <a:buFont typeface="Arial" panose="020B0604020202020204" pitchFamily="34" charset="0"/>
              <a:buChar char="•"/>
            </a:pPr>
            <a:r>
              <a:rPr lang="en-US" sz="2400" dirty="0"/>
              <a:t>One of the most renowned painters in Cuba, and this is his best known work</a:t>
            </a:r>
          </a:p>
          <a:p>
            <a:pPr marL="285750" indent="-285750">
              <a:buFont typeface="Arial" panose="020B0604020202020204" pitchFamily="34" charset="0"/>
              <a:buChar char="•"/>
            </a:pPr>
            <a:r>
              <a:rPr lang="en-US" sz="2400" dirty="0"/>
              <a:t>Important painting in the history of Latin American art and 2oth century modernism</a:t>
            </a:r>
          </a:p>
          <a:p>
            <a:pPr marL="285750" indent="-285750">
              <a:buFont typeface="Arial" panose="020B0604020202020204" pitchFamily="34" charset="0"/>
              <a:buChar char="•"/>
            </a:pPr>
            <a:r>
              <a:rPr lang="en-US" sz="2400" dirty="0"/>
              <a:t>1920s and 1930s Lam was in Paris and Madrid, but returned to Cuba after the beginning of WWI</a:t>
            </a:r>
          </a:p>
          <a:p>
            <a:pPr marL="285750" indent="-285750">
              <a:buFont typeface="Arial" panose="020B0604020202020204" pitchFamily="34" charset="0"/>
              <a:buChar char="•"/>
            </a:pPr>
            <a:r>
              <a:rPr lang="en-US" sz="2400" dirty="0"/>
              <a:t>Aware of Cuba’s socio-economic reality, also his artistic formation in Europe under the influence of Surrealism, and re-acquaintance with Afro-Caribbean culture</a:t>
            </a:r>
          </a:p>
          <a:p>
            <a:pPr marL="285750" indent="-285750">
              <a:buFont typeface="Arial" panose="020B0604020202020204" pitchFamily="34" charset="0"/>
              <a:buChar char="•"/>
            </a:pPr>
            <a:r>
              <a:rPr lang="en-US" sz="2400" dirty="0"/>
              <a:t>Cluster of enigmatic faces, limbs and sugarcane crowns</a:t>
            </a:r>
          </a:p>
          <a:p>
            <a:pPr marL="285750" indent="-285750">
              <a:buFont typeface="Arial" panose="020B0604020202020204" pitchFamily="34" charset="0"/>
              <a:buChar char="•"/>
            </a:pPr>
            <a:r>
              <a:rPr lang="en-US" sz="2400" dirty="0"/>
              <a:t>Crescent shaped faces, prominent backsides, flat cloddish feet</a:t>
            </a:r>
          </a:p>
        </p:txBody>
      </p:sp>
      <p:sp>
        <p:nvSpPr>
          <p:cNvPr id="7" name="TextBox 6"/>
          <p:cNvSpPr txBox="1"/>
          <p:nvPr/>
        </p:nvSpPr>
        <p:spPr>
          <a:xfrm>
            <a:off x="6573055" y="299255"/>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142. Wilfredo Lam,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The Jungle</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1942-43, gouache on paper mounted on canvas</a:t>
            </a:r>
          </a:p>
        </p:txBody>
      </p:sp>
      <p:pic>
        <p:nvPicPr>
          <p:cNvPr id="1026" name="Picture 2" descr="https://ka-perseus-images.s3.amazonaws.com/13622ed51ffa88abd6604277fb0d8ab610fbe8e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991308"/>
            <a:ext cx="5308600" cy="554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29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idx="4294967295"/>
          </p:nvPr>
        </p:nvSpPr>
        <p:spPr>
          <a:xfrm>
            <a:off x="495300" y="438151"/>
            <a:ext cx="4813300" cy="819150"/>
          </a:xfrm>
          <a:prstGeom prst="rect">
            <a:avLst/>
          </a:prstGeom>
        </p:spPr>
        <p:txBody>
          <a:bodyPr/>
          <a:lstStyle/>
          <a:p>
            <a:pPr lvl="0">
              <a:defRPr sz="1800">
                <a:solidFill>
                  <a:srgbClr val="000000"/>
                </a:solidFill>
              </a:defRPr>
            </a:pPr>
            <a:r>
              <a:rPr sz="4922" dirty="0">
                <a:solidFill>
                  <a:srgbClr val="D93E2B"/>
                </a:solidFill>
              </a:rPr>
              <a:t>Emergence</a:t>
            </a:r>
          </a:p>
        </p:txBody>
      </p:sp>
      <p:sp>
        <p:nvSpPr>
          <p:cNvPr id="160" name="Shape 160"/>
          <p:cNvSpPr>
            <a:spLocks noGrp="1"/>
          </p:cNvSpPr>
          <p:nvPr>
            <p:ph type="body" idx="4294967295"/>
          </p:nvPr>
        </p:nvSpPr>
        <p:spPr>
          <a:xfrm>
            <a:off x="393701" y="1358900"/>
            <a:ext cx="11252200" cy="5060949"/>
          </a:xfrm>
          <a:prstGeom prst="rect">
            <a:avLst/>
          </a:prstGeom>
        </p:spPr>
        <p:txBody>
          <a:bodyPr>
            <a:normAutofit/>
          </a:bodyPr>
          <a:lstStyle/>
          <a:p>
            <a:pPr marL="238612" indent="-238612">
              <a:lnSpc>
                <a:spcPct val="80000"/>
              </a:lnSpc>
              <a:spcBef>
                <a:spcPts val="281"/>
              </a:spcBef>
              <a:defRPr sz="1800">
                <a:solidFill>
                  <a:srgbClr val="000000"/>
                </a:solidFill>
              </a:defRPr>
            </a:pPr>
            <a:r>
              <a:rPr sz="2800" dirty="0">
                <a:solidFill>
                  <a:srgbClr val="414141"/>
                </a:solidFill>
              </a:rPr>
              <a:t>Cannot be described as a style, instead it is a widespread cultural phenomenon</a:t>
            </a:r>
          </a:p>
          <a:p>
            <a:pPr marL="238612" indent="-238612">
              <a:lnSpc>
                <a:spcPct val="80000"/>
              </a:lnSpc>
              <a:spcBef>
                <a:spcPts val="281"/>
              </a:spcBef>
              <a:defRPr sz="1800">
                <a:solidFill>
                  <a:srgbClr val="000000"/>
                </a:solidFill>
              </a:defRPr>
            </a:pPr>
            <a:r>
              <a:rPr sz="2800" dirty="0">
                <a:solidFill>
                  <a:srgbClr val="414141"/>
                </a:solidFill>
              </a:rPr>
              <a:t>Rejection of modernist principles</a:t>
            </a:r>
          </a:p>
          <a:p>
            <a:pPr marL="238612" indent="-238612">
              <a:lnSpc>
                <a:spcPct val="80000"/>
              </a:lnSpc>
              <a:spcBef>
                <a:spcPts val="281"/>
              </a:spcBef>
              <a:defRPr sz="1800">
                <a:solidFill>
                  <a:srgbClr val="000000"/>
                </a:solidFill>
              </a:defRPr>
            </a:pPr>
            <a:r>
              <a:rPr sz="2800" dirty="0">
                <a:solidFill>
                  <a:srgbClr val="414141"/>
                </a:solidFill>
              </a:rPr>
              <a:t>Ability to accommodate everything in art makes it difficult to provide a clear and concrete definition of the term</a:t>
            </a:r>
          </a:p>
          <a:p>
            <a:pPr marL="238612" indent="-238612">
              <a:lnSpc>
                <a:spcPct val="80000"/>
              </a:lnSpc>
              <a:spcBef>
                <a:spcPts val="281"/>
              </a:spcBef>
              <a:defRPr sz="1800">
                <a:solidFill>
                  <a:srgbClr val="000000"/>
                </a:solidFill>
              </a:defRPr>
            </a:pPr>
            <a:r>
              <a:rPr sz="2800" dirty="0">
                <a:solidFill>
                  <a:srgbClr val="414141"/>
                </a:solidFill>
              </a:rPr>
              <a:t>Grew out of naïve and optimistic populism</a:t>
            </a:r>
          </a:p>
          <a:p>
            <a:pPr marL="238612" indent="-238612">
              <a:lnSpc>
                <a:spcPct val="80000"/>
              </a:lnSpc>
              <a:spcBef>
                <a:spcPts val="281"/>
              </a:spcBef>
              <a:defRPr sz="1800">
                <a:solidFill>
                  <a:srgbClr val="000000"/>
                </a:solidFill>
              </a:defRPr>
            </a:pPr>
            <a:r>
              <a:rPr sz="2800" dirty="0">
                <a:solidFill>
                  <a:srgbClr val="414141"/>
                </a:solidFill>
              </a:rPr>
              <a:t>Whimsical mixture of styles and architectural elements</a:t>
            </a:r>
          </a:p>
          <a:p>
            <a:pPr marL="238612" indent="-238612">
              <a:lnSpc>
                <a:spcPct val="80000"/>
              </a:lnSpc>
              <a:spcBef>
                <a:spcPts val="281"/>
              </a:spcBef>
              <a:defRPr sz="1800">
                <a:solidFill>
                  <a:srgbClr val="000000"/>
                </a:solidFill>
              </a:defRPr>
            </a:pPr>
            <a:r>
              <a:rPr sz="2800" dirty="0">
                <a:solidFill>
                  <a:srgbClr val="414141"/>
                </a:solidFill>
              </a:rPr>
              <a:t>Driven by theoretical concerns</a:t>
            </a:r>
          </a:p>
          <a:p>
            <a:pPr marL="550644" lvl="1" indent="-220257">
              <a:lnSpc>
                <a:spcPct val="80000"/>
              </a:lnSpc>
              <a:spcBef>
                <a:spcPts val="281"/>
              </a:spcBef>
              <a:defRPr sz="1800">
                <a:solidFill>
                  <a:srgbClr val="000000"/>
                </a:solidFill>
              </a:defRPr>
            </a:pPr>
            <a:r>
              <a:rPr dirty="0">
                <a:solidFill>
                  <a:srgbClr val="414141"/>
                </a:solidFill>
              </a:rPr>
              <a:t>Exploring the relationship between art and mass culture</a:t>
            </a:r>
          </a:p>
          <a:p>
            <a:pPr marL="550644" lvl="1" indent="-220257">
              <a:lnSpc>
                <a:spcPct val="80000"/>
              </a:lnSpc>
              <a:spcBef>
                <a:spcPts val="281"/>
              </a:spcBef>
              <a:defRPr sz="1800">
                <a:solidFill>
                  <a:srgbClr val="000000"/>
                </a:solidFill>
              </a:defRPr>
            </a:pPr>
            <a:r>
              <a:rPr dirty="0">
                <a:solidFill>
                  <a:srgbClr val="414141"/>
                </a:solidFill>
              </a:rPr>
              <a:t>Examining the tendency to privilege the artist’s voice in the search for meaning in art</a:t>
            </a:r>
          </a:p>
          <a:p>
            <a:pPr marL="550644" lvl="1" indent="-220257">
              <a:lnSpc>
                <a:spcPct val="80000"/>
              </a:lnSpc>
              <a:spcBef>
                <a:spcPts val="281"/>
              </a:spcBef>
              <a:defRPr sz="1800">
                <a:solidFill>
                  <a:srgbClr val="000000"/>
                </a:solidFill>
              </a:defRPr>
            </a:pPr>
            <a:r>
              <a:rPr dirty="0">
                <a:solidFill>
                  <a:srgbClr val="414141"/>
                </a:solidFill>
              </a:rPr>
              <a:t>Critiquing modernism</a:t>
            </a:r>
          </a:p>
          <a:p>
            <a:pPr marL="550644" lvl="1" indent="-220257">
              <a:lnSpc>
                <a:spcPct val="80000"/>
              </a:lnSpc>
              <a:spcBef>
                <a:spcPts val="281"/>
              </a:spcBef>
              <a:defRPr sz="1800">
                <a:solidFill>
                  <a:srgbClr val="000000"/>
                </a:solidFill>
              </a:defRPr>
            </a:pPr>
            <a:r>
              <a:rPr dirty="0">
                <a:solidFill>
                  <a:srgbClr val="414141"/>
                </a:solidFill>
              </a:rPr>
              <a:t>Reassessing the nature of representation</a:t>
            </a:r>
          </a:p>
          <a:p>
            <a:pPr marL="550644" lvl="1" indent="-220257">
              <a:lnSpc>
                <a:spcPct val="80000"/>
              </a:lnSpc>
              <a:spcBef>
                <a:spcPts val="281"/>
              </a:spcBef>
              <a:defRPr sz="1800">
                <a:solidFill>
                  <a:srgbClr val="000000"/>
                </a:solidFill>
              </a:defRPr>
            </a:pPr>
            <a:r>
              <a:rPr dirty="0">
                <a:solidFill>
                  <a:srgbClr val="414141"/>
                </a:solidFill>
              </a:rPr>
              <a:t>Questioning the ways in which meaning is generated</a:t>
            </a:r>
          </a:p>
          <a:p>
            <a:pPr marL="238612" indent="-238612">
              <a:lnSpc>
                <a:spcPct val="80000"/>
              </a:lnSpc>
              <a:spcBef>
                <a:spcPts val="281"/>
              </a:spcBef>
              <a:defRPr sz="1800">
                <a:solidFill>
                  <a:srgbClr val="000000"/>
                </a:solidFill>
              </a:defRPr>
            </a:pPr>
            <a:r>
              <a:rPr sz="2800" dirty="0">
                <a:solidFill>
                  <a:srgbClr val="414141"/>
                </a:solidFill>
              </a:rPr>
              <a:t>Grounded in specific historical conditions</a:t>
            </a:r>
          </a:p>
        </p:txBody>
      </p:sp>
    </p:spTree>
    <p:extLst>
      <p:ext uri="{BB962C8B-B14F-4D97-AF65-F5344CB8AC3E}">
        <p14:creationId xmlns:p14="http://schemas.microsoft.com/office/powerpoint/2010/main" val="339249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idx="4294967295"/>
          </p:nvPr>
        </p:nvSpPr>
        <p:spPr>
          <a:xfrm>
            <a:off x="508000" y="381000"/>
            <a:ext cx="9875838" cy="1355725"/>
          </a:xfrm>
          <a:prstGeom prst="rect">
            <a:avLst/>
          </a:prstGeom>
        </p:spPr>
        <p:txBody>
          <a:bodyPr/>
          <a:lstStyle/>
          <a:p>
            <a:pPr lvl="0">
              <a:defRPr sz="1800">
                <a:solidFill>
                  <a:srgbClr val="000000"/>
                </a:solidFill>
              </a:defRPr>
            </a:pPr>
            <a:r>
              <a:rPr sz="4922" dirty="0">
                <a:solidFill>
                  <a:srgbClr val="D93E2B"/>
                </a:solidFill>
              </a:rPr>
              <a:t>More Ideas</a:t>
            </a:r>
          </a:p>
        </p:txBody>
      </p:sp>
      <p:sp>
        <p:nvSpPr>
          <p:cNvPr id="163" name="Shape 163"/>
          <p:cNvSpPr>
            <a:spLocks noGrp="1"/>
          </p:cNvSpPr>
          <p:nvPr>
            <p:ph type="body" idx="4294967295"/>
          </p:nvPr>
        </p:nvSpPr>
        <p:spPr>
          <a:xfrm>
            <a:off x="508001" y="1736725"/>
            <a:ext cx="10917238" cy="4740275"/>
          </a:xfrm>
          <a:prstGeom prst="rect">
            <a:avLst/>
          </a:prstGeom>
        </p:spPr>
        <p:txBody>
          <a:bodyPr>
            <a:normAutofit/>
          </a:bodyPr>
          <a:lstStyle/>
          <a:p>
            <a:pPr marL="274220" indent="-274220" defTabSz="340923">
              <a:spcBef>
                <a:spcPts val="1336"/>
              </a:spcBef>
              <a:defRPr sz="1800">
                <a:solidFill>
                  <a:srgbClr val="000000"/>
                </a:solidFill>
              </a:defRPr>
            </a:pPr>
            <a:r>
              <a:rPr sz="2400" dirty="0">
                <a:solidFill>
                  <a:srgbClr val="414141"/>
                </a:solidFill>
              </a:rPr>
              <a:t>Pluralism- a pluralistic approach to style, media-celebrates diversity</a:t>
            </a:r>
          </a:p>
          <a:p>
            <a:pPr marL="274220" indent="-274220" defTabSz="340923">
              <a:spcBef>
                <a:spcPts val="1336"/>
              </a:spcBef>
              <a:defRPr sz="1800">
                <a:solidFill>
                  <a:srgbClr val="000000"/>
                </a:solidFill>
              </a:defRPr>
            </a:pPr>
            <a:r>
              <a:rPr sz="2400" dirty="0">
                <a:solidFill>
                  <a:srgbClr val="414141"/>
                </a:solidFill>
              </a:rPr>
              <a:t>Ambiguity- multiple interactions of work possible</a:t>
            </a:r>
          </a:p>
          <a:p>
            <a:pPr marL="274220" indent="-274220" defTabSz="340923">
              <a:spcBef>
                <a:spcPts val="1336"/>
              </a:spcBef>
              <a:defRPr sz="1800">
                <a:solidFill>
                  <a:srgbClr val="000000"/>
                </a:solidFill>
              </a:defRPr>
            </a:pPr>
            <a:r>
              <a:rPr sz="2400" dirty="0">
                <a:solidFill>
                  <a:srgbClr val="414141"/>
                </a:solidFill>
              </a:rPr>
              <a:t>Rejection of modernism- a disavowal of  belief in its value</a:t>
            </a:r>
          </a:p>
          <a:p>
            <a:pPr marL="274220" indent="-274220" defTabSz="340923">
              <a:spcBef>
                <a:spcPts val="1336"/>
              </a:spcBef>
              <a:defRPr sz="1800">
                <a:solidFill>
                  <a:srgbClr val="000000"/>
                </a:solidFill>
              </a:defRPr>
            </a:pPr>
            <a:r>
              <a:rPr sz="2400" dirty="0">
                <a:solidFill>
                  <a:srgbClr val="414141"/>
                </a:solidFill>
              </a:rPr>
              <a:t>Questions and examines the role of tradition and context</a:t>
            </a:r>
          </a:p>
          <a:p>
            <a:pPr marL="274220" indent="-274220" defTabSz="340923">
              <a:spcBef>
                <a:spcPts val="1336"/>
              </a:spcBef>
              <a:defRPr sz="1800">
                <a:solidFill>
                  <a:srgbClr val="000000"/>
                </a:solidFill>
              </a:defRPr>
            </a:pPr>
            <a:r>
              <a:rPr sz="2400" dirty="0">
                <a:solidFill>
                  <a:srgbClr val="414141"/>
                </a:solidFill>
              </a:rPr>
              <a:t>Examines social, political, and historical issues</a:t>
            </a:r>
          </a:p>
          <a:p>
            <a:pPr marL="274220" indent="-274220" defTabSz="340923">
              <a:spcBef>
                <a:spcPts val="1336"/>
              </a:spcBef>
              <a:defRPr sz="1800">
                <a:solidFill>
                  <a:srgbClr val="000000"/>
                </a:solidFill>
              </a:defRPr>
            </a:pPr>
            <a:r>
              <a:rPr sz="2400" dirty="0">
                <a:solidFill>
                  <a:srgbClr val="414141"/>
                </a:solidFill>
              </a:rPr>
              <a:t>Self-reflective, self-conscious</a:t>
            </a:r>
          </a:p>
          <a:p>
            <a:pPr marL="274220" indent="-274220" defTabSz="340923">
              <a:spcBef>
                <a:spcPts val="1336"/>
              </a:spcBef>
              <a:defRPr sz="1800">
                <a:solidFill>
                  <a:srgbClr val="000000"/>
                </a:solidFill>
              </a:defRPr>
            </a:pPr>
            <a:r>
              <a:rPr sz="2400" dirty="0">
                <a:solidFill>
                  <a:srgbClr val="414141"/>
                </a:solidFill>
              </a:rPr>
              <a:t>Reawakening of the artist to public responsibilities of art</a:t>
            </a:r>
          </a:p>
          <a:p>
            <a:pPr marL="274220" indent="-274220" defTabSz="340923">
              <a:spcBef>
                <a:spcPts val="1336"/>
              </a:spcBef>
              <a:defRPr sz="1800">
                <a:solidFill>
                  <a:srgbClr val="000000"/>
                </a:solidFill>
              </a:defRPr>
            </a:pPr>
            <a:r>
              <a:rPr sz="2400" dirty="0">
                <a:solidFill>
                  <a:srgbClr val="414141"/>
                </a:solidFill>
              </a:rPr>
              <a:t>Questions idea of “high” and “low” art</a:t>
            </a:r>
          </a:p>
        </p:txBody>
      </p:sp>
    </p:spTree>
    <p:extLst>
      <p:ext uri="{BB962C8B-B14F-4D97-AF65-F5344CB8AC3E}">
        <p14:creationId xmlns:p14="http://schemas.microsoft.com/office/powerpoint/2010/main" val="1557110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idx="4294967295"/>
          </p:nvPr>
        </p:nvSpPr>
        <p:spPr>
          <a:xfrm>
            <a:off x="495300" y="479425"/>
            <a:ext cx="6096000" cy="565150"/>
          </a:xfrm>
          <a:prstGeom prst="rect">
            <a:avLst/>
          </a:prstGeom>
        </p:spPr>
        <p:txBody>
          <a:bodyPr>
            <a:normAutofit fontScale="90000"/>
          </a:bodyPr>
          <a:lstStyle/>
          <a:p>
            <a:pPr lvl="0">
              <a:defRPr sz="1800">
                <a:solidFill>
                  <a:srgbClr val="000000"/>
                </a:solidFill>
              </a:defRPr>
            </a:pPr>
            <a:r>
              <a:rPr sz="4922" dirty="0">
                <a:solidFill>
                  <a:srgbClr val="D93E2B"/>
                </a:solidFill>
              </a:rPr>
              <a:t>Postmodern Architecture</a:t>
            </a:r>
          </a:p>
        </p:txBody>
      </p:sp>
      <p:sp>
        <p:nvSpPr>
          <p:cNvPr id="284" name="Shape 284"/>
          <p:cNvSpPr>
            <a:spLocks noGrp="1"/>
          </p:cNvSpPr>
          <p:nvPr>
            <p:ph type="body" idx="4294967295"/>
          </p:nvPr>
        </p:nvSpPr>
        <p:spPr>
          <a:xfrm>
            <a:off x="495300" y="1409700"/>
            <a:ext cx="11366500" cy="5219700"/>
          </a:xfrm>
          <a:prstGeom prst="rect">
            <a:avLst/>
          </a:prstGeom>
        </p:spPr>
        <p:txBody>
          <a:bodyPr>
            <a:normAutofit lnSpcReduction="10000"/>
          </a:bodyPr>
          <a:lstStyle/>
          <a:p>
            <a:pPr marL="254397" indent="-254397" defTabSz="316278">
              <a:spcBef>
                <a:spcPts val="1266"/>
              </a:spcBef>
              <a:defRPr sz="1800">
                <a:solidFill>
                  <a:srgbClr val="000000"/>
                </a:solidFill>
              </a:defRPr>
            </a:pPr>
            <a:r>
              <a:rPr sz="2800" dirty="0">
                <a:solidFill>
                  <a:srgbClr val="414141"/>
                </a:solidFill>
              </a:rPr>
              <a:t>Modernist sculpture was seen as restrictive, impersonal, and sterile; lack of response to cities’ individual and unique character</a:t>
            </a:r>
          </a:p>
          <a:p>
            <a:pPr marL="254397" indent="-254397" defTabSz="316278">
              <a:spcBef>
                <a:spcPts val="1266"/>
              </a:spcBef>
              <a:defRPr sz="1800">
                <a:solidFill>
                  <a:srgbClr val="000000"/>
                </a:solidFill>
              </a:defRPr>
            </a:pPr>
            <a:r>
              <a:rPr sz="2800" dirty="0">
                <a:solidFill>
                  <a:srgbClr val="414141"/>
                </a:solidFill>
              </a:rPr>
              <a:t>Postmodernism is characterized by pluralism, complexity, and eclecticism</a:t>
            </a:r>
          </a:p>
          <a:p>
            <a:pPr marL="254397" indent="-254397" defTabSz="316278">
              <a:spcBef>
                <a:spcPts val="1266"/>
              </a:spcBef>
              <a:defRPr sz="1800">
                <a:solidFill>
                  <a:srgbClr val="000000"/>
                </a:solidFill>
              </a:defRPr>
            </a:pPr>
            <a:r>
              <a:rPr sz="2800" dirty="0">
                <a:solidFill>
                  <a:srgbClr val="414141"/>
                </a:solidFill>
              </a:rPr>
              <a:t>Jane Jacobs and Robert </a:t>
            </a:r>
            <a:r>
              <a:rPr sz="2800" dirty="0" err="1">
                <a:solidFill>
                  <a:srgbClr val="414141"/>
                </a:solidFill>
              </a:rPr>
              <a:t>Venturi</a:t>
            </a:r>
            <a:r>
              <a:rPr sz="2800" dirty="0">
                <a:solidFill>
                  <a:srgbClr val="414141"/>
                </a:solidFill>
              </a:rPr>
              <a:t> both argued that uniformity and anonymity of modernist architecture (corporate skyscrapers, etc.) were unsuited to human social interaction and diversity is a great advantage of urban life</a:t>
            </a:r>
          </a:p>
          <a:p>
            <a:pPr marL="423996" lvl="1" indent="-169598" defTabSz="316278">
              <a:spcBef>
                <a:spcPts val="211"/>
              </a:spcBef>
              <a:defRPr sz="1800">
                <a:solidFill>
                  <a:srgbClr val="000000"/>
                </a:solidFill>
              </a:defRPr>
            </a:pPr>
            <a:r>
              <a:rPr sz="1800" dirty="0">
                <a:solidFill>
                  <a:srgbClr val="414141"/>
                </a:solidFill>
              </a:rPr>
              <a:t>Postmodernism embraces messy and chaotic urban life</a:t>
            </a:r>
          </a:p>
          <a:p>
            <a:pPr marL="254397" indent="-254397" defTabSz="316278">
              <a:spcBef>
                <a:spcPts val="1266"/>
              </a:spcBef>
              <a:defRPr sz="1800">
                <a:solidFill>
                  <a:srgbClr val="000000"/>
                </a:solidFill>
              </a:defRPr>
            </a:pPr>
            <a:r>
              <a:rPr sz="2800" dirty="0">
                <a:solidFill>
                  <a:srgbClr val="414141"/>
                </a:solidFill>
              </a:rPr>
              <a:t>Architects consciously selected past architectural elements or references and juxtaposed them the contemporary elements or fashioned them with high-tech materials, creating a dialogue between the past and present</a:t>
            </a:r>
          </a:p>
          <a:p>
            <a:pPr marL="254397" indent="-254397" defTabSz="316278">
              <a:spcBef>
                <a:spcPts val="1266"/>
              </a:spcBef>
              <a:defRPr sz="1800">
                <a:solidFill>
                  <a:srgbClr val="000000"/>
                </a:solidFill>
              </a:defRPr>
            </a:pPr>
            <a:r>
              <a:rPr sz="2800" dirty="0">
                <a:solidFill>
                  <a:srgbClr val="414141"/>
                </a:solidFill>
              </a:rPr>
              <a:t>Incorporated mass culture and popular imagery as well</a:t>
            </a:r>
          </a:p>
        </p:txBody>
      </p:sp>
    </p:spTree>
    <p:extLst>
      <p:ext uri="{BB962C8B-B14F-4D97-AF65-F5344CB8AC3E}">
        <p14:creationId xmlns:p14="http://schemas.microsoft.com/office/powerpoint/2010/main" val="2410544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nvSpPr>
        <p:spPr>
          <a:xfrm>
            <a:off x="387703" y="269056"/>
            <a:ext cx="8184444" cy="11333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15000"/>
              </a:lnSpc>
              <a:defRPr>
                <a:latin typeface="MinionPro-Regular"/>
                <a:ea typeface="MinionPro-Regular"/>
                <a:cs typeface="MinionPro-Regular"/>
                <a:sym typeface="MinionPro-Regular"/>
              </a:defRPr>
            </a:lvl1p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sz="2000" b="0" i="0" u="none" strike="noStrike" kern="1200" cap="none" spc="0" normalizeH="0" baseline="0" noProof="0" dirty="0">
                <a:ln>
                  <a:noFill/>
                </a:ln>
                <a:solidFill>
                  <a:srgbClr val="DF5327"/>
                </a:solidFill>
                <a:effectLst/>
                <a:uLnTx/>
                <a:uFillTx/>
                <a:latin typeface="MinionPro-Regular"/>
                <a:sym typeface="MinionPro-Regular"/>
              </a:rPr>
              <a:t>152. House in New Castle County. Delaware, U.S. Robert </a:t>
            </a:r>
            <a:r>
              <a:rPr kumimoji="0" sz="2000" b="0" i="0" u="none" strike="noStrike" kern="1200" cap="none" spc="0" normalizeH="0" baseline="0" noProof="0" dirty="0" err="1">
                <a:ln>
                  <a:noFill/>
                </a:ln>
                <a:solidFill>
                  <a:srgbClr val="DF5327"/>
                </a:solidFill>
                <a:effectLst/>
                <a:uLnTx/>
                <a:uFillTx/>
                <a:latin typeface="MinionPro-Regular"/>
                <a:sym typeface="MinionPro-Regular"/>
              </a:rPr>
              <a:t>Venturi</a:t>
            </a:r>
            <a:r>
              <a:rPr kumimoji="0" sz="2000" b="0" i="0" u="none" strike="noStrike" kern="1200" cap="none" spc="0" normalizeH="0" baseline="0" noProof="0" dirty="0">
                <a:ln>
                  <a:noFill/>
                </a:ln>
                <a:solidFill>
                  <a:srgbClr val="DF5327"/>
                </a:solidFill>
                <a:effectLst/>
                <a:uLnTx/>
                <a:uFillTx/>
                <a:latin typeface="MinionPro-Regular"/>
                <a:sym typeface="MinionPro-Regular"/>
              </a:rPr>
              <a:t>, John Rauch, and Denise Scott Brown (architects). 1978–1983 C.E. Wood frame and stucco. (2 images)</a:t>
            </a:r>
          </a:p>
        </p:txBody>
      </p:sp>
      <p:pic>
        <p:nvPicPr>
          <p:cNvPr id="269" name="image66.jpg" descr="https://s-media-cache-ak0.pinimg.com/736x/dd/c5/39/ddc539d2a45850c52ce6a1c60b8c22e0.jpg"/>
          <p:cNvPicPr/>
          <p:nvPr/>
        </p:nvPicPr>
        <p:blipFill>
          <a:blip r:embed="rId2">
            <a:extLst/>
          </a:blip>
          <a:stretch>
            <a:fillRect/>
          </a:stretch>
        </p:blipFill>
        <p:spPr>
          <a:xfrm>
            <a:off x="7199291" y="1506829"/>
            <a:ext cx="4404574" cy="4700788"/>
          </a:xfrm>
          <a:prstGeom prst="rect">
            <a:avLst/>
          </a:prstGeom>
          <a:ln w="12700">
            <a:miter lim="400000"/>
          </a:ln>
        </p:spPr>
      </p:pic>
      <p:pic>
        <p:nvPicPr>
          <p:cNvPr id="270" name="image67.jpg" descr="152. House in New Castle County. Delaware, U.S. Robert Venturi, John Rauch, and Denise Scott Brown (architects). 1978–1983 C.E. Wood frame and stucco."/>
          <p:cNvPicPr/>
          <p:nvPr/>
        </p:nvPicPr>
        <p:blipFill>
          <a:blip r:embed="rId3">
            <a:extLst/>
          </a:blip>
          <a:stretch>
            <a:fillRect/>
          </a:stretch>
        </p:blipFill>
        <p:spPr>
          <a:xfrm>
            <a:off x="588134" y="1884103"/>
            <a:ext cx="6521033" cy="3653097"/>
          </a:xfrm>
          <a:prstGeom prst="rect">
            <a:avLst/>
          </a:prstGeom>
          <a:ln w="12700">
            <a:miter lim="400000"/>
          </a:ln>
        </p:spPr>
      </p:pic>
    </p:spTree>
    <p:extLst>
      <p:ext uri="{BB962C8B-B14F-4D97-AF65-F5344CB8AC3E}">
        <p14:creationId xmlns:p14="http://schemas.microsoft.com/office/powerpoint/2010/main" val="2375707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7.jpg" descr="152. House in New Castle County. Delaware, U.S. Robert Venturi, John Rauch, and Denise Scott Brown (architects). 1978–1983 C.E. Wood frame and stucco."/>
          <p:cNvPicPr/>
          <p:nvPr/>
        </p:nvPicPr>
        <p:blipFill>
          <a:blip r:embed="rId2">
            <a:extLst/>
          </a:blip>
          <a:stretch>
            <a:fillRect/>
          </a:stretch>
        </p:blipFill>
        <p:spPr>
          <a:xfrm>
            <a:off x="307308" y="2028922"/>
            <a:ext cx="5537069" cy="3101878"/>
          </a:xfrm>
          <a:prstGeom prst="rect">
            <a:avLst/>
          </a:prstGeom>
          <a:ln w="12700">
            <a:miter lim="400000"/>
          </a:ln>
        </p:spPr>
      </p:pic>
      <p:sp>
        <p:nvSpPr>
          <p:cNvPr id="3" name="TextBox 2"/>
          <p:cNvSpPr txBox="1"/>
          <p:nvPr/>
        </p:nvSpPr>
        <p:spPr>
          <a:xfrm>
            <a:off x="5829837" y="466323"/>
            <a:ext cx="6054855" cy="590931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Beginning of Post-modern style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Corbel" panose="020B0503020204020204"/>
                <a:ea typeface="+mn-ea"/>
                <a:cs typeface="+mn-cs"/>
              </a:rPr>
              <a:t>Venturi</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studied architecture at Princeton and attended the American Academy in Rome in 1950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Liked Post-Renaissance architecture: Mannerist and Baroque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First book </a:t>
            </a:r>
            <a:r>
              <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rPr>
              <a:t>Complexity and Contradiction in Architecture</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was published by the Museum of Modern Art in New York in 1966</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Believed that orthodox modern architecture was done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Highlighted structures that exhibit “messy vitality over obvious unity” like </a:t>
            </a:r>
            <a:r>
              <a:rPr kumimoji="0" lang="en-US" sz="1800" b="0" i="0" u="none" strike="noStrike" kern="1200" cap="none" spc="0" normalizeH="0" baseline="0" noProof="0" dirty="0" err="1">
                <a:ln>
                  <a:noFill/>
                </a:ln>
                <a:solidFill>
                  <a:srgbClr val="000000"/>
                </a:solidFill>
                <a:effectLst/>
                <a:uLnTx/>
                <a:uFillTx/>
                <a:latin typeface="Corbel" panose="020B0503020204020204"/>
                <a:ea typeface="+mn-ea"/>
                <a:cs typeface="+mn-cs"/>
              </a:rPr>
              <a:t>Hagia</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Sophia</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Preferred complexity over abstraction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Did not copy a specific style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Borrowed freely, juxtaposing, collaging, and reinterpreting forms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Was built for a family of three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Sits on a hill with rolling fields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Painted with white siding and intersecting gables clad with unstained wood shingles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Exploits recognizable two-dimensional elements to generate visual interest and meaning</a:t>
            </a:r>
          </a:p>
        </p:txBody>
      </p:sp>
    </p:spTree>
    <p:extLst>
      <p:ext uri="{BB962C8B-B14F-4D97-AF65-F5344CB8AC3E}">
        <p14:creationId xmlns:p14="http://schemas.microsoft.com/office/powerpoint/2010/main" val="106101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7.jpg" descr="152. House in New Castle County. Delaware, U.S. Robert Venturi, John Rauch, and Denise Scott Brown (architects). 1978–1983 C.E. Wood frame and stucco."/>
          <p:cNvPicPr/>
          <p:nvPr/>
        </p:nvPicPr>
        <p:blipFill>
          <a:blip r:embed="rId2">
            <a:extLst/>
          </a:blip>
          <a:stretch>
            <a:fillRect/>
          </a:stretch>
        </p:blipFill>
        <p:spPr>
          <a:xfrm>
            <a:off x="523209" y="311270"/>
            <a:ext cx="5155480" cy="2888111"/>
          </a:xfrm>
          <a:prstGeom prst="rect">
            <a:avLst/>
          </a:prstGeom>
          <a:ln w="12700">
            <a:miter lim="400000"/>
          </a:ln>
        </p:spPr>
      </p:pic>
      <p:sp>
        <p:nvSpPr>
          <p:cNvPr id="3" name="TextBox 2"/>
          <p:cNvSpPr txBox="1"/>
          <p:nvPr/>
        </p:nvSpPr>
        <p:spPr>
          <a:xfrm>
            <a:off x="6096000" y="523311"/>
            <a:ext cx="5459615" cy="550920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Front incorporates a floating arched screen that rises awkwardly from the edge of the lower gable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Identifies the structure as a residence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Owners also enjoyed bird watching, so could have served a blind to </a:t>
            </a:r>
            <a:r>
              <a:rPr kumimoji="0" lang="en-US" sz="2200" b="0" i="0" u="none" strike="noStrike" kern="1200" cap="none" spc="0" normalizeH="0" baseline="0" noProof="0" dirty="0" err="1">
                <a:ln>
                  <a:noFill/>
                </a:ln>
                <a:solidFill>
                  <a:srgbClr val="000000"/>
                </a:solidFill>
                <a:effectLst/>
                <a:uLnTx/>
                <a:uFillTx/>
                <a:latin typeface="Corbel" panose="020B0503020204020204"/>
                <a:ea typeface="+mn-ea"/>
                <a:cs typeface="+mn-cs"/>
              </a:rPr>
              <a:t>camoflauge</a:t>
            </a: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 the large windows behind 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Dominated by a prominent arched screen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Framed by supports from edges of gabled roof</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Supported by kind of Doric colonnade</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Are actually flat, do not support much weight</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Enclose a recessed porch</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Classical and cartoonish</a:t>
            </a:r>
          </a:p>
        </p:txBody>
      </p:sp>
      <p:pic>
        <p:nvPicPr>
          <p:cNvPr id="5122" name="Picture 2" descr="Robert Venturi, John Rauch, and Denise Scott Brown, gable detail, House in New Castle County, Delaware, 1978-83 (photo: © Venturi, Scott Brown Collection/The Architectural Archives, University of Pennsylvania/detail of photo by Matt War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74" y="3250181"/>
            <a:ext cx="5459614" cy="327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96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11908" y="1774780"/>
            <a:ext cx="5509653"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Wood decorations inspired by 19</a:t>
            </a:r>
            <a:r>
              <a:rPr kumimoji="0" lang="en-US" sz="1800" b="0" i="0" u="none" strike="noStrike" kern="1200" cap="none" spc="0" normalizeH="0" baseline="30000" noProof="0" dirty="0">
                <a:ln>
                  <a:noFill/>
                </a:ln>
                <a:solidFill>
                  <a:srgbClr val="000000"/>
                </a:solidFill>
                <a:effectLst/>
                <a:uLnTx/>
                <a:uFillTx/>
                <a:latin typeface="Corbel" panose="020B0503020204020204"/>
                <a:ea typeface="+mn-ea"/>
                <a:cs typeface="+mn-cs"/>
              </a:rPr>
              <a:t>th</a:t>
            </a: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century design traditions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Painted arches in the vaulted music room exhibit a craftsman quality, but the painting is idiosyncratic</a:t>
            </a:r>
          </a:p>
        </p:txBody>
      </p:sp>
      <p:pic>
        <p:nvPicPr>
          <p:cNvPr id="5" name="image66.jpg" descr="https://s-media-cache-ak0.pinimg.com/736x/dd/c5/39/ddc539d2a45850c52ce6a1c60b8c22e0.jpg"/>
          <p:cNvPicPr/>
          <p:nvPr/>
        </p:nvPicPr>
        <p:blipFill>
          <a:blip r:embed="rId2">
            <a:extLst/>
          </a:blip>
          <a:stretch>
            <a:fillRect/>
          </a:stretch>
        </p:blipFill>
        <p:spPr>
          <a:xfrm>
            <a:off x="569890" y="520521"/>
            <a:ext cx="5298561" cy="5654897"/>
          </a:xfrm>
          <a:prstGeom prst="rect">
            <a:avLst/>
          </a:prstGeom>
          <a:ln w="12700">
            <a:miter lim="400000"/>
          </a:ln>
        </p:spPr>
      </p:pic>
    </p:spTree>
    <p:extLst>
      <p:ext uri="{BB962C8B-B14F-4D97-AF65-F5344CB8AC3E}">
        <p14:creationId xmlns:p14="http://schemas.microsoft.com/office/powerpoint/2010/main" val="1644801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06740" y="508000"/>
            <a:ext cx="5079660" cy="5816600"/>
          </a:xfrm>
        </p:spPr>
        <p:txBody>
          <a:bodyPr>
            <a:normAutofit lnSpcReduction="10000"/>
          </a:bodyPr>
          <a:lstStyle/>
          <a:p>
            <a:pPr marL="285750" indent="-285750">
              <a:buFont typeface="Arial" panose="020B0604020202020204" pitchFamily="34" charset="0"/>
              <a:buChar char="•"/>
            </a:pPr>
            <a:r>
              <a:rPr lang="en-US" sz="2400" dirty="0"/>
              <a:t>Disproportional shapes create a denser top and more open bottom</a:t>
            </a:r>
          </a:p>
          <a:p>
            <a:pPr marL="742950" lvl="1" indent="-285750">
              <a:buFont typeface="Arial" panose="020B0604020202020204" pitchFamily="34" charset="0"/>
              <a:buChar char="•"/>
            </a:pPr>
            <a:r>
              <a:rPr lang="en-US" sz="1800" dirty="0"/>
              <a:t>Not enough feet and legs to support the heads of the painting</a:t>
            </a:r>
          </a:p>
          <a:p>
            <a:pPr marL="285750" indent="-285750">
              <a:buFont typeface="Arial" panose="020B0604020202020204" pitchFamily="34" charset="0"/>
              <a:buChar char="•"/>
            </a:pPr>
            <a:r>
              <a:rPr lang="en-US" sz="2400" dirty="0"/>
              <a:t>Figures are placed in an unorthodox landscape</a:t>
            </a:r>
          </a:p>
          <a:p>
            <a:pPr marL="742950" lvl="1" indent="-285750">
              <a:buFont typeface="Arial" panose="020B0604020202020204" pitchFamily="34" charset="0"/>
              <a:buChar char="•"/>
            </a:pPr>
            <a:r>
              <a:rPr lang="en-US" sz="1800" dirty="0"/>
              <a:t>No horizon line, sky or wide view, no real sense of ground</a:t>
            </a:r>
          </a:p>
          <a:p>
            <a:pPr marL="285750" indent="-285750">
              <a:buFont typeface="Arial" panose="020B0604020202020204" pitchFamily="34" charset="0"/>
              <a:buChar char="•"/>
            </a:pPr>
            <a:r>
              <a:rPr lang="en-US" sz="2400" dirty="0"/>
              <a:t>Sugarcane in a jungle setting, but is cultivated in fields</a:t>
            </a:r>
          </a:p>
          <a:p>
            <a:pPr marL="742950" lvl="1" indent="-285750">
              <a:buFont typeface="Arial" panose="020B0604020202020204" pitchFamily="34" charset="0"/>
              <a:buChar char="•"/>
            </a:pPr>
            <a:r>
              <a:rPr lang="en-US" sz="1800" dirty="0"/>
              <a:t>Big industry in Cuba, similar to cotton in the US</a:t>
            </a:r>
          </a:p>
          <a:p>
            <a:pPr marL="285750" indent="-285750">
              <a:buFont typeface="Arial" panose="020B0604020202020204" pitchFamily="34" charset="0"/>
              <a:buChar char="•"/>
            </a:pPr>
            <a:r>
              <a:rPr lang="en-US" sz="2400" dirty="0"/>
              <a:t>Cuba was perceived as a beachside resort destination for Americans</a:t>
            </a:r>
          </a:p>
          <a:p>
            <a:pPr marL="742950" lvl="1" indent="-285750">
              <a:buFont typeface="Arial" panose="020B0604020202020204" pitchFamily="34" charset="0"/>
              <a:buChar char="•"/>
            </a:pPr>
            <a:r>
              <a:rPr lang="en-US" sz="1800" dirty="0"/>
              <a:t>US corporations ran sugar production</a:t>
            </a:r>
          </a:p>
          <a:p>
            <a:pPr marL="742950" lvl="1" indent="-285750">
              <a:buFont typeface="Arial" panose="020B0604020202020204" pitchFamily="34" charset="0"/>
              <a:buChar char="•"/>
            </a:pPr>
            <a:r>
              <a:rPr lang="en-US" sz="1800" dirty="0"/>
              <a:t>US intervened in their affairs and destabilized the politics for decades</a:t>
            </a:r>
          </a:p>
        </p:txBody>
      </p:sp>
      <p:sp>
        <p:nvSpPr>
          <p:cNvPr id="7" name="TextBox 6"/>
          <p:cNvSpPr txBox="1"/>
          <p:nvPr/>
        </p:nvSpPr>
        <p:spPr>
          <a:xfrm>
            <a:off x="6611155" y="324655"/>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142. Wilfredo Lam,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The Jungle</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1942-43, gouache on paper mounted on canvas</a:t>
            </a:r>
          </a:p>
        </p:txBody>
      </p:sp>
      <p:pic>
        <p:nvPicPr>
          <p:cNvPr id="1026" name="Picture 2" descr="https://ka-perseus-images.s3.amazonaws.com/13622ed51ffa88abd6604277fb0d8ab610fbe8e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023155"/>
            <a:ext cx="5126085" cy="535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848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06400" y="469901"/>
            <a:ext cx="5453487" cy="5686200"/>
          </a:xfrm>
        </p:spPr>
        <p:txBody>
          <a:bodyPr>
            <a:normAutofit fontScale="92500" lnSpcReduction="10000"/>
          </a:bodyPr>
          <a:lstStyle/>
          <a:p>
            <a:pPr marL="285750" indent="-285750">
              <a:buFont typeface="Arial" panose="020B0604020202020204" pitchFamily="34" charset="0"/>
              <a:buChar char="•"/>
            </a:pPr>
            <a:r>
              <a:rPr lang="en-US" sz="2400" dirty="0"/>
              <a:t>During the interwar periods, Lam befriended Surrealists</a:t>
            </a:r>
          </a:p>
          <a:p>
            <a:pPr marL="742950" lvl="1" indent="-285750">
              <a:buFont typeface="Arial" panose="020B0604020202020204" pitchFamily="34" charset="0"/>
              <a:buChar char="•"/>
            </a:pPr>
            <a:r>
              <a:rPr lang="en-US" sz="2400" dirty="0"/>
              <a:t>Aim was to release the unconscious mind, suppressed by the rational in order to achieve another reality</a:t>
            </a:r>
          </a:p>
          <a:p>
            <a:pPr marL="285750" indent="-285750">
              <a:buFont typeface="Arial" panose="020B0604020202020204" pitchFamily="34" charset="0"/>
              <a:buChar char="•"/>
            </a:pPr>
            <a:r>
              <a:rPr lang="en-US" sz="2400" dirty="0"/>
              <a:t>Juxtaposition of irrational images reveal a “super-reality” or “sur-reality”</a:t>
            </a:r>
          </a:p>
          <a:p>
            <a:pPr marL="742950" lvl="1" indent="-285750">
              <a:buFont typeface="Arial" panose="020B0604020202020204" pitchFamily="34" charset="0"/>
              <a:buChar char="•"/>
            </a:pPr>
            <a:r>
              <a:rPr lang="en-US" sz="2400" dirty="0"/>
              <a:t>Constant shifting, human, animal, organic, and mystical</a:t>
            </a:r>
          </a:p>
          <a:p>
            <a:pPr marL="285750" indent="-285750">
              <a:buFont typeface="Arial" panose="020B0604020202020204" pitchFamily="34" charset="0"/>
              <a:buChar char="•"/>
            </a:pPr>
            <a:r>
              <a:rPr lang="en-US" sz="2400" dirty="0"/>
              <a:t>Also integrated symbols from Santeria</a:t>
            </a:r>
          </a:p>
          <a:p>
            <a:pPr marL="742950" lvl="1" indent="-285750">
              <a:buFont typeface="Arial" panose="020B0604020202020204" pitchFamily="34" charset="0"/>
              <a:buChar char="•"/>
            </a:pPr>
            <a:r>
              <a:rPr lang="en-US" sz="2400" dirty="0"/>
              <a:t>Afro-Caribbean religion that mixes African belief customs with Catholicism</a:t>
            </a:r>
          </a:p>
          <a:p>
            <a:pPr marL="742950" lvl="1" indent="-285750">
              <a:buFont typeface="Arial" panose="020B0604020202020204" pitchFamily="34" charset="0"/>
              <a:buChar char="•"/>
            </a:pPr>
            <a:r>
              <a:rPr lang="en-US" sz="2400" dirty="0"/>
              <a:t>During Santeria ceremonies the supernatural merges with the natural world through masks, animals, or initiates, who become possessed by a god</a:t>
            </a:r>
          </a:p>
        </p:txBody>
      </p:sp>
      <p:sp>
        <p:nvSpPr>
          <p:cNvPr id="7" name="TextBox 6"/>
          <p:cNvSpPr txBox="1"/>
          <p:nvPr/>
        </p:nvSpPr>
        <p:spPr>
          <a:xfrm>
            <a:off x="6330377" y="350055"/>
            <a:ext cx="4546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142. Wilfredo Lam, </a:t>
            </a:r>
            <a:r>
              <a:rPr kumimoji="0" lang="en-US" sz="1800" b="0" i="1" u="none" strike="noStrike" kern="1200" cap="none" spc="0" normalizeH="0" baseline="0" noProof="0" dirty="0">
                <a:ln>
                  <a:noFill/>
                </a:ln>
                <a:solidFill>
                  <a:srgbClr val="DF5327"/>
                </a:solidFill>
                <a:effectLst/>
                <a:uLnTx/>
                <a:uFillTx/>
                <a:latin typeface="Corbel" panose="020B0503020204020204"/>
                <a:ea typeface="+mn-ea"/>
                <a:cs typeface="+mn-cs"/>
              </a:rPr>
              <a:t>The Jungle</a:t>
            </a:r>
            <a:r>
              <a:rPr kumimoji="0" lang="en-US" sz="1800" b="0" i="0" u="none" strike="noStrike" kern="1200" cap="none" spc="0" normalizeH="0" baseline="0" noProof="0" dirty="0">
                <a:ln>
                  <a:noFill/>
                </a:ln>
                <a:solidFill>
                  <a:srgbClr val="DF5327"/>
                </a:solidFill>
                <a:effectLst/>
                <a:uLnTx/>
                <a:uFillTx/>
                <a:latin typeface="Corbel" panose="020B0503020204020204"/>
                <a:ea typeface="+mn-ea"/>
                <a:cs typeface="+mn-cs"/>
              </a:rPr>
              <a:t>, 1942-43, gouache on paper mounted on canvas</a:t>
            </a:r>
          </a:p>
        </p:txBody>
      </p:sp>
      <p:pic>
        <p:nvPicPr>
          <p:cNvPr id="1026" name="Picture 2" descr="https://ka-perseus-images.s3.amazonaws.com/13622ed51ffa88abd6604277fb0d8ab610fbe8e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0377" y="1161486"/>
            <a:ext cx="4668180" cy="487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22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708339" y="515155"/>
            <a:ext cx="5151548" cy="5640945"/>
          </a:xfrm>
        </p:spPr>
        <p:txBody>
          <a:bodyPr>
            <a:normAutofit fontScale="92500"/>
          </a:bodyPr>
          <a:lstStyle/>
          <a:p>
            <a:pPr marL="285750" indent="-285750">
              <a:buFont typeface="Arial" panose="020B0604020202020204" pitchFamily="34" charset="0"/>
              <a:buChar char="•"/>
            </a:pPr>
            <a:r>
              <a:rPr lang="en-US" sz="2400" dirty="0"/>
              <a:t>Work was an antidote to the frivolity of the way Cuba was perceived</a:t>
            </a:r>
          </a:p>
          <a:p>
            <a:pPr marL="285750" indent="-285750">
              <a:buFont typeface="Arial" panose="020B0604020202020204" pitchFamily="34" charset="0"/>
              <a:buChar char="•"/>
            </a:pPr>
            <a:r>
              <a:rPr lang="en-US" sz="2400" dirty="0"/>
              <a:t>    [...]I refused to paint cha-cha-cha. I wanted with all my heart to paint the drama of my country, but by thoroughly expressing the negro [sic] spirit [...] In this way I could act as a Trojan horse that would spew forth hallucinating figures with the power to surprise, to disturb the dreams of the exploiters. I knew I was running the risk of not being understood either by the man in the street or by the others. But a true picture has the power to set the imagination to work, even if it takes time.*-Lam</a:t>
            </a:r>
          </a:p>
        </p:txBody>
      </p:sp>
      <p:sp>
        <p:nvSpPr>
          <p:cNvPr id="7" name="TextBox 6"/>
          <p:cNvSpPr txBox="1"/>
          <p:nvPr/>
        </p:nvSpPr>
        <p:spPr>
          <a:xfrm>
            <a:off x="6001554" y="515155"/>
            <a:ext cx="560624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F5327"/>
                </a:solidFill>
                <a:effectLst/>
                <a:uLnTx/>
                <a:uFillTx/>
                <a:latin typeface="Corbel" panose="020B0503020204020204"/>
                <a:ea typeface="+mn-ea"/>
                <a:cs typeface="+mn-cs"/>
              </a:rPr>
              <a:t>142. Wilfredo Lam, </a:t>
            </a:r>
            <a:r>
              <a:rPr kumimoji="0" lang="en-US" sz="2400" b="0" i="1" u="none" strike="noStrike" kern="1200" cap="none" spc="0" normalizeH="0" baseline="0" noProof="0" dirty="0">
                <a:ln>
                  <a:noFill/>
                </a:ln>
                <a:solidFill>
                  <a:srgbClr val="DF5327"/>
                </a:solidFill>
                <a:effectLst/>
                <a:uLnTx/>
                <a:uFillTx/>
                <a:latin typeface="Corbel" panose="020B0503020204020204"/>
                <a:ea typeface="+mn-ea"/>
                <a:cs typeface="+mn-cs"/>
              </a:rPr>
              <a:t>The Jungle</a:t>
            </a:r>
            <a:r>
              <a:rPr kumimoji="0" lang="en-US" sz="2400" b="0" i="0" u="none" strike="noStrike" kern="1200" cap="none" spc="0" normalizeH="0" baseline="0" noProof="0" dirty="0">
                <a:ln>
                  <a:noFill/>
                </a:ln>
                <a:solidFill>
                  <a:srgbClr val="DF5327"/>
                </a:solidFill>
                <a:effectLst/>
                <a:uLnTx/>
                <a:uFillTx/>
                <a:latin typeface="Corbel" panose="020B0503020204020204"/>
                <a:ea typeface="+mn-ea"/>
                <a:cs typeface="+mn-cs"/>
              </a:rPr>
              <a:t>, 1942-43, gouache on paper mounted on canvas</a:t>
            </a:r>
          </a:p>
        </p:txBody>
      </p:sp>
      <p:pic>
        <p:nvPicPr>
          <p:cNvPr id="1026" name="Picture 2" descr="https://ka-perseus-images.s3.amazonaws.com/13622ed51ffa88abd6604277fb0d8ab610fbe8e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01555" y="2034861"/>
            <a:ext cx="3252341" cy="33967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ka-perseus-images.s3.amazonaws.com/ab6834e921b4fc94cbff13fd7d26bd54b123555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564" y="1828211"/>
            <a:ext cx="24193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65771"/>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otalTime>0</TotalTime>
  <Words>6694</Words>
  <Application>Microsoft Macintosh PowerPoint</Application>
  <PresentationFormat>Widescreen</PresentationFormat>
  <Paragraphs>541</Paragraphs>
  <Slides>66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Corbel</vt:lpstr>
      <vt:lpstr>MinionPro-It</vt:lpstr>
      <vt:lpstr>MinionPro-Regular</vt:lpstr>
      <vt:lpstr>Basis</vt:lpstr>
      <vt:lpstr>Surrealism, Roots &amp; Strategies</vt:lpstr>
      <vt:lpstr>Kahlo, The Two Friedas, 1939, Surrealism, Mexico, oil on canvas</vt:lpstr>
      <vt:lpstr>Kahlo, The Two Friedas, 1939, Surrealism, Mexico, oil on canvas</vt:lpstr>
      <vt:lpstr>Oppenheim, Object (Le Dejeneur en fourrure), 1936, Surrealism, France, fur-covered cup</vt:lpstr>
      <vt:lpstr>Oppenheim, Object (Le Dejeneur en fourrure), 1936, Surrealism, France, fur-covered cup</vt:lpstr>
      <vt:lpstr>PowerPoint Presentation</vt:lpstr>
      <vt:lpstr>PowerPoint Presentation</vt:lpstr>
      <vt:lpstr>PowerPoint Presentation</vt:lpstr>
      <vt:lpstr>PowerPoint Presentation</vt:lpstr>
      <vt:lpstr>Social Realism</vt:lpstr>
      <vt:lpstr>Mexican Muralism</vt:lpstr>
      <vt:lpstr>PowerPoint Presentation</vt:lpstr>
      <vt:lpstr>PowerPoint Presentation</vt:lpstr>
      <vt:lpstr>PowerPoint Presentation</vt:lpstr>
      <vt:lpstr>Lawrence, “No. 49,” 1940, Washington D.C., tempera on masonite</vt:lpstr>
      <vt:lpstr>Lawrence, “No. 49,” 1940, Washington D.C., tempera on masonite</vt:lpstr>
      <vt:lpstr>PowerPoint Presentation</vt:lpstr>
      <vt:lpstr>PowerPoint Presentation</vt:lpstr>
      <vt:lpstr>PowerPoint Presentation</vt:lpstr>
      <vt:lpstr>Aftermath of World War II</vt:lpstr>
      <vt:lpstr>Postwar Expressionism in Europe</vt:lpstr>
      <vt:lpstr>Abstract Expressionism (1943-1965)</vt:lpstr>
      <vt:lpstr>de Koonig, “Woman I,” 1950, New York, oil on canvas</vt:lpstr>
      <vt:lpstr>PowerPoint Presentation</vt:lpstr>
      <vt:lpstr>PowerPoint Presentation</vt:lpstr>
      <vt:lpstr>Color Field Painting and Post-Painterly Abstraction</vt:lpstr>
      <vt:lpstr>PowerPoint Presentation</vt:lpstr>
      <vt:lpstr>PowerPoint Presentation</vt:lpstr>
      <vt:lpstr>PowerPoint Presentation</vt:lpstr>
      <vt:lpstr>Aftermath of World War II</vt:lpstr>
      <vt:lpstr>Pop Art (1950s-1970s)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Art</vt:lpstr>
      <vt:lpstr>SMITHSON, SPIRAL JETTY, 1970, ENVIRONMENTAL ART, UTAH, BASALT, LIMESTONE</vt:lpstr>
      <vt:lpstr>Modern and Post-Modern Architecture</vt:lpstr>
      <vt:lpstr>PowerPoint Presentation</vt:lpstr>
      <vt:lpstr>PowerPoint Presentation</vt:lpstr>
      <vt:lpstr>PowerPoint Presentation</vt:lpstr>
      <vt:lpstr>PowerPoint Presentation</vt:lpstr>
      <vt:lpstr>Organic Architecture</vt:lpstr>
      <vt:lpstr>PowerPoint Presentation</vt:lpstr>
      <vt:lpstr>PowerPoint Presentation</vt:lpstr>
      <vt:lpstr>PowerPoint Presentation</vt:lpstr>
      <vt:lpstr>PowerPoint Presentation</vt:lpstr>
      <vt:lpstr>PowerPoint Presentation</vt:lpstr>
      <vt:lpstr>International Style</vt:lpstr>
      <vt:lpstr>Mies van der Rohe, Seagram Building, 1958, America</vt:lpstr>
      <vt:lpstr>Art as a Sociopolitical Message</vt:lpstr>
      <vt:lpstr>History &amp; Ideas</vt:lpstr>
      <vt:lpstr>Emergence</vt:lpstr>
      <vt:lpstr>More Ideas</vt:lpstr>
      <vt:lpstr>Postmodern Architecture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Surrealism, Roots &amp; Strategies</dc:title>
  <dc:creator>Seijas, Begona M.</dc:creator>
  <cp:lastModifiedBy>Seijas, Begona M.</cp:lastModifiedBy>
  <cp:revision>1</cp:revision>
  <dcterms:created xsi:type="dcterms:W3CDTF">2019-04-11T21:27:57Z</dcterms:created>
  <dcterms:modified xsi:type="dcterms:W3CDTF">2019-04-11T21:28:40Z</dcterms:modified>
</cp:coreProperties>
</file>