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547" r:id="rId2"/>
    <p:sldId id="529" r:id="rId3"/>
    <p:sldId id="530" r:id="rId4"/>
    <p:sldId id="531" r:id="rId5"/>
    <p:sldId id="509" r:id="rId6"/>
    <p:sldId id="510" r:id="rId7"/>
    <p:sldId id="378" r:id="rId8"/>
    <p:sldId id="379" r:id="rId9"/>
    <p:sldId id="532" r:id="rId10"/>
    <p:sldId id="381" r:id="rId11"/>
    <p:sldId id="382" r:id="rId12"/>
    <p:sldId id="384" r:id="rId13"/>
    <p:sldId id="533" r:id="rId14"/>
    <p:sldId id="387" r:id="rId15"/>
    <p:sldId id="534" r:id="rId16"/>
    <p:sldId id="535" r:id="rId17"/>
    <p:sldId id="390" r:id="rId18"/>
    <p:sldId id="391" r:id="rId19"/>
    <p:sldId id="392" r:id="rId20"/>
    <p:sldId id="393" r:id="rId21"/>
    <p:sldId id="396" r:id="rId22"/>
    <p:sldId id="490" r:id="rId23"/>
    <p:sldId id="398" r:id="rId24"/>
    <p:sldId id="399" r:id="rId25"/>
    <p:sldId id="401" r:id="rId26"/>
    <p:sldId id="418" r:id="rId27"/>
    <p:sldId id="403" r:id="rId28"/>
    <p:sldId id="404" r:id="rId29"/>
    <p:sldId id="410" r:id="rId30"/>
    <p:sldId id="407" r:id="rId31"/>
    <p:sldId id="408" r:id="rId32"/>
    <p:sldId id="409" r:id="rId33"/>
    <p:sldId id="411" r:id="rId34"/>
    <p:sldId id="412" r:id="rId35"/>
    <p:sldId id="413" r:id="rId36"/>
    <p:sldId id="414" r:id="rId37"/>
    <p:sldId id="415" r:id="rId38"/>
    <p:sldId id="416" r:id="rId39"/>
    <p:sldId id="41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87"/>
    <p:restoredTop sz="93469"/>
  </p:normalViewPr>
  <p:slideViewPr>
    <p:cSldViewPr snapToGrid="0" snapToObjects="1">
      <p:cViewPr varScale="1">
        <p:scale>
          <a:sx n="127" d="100"/>
          <a:sy n="127" d="100"/>
        </p:scale>
        <p:origin x="4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710CB-7318-244B-8349-A6CFA05FBE09}" type="datetimeFigureOut">
              <a:rPr lang="en-US" smtClean="0"/>
              <a:t>1/21/19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F6C47-6886-E94C-A864-AE34241E83A1}" type="slidenum">
              <a:rPr lang="en-US" smtClean="0"/>
              <a:t>‹#›</a:t>
            </a:fld>
            <a:endParaRPr lang="en-US"/>
          </a:p>
        </p:txBody>
      </p:sp>
    </p:spTree>
    <p:extLst>
      <p:ext uri="{BB962C8B-B14F-4D97-AF65-F5344CB8AC3E}">
        <p14:creationId xmlns:p14="http://schemas.microsoft.com/office/powerpoint/2010/main" val="271248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895B7745-A1A9-C545-AB1B-6EDD029DA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C07C85-F682-F44B-AF1F-D74F158E9EEF}"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pitchFamily="2" charset="0"/>
              <a:ea typeface="+mn-ea"/>
              <a:cs typeface="+mn-cs"/>
            </a:endParaRPr>
          </a:p>
        </p:txBody>
      </p:sp>
      <p:sp>
        <p:nvSpPr>
          <p:cNvPr id="93186" name="Rectangle 2">
            <a:extLst>
              <a:ext uri="{FF2B5EF4-FFF2-40B4-BE49-F238E27FC236}">
                <a16:creationId xmlns:a16="http://schemas.microsoft.com/office/drawing/2014/main" id="{85C81CED-7975-4248-A864-5C1397FA3277}"/>
              </a:ext>
            </a:extLst>
          </p:cNvPr>
          <p:cNvSpPr>
            <a:spLocks noChangeArrowheads="1" noTextEdit="1"/>
          </p:cNvSpPr>
          <p:nvPr>
            <p:ph type="sldImg"/>
          </p:nvPr>
        </p:nvSpPr>
        <p:spPr>
          <a:ln/>
        </p:spPr>
      </p:sp>
      <p:sp>
        <p:nvSpPr>
          <p:cNvPr id="93187" name="Rectangle 3">
            <a:extLst>
              <a:ext uri="{FF2B5EF4-FFF2-40B4-BE49-F238E27FC236}">
                <a16:creationId xmlns:a16="http://schemas.microsoft.com/office/drawing/2014/main" id="{238D14A7-776C-C841-84C1-513E710484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2455720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5"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3" y="990600"/>
            <a:ext cx="10653003"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3" y="2495445"/>
            <a:ext cx="10653003"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1/16/19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362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6709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7431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263563" cy="365125"/>
          </a:xfrm>
        </p:spPr>
        <p:txBody>
          <a:bodyPr/>
          <a:lstStyle>
            <a:lvl1pPr>
              <a:defRPr>
                <a:solidFill>
                  <a:schemeClr val="accent1">
                    <a:lumMod val="75000"/>
                    <a:lumOff val="25000"/>
                  </a:schemeClr>
                </a:solidFill>
              </a:defRPr>
            </a:lvl1pPr>
          </a:lstStyle>
          <a:p>
            <a:fld id="{B61BEF0D-F0BB-DE4B-95CE-6DB70DBA9567}" type="datetimeFigureOut">
              <a:rPr lang="en-US" smtClean="0"/>
              <a:pPr/>
              <a:t>1/16/19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002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3" y="2228004"/>
            <a:ext cx="10653003"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422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29" y="514197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5" y="3036573"/>
            <a:ext cx="1065300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5" y="4541417"/>
            <a:ext cx="1065300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1/16/19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7010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4" y="2228003"/>
            <a:ext cx="5199369"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972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59" y="2228003"/>
            <a:ext cx="4791333"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74924" y="2926052"/>
            <a:ext cx="5199369"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5" y="2228003"/>
            <a:ext cx="480218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210216"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9611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478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763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29"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7" y="5262296"/>
            <a:ext cx="4715500"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1/16/19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773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3" y="4693389"/>
            <a:ext cx="10653003"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58" y="599725"/>
            <a:ext cx="10984941"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774923" y="5260127"/>
            <a:ext cx="1065300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1851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3" y="687475"/>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3" y="2228003"/>
            <a:ext cx="10653003"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7"/>
            <a:ext cx="2844800"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1/16/19</a:t>
            </a:fld>
            <a:endParaRPr lang="en-US" dirty="0"/>
          </a:p>
        </p:txBody>
      </p:sp>
      <p:sp>
        <p:nvSpPr>
          <p:cNvPr id="5" name="Footer Placeholder 4"/>
          <p:cNvSpPr>
            <a:spLocks noGrp="1"/>
          </p:cNvSpPr>
          <p:nvPr>
            <p:ph type="ftr" sz="quarter" idx="3"/>
          </p:nvPr>
        </p:nvSpPr>
        <p:spPr>
          <a:xfrm>
            <a:off x="774924" y="5951811"/>
            <a:ext cx="6494113"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400635" y="5956137"/>
            <a:ext cx="1027291"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597456"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5454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2261-96BB-154C-9300-6EA937A70A72}"/>
              </a:ext>
            </a:extLst>
          </p:cNvPr>
          <p:cNvSpPr>
            <a:spLocks noGrp="1"/>
          </p:cNvSpPr>
          <p:nvPr>
            <p:ph type="ctrTitle"/>
          </p:nvPr>
        </p:nvSpPr>
        <p:spPr/>
        <p:txBody>
          <a:bodyPr>
            <a:normAutofit/>
          </a:bodyPr>
          <a:lstStyle/>
          <a:p>
            <a:r>
              <a:rPr lang="en-US" sz="5400" dirty="0"/>
              <a:t>PART 3</a:t>
            </a:r>
          </a:p>
        </p:txBody>
      </p:sp>
      <p:sp>
        <p:nvSpPr>
          <p:cNvPr id="56321" name="Slide Number Placeholder 1">
            <a:extLst>
              <a:ext uri="{FF2B5EF4-FFF2-40B4-BE49-F238E27FC236}">
                <a16:creationId xmlns:a16="http://schemas.microsoft.com/office/drawing/2014/main" id="{838C9743-7DA3-1544-BB9F-55430F2A211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62C77EAA-43E0-904E-BC71-EB4878108D32}" type="slidenum">
              <a:rPr lang="en-US" altLang="en-US" sz="1400" b="0">
                <a:solidFill>
                  <a:prstClr val="black"/>
                </a:solidFill>
                <a:latin typeface="Garamond" panose="02020404030301010803" pitchFamily="18" charset="0"/>
              </a:rPr>
              <a:pPr defTabSz="457200"/>
              <a:t>1</a:t>
            </a:fld>
            <a:endParaRPr lang="en-US" altLang="en-US" sz="1400" b="0">
              <a:solidFill>
                <a:prstClr val="black"/>
              </a:solidFill>
              <a:latin typeface="Garamond" panose="02020404030301010803" pitchFamily="18" charset="0"/>
            </a:endParaRPr>
          </a:p>
        </p:txBody>
      </p:sp>
      <p:sp>
        <p:nvSpPr>
          <p:cNvPr id="6" name="TextBox 1">
            <a:extLst>
              <a:ext uri="{FF2B5EF4-FFF2-40B4-BE49-F238E27FC236}">
                <a16:creationId xmlns:a16="http://schemas.microsoft.com/office/drawing/2014/main" id="{18B2C8A1-F725-954B-A2DB-8A2A3DAC4DFD}"/>
              </a:ext>
            </a:extLst>
          </p:cNvPr>
          <p:cNvSpPr txBox="1">
            <a:spLocks noChangeArrowheads="1"/>
          </p:cNvSpPr>
          <p:nvPr/>
        </p:nvSpPr>
        <p:spPr bwMode="auto">
          <a:xfrm>
            <a:off x="3239362" y="3537405"/>
            <a:ext cx="609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algn="ctr" defTabSz="457200"/>
            <a:r>
              <a:rPr lang="en-US" altLang="en-US" sz="3600" dirty="0">
                <a:solidFill>
                  <a:srgbClr val="ED8428"/>
                </a:solidFill>
                <a:latin typeface="Gill Sans MT" panose="020B0502020104020203"/>
              </a:rPr>
              <a:t>FLORENTINE RENAISSANCE ART</a:t>
            </a:r>
          </a:p>
          <a:p>
            <a:pPr algn="ctr" defTabSz="457200"/>
            <a:r>
              <a:rPr lang="en-US" altLang="en-US" sz="3600" dirty="0">
                <a:solidFill>
                  <a:srgbClr val="ED8428"/>
                </a:solidFill>
                <a:latin typeface="Gill Sans MT" panose="020B0502020104020203"/>
              </a:rPr>
              <a:t>EARLY RENAISSANCE  1450</a:t>
            </a:r>
          </a:p>
        </p:txBody>
      </p:sp>
    </p:spTree>
    <p:extLst>
      <p:ext uri="{BB962C8B-B14F-4D97-AF65-F5344CB8AC3E}">
        <p14:creationId xmlns:p14="http://schemas.microsoft.com/office/powerpoint/2010/main" val="193616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C1B89A35-8582-A64A-8FF2-330A401A202B}"/>
              </a:ext>
            </a:extLst>
          </p:cNvPr>
          <p:cNvSpPr>
            <a:spLocks noGrp="1" noChangeArrowheads="1"/>
          </p:cNvSpPr>
          <p:nvPr>
            <p:ph type="title"/>
          </p:nvPr>
        </p:nvSpPr>
        <p:spPr>
          <a:xfrm>
            <a:off x="1524000" y="5486400"/>
            <a:ext cx="3657600" cy="730250"/>
          </a:xfrm>
        </p:spPr>
        <p:txBody>
          <a:bodyPr>
            <a:noAutofit/>
          </a:bodyPr>
          <a:lstStyle/>
          <a:p>
            <a:pPr eaLnBrk="1" hangingPunct="1"/>
            <a:r>
              <a:rPr lang="en-US" altLang="en-US" sz="2000" dirty="0">
                <a:solidFill>
                  <a:schemeClr val="accent2"/>
                </a:solidFill>
              </a:rPr>
              <a:t>FILIPPO BRUNELLESCHI, dome of Florence Cathedral (view from the south), Florence, Italy, 1420–1436.  </a:t>
            </a:r>
          </a:p>
        </p:txBody>
      </p:sp>
      <p:sp>
        <p:nvSpPr>
          <p:cNvPr id="96257" name="Slide Number Placeholder 5">
            <a:extLst>
              <a:ext uri="{FF2B5EF4-FFF2-40B4-BE49-F238E27FC236}">
                <a16:creationId xmlns:a16="http://schemas.microsoft.com/office/drawing/2014/main" id="{593C85AD-F26C-9A42-9AC1-C122B3957C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2908413A-1129-EE4E-9F40-A470A163760F}" type="slidenum">
              <a:rPr lang="en-US" altLang="en-US" sz="1400" b="0">
                <a:solidFill>
                  <a:prstClr val="black"/>
                </a:solidFill>
                <a:latin typeface="Garamond" panose="02020404030301010803" pitchFamily="18" charset="0"/>
              </a:rPr>
              <a:pPr defTabSz="457200"/>
              <a:t>10</a:t>
            </a:fld>
            <a:endParaRPr lang="en-US" altLang="en-US" sz="1400" b="0">
              <a:solidFill>
                <a:prstClr val="black"/>
              </a:solidFill>
              <a:latin typeface="Garamond" panose="02020404030301010803" pitchFamily="18" charset="0"/>
            </a:endParaRPr>
          </a:p>
        </p:txBody>
      </p:sp>
      <p:pic>
        <p:nvPicPr>
          <p:cNvPr id="96259" name="Picture 3">
            <a:extLst>
              <a:ext uri="{FF2B5EF4-FFF2-40B4-BE49-F238E27FC236}">
                <a16:creationId xmlns:a16="http://schemas.microsoft.com/office/drawing/2014/main" id="{06E5F634-6988-6145-8CB5-9EF82FE4A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100" y="0"/>
            <a:ext cx="4965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727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3AE4B2FD-85A3-0C44-8043-20C2D2303D1C}"/>
              </a:ext>
            </a:extLst>
          </p:cNvPr>
          <p:cNvSpPr>
            <a:spLocks noGrp="1" noChangeArrowheads="1"/>
          </p:cNvSpPr>
          <p:nvPr>
            <p:ph type="title"/>
          </p:nvPr>
        </p:nvSpPr>
        <p:spPr>
          <a:xfrm>
            <a:off x="1539875" y="4343401"/>
            <a:ext cx="3429000" cy="517525"/>
          </a:xfrm>
        </p:spPr>
        <p:txBody>
          <a:bodyPr>
            <a:noAutofit/>
          </a:bodyPr>
          <a:lstStyle/>
          <a:p>
            <a:pPr eaLnBrk="1" hangingPunct="1"/>
            <a:r>
              <a:rPr lang="en-US" altLang="en-US" sz="2000" dirty="0">
                <a:solidFill>
                  <a:schemeClr val="accent2"/>
                </a:solidFill>
              </a:rPr>
              <a:t>Cutaway view of dome of Florence Cathedral (after P. </a:t>
            </a:r>
            <a:r>
              <a:rPr lang="en-US" altLang="en-US" sz="2000" dirty="0" err="1">
                <a:solidFill>
                  <a:schemeClr val="accent2"/>
                </a:solidFill>
              </a:rPr>
              <a:t>Sanpaolesi</a:t>
            </a:r>
            <a:r>
              <a:rPr lang="en-US" altLang="en-US" sz="2000" dirty="0">
                <a:solidFill>
                  <a:schemeClr val="accent2"/>
                </a:solidFill>
              </a:rPr>
              <a:t>).  </a:t>
            </a:r>
          </a:p>
        </p:txBody>
      </p:sp>
      <p:sp>
        <p:nvSpPr>
          <p:cNvPr id="97281" name="Slide Number Placeholder 5">
            <a:extLst>
              <a:ext uri="{FF2B5EF4-FFF2-40B4-BE49-F238E27FC236}">
                <a16:creationId xmlns:a16="http://schemas.microsoft.com/office/drawing/2014/main" id="{929FA639-8598-ED44-88B3-D3F3A4741E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D66AC2E5-B494-2544-8986-5CAFCA1F17F4}" type="slidenum">
              <a:rPr lang="en-US" altLang="en-US" sz="1400" b="0">
                <a:solidFill>
                  <a:prstClr val="black"/>
                </a:solidFill>
                <a:latin typeface="Garamond" panose="02020404030301010803" pitchFamily="18" charset="0"/>
              </a:rPr>
              <a:pPr defTabSz="457200"/>
              <a:t>11</a:t>
            </a:fld>
            <a:endParaRPr lang="en-US" altLang="en-US" sz="1400" b="0">
              <a:solidFill>
                <a:prstClr val="black"/>
              </a:solidFill>
              <a:latin typeface="Garamond" panose="02020404030301010803" pitchFamily="18" charset="0"/>
            </a:endParaRPr>
          </a:p>
        </p:txBody>
      </p:sp>
      <p:pic>
        <p:nvPicPr>
          <p:cNvPr id="97283" name="Picture 3">
            <a:extLst>
              <a:ext uri="{FF2B5EF4-FFF2-40B4-BE49-F238E27FC236}">
                <a16:creationId xmlns:a16="http://schemas.microsoft.com/office/drawing/2014/main" id="{F4F33387-F7F8-FB46-A559-6FEE63D5C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76" y="0"/>
            <a:ext cx="524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767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D8484D95-751F-4547-8B17-D6B652C8D3D6}"/>
              </a:ext>
            </a:extLst>
          </p:cNvPr>
          <p:cNvSpPr>
            <a:spLocks noGrp="1" noChangeArrowheads="1"/>
          </p:cNvSpPr>
          <p:nvPr>
            <p:ph type="title"/>
          </p:nvPr>
        </p:nvSpPr>
        <p:spPr>
          <a:xfrm>
            <a:off x="1524000" y="5486400"/>
            <a:ext cx="3581400" cy="730250"/>
          </a:xfrm>
        </p:spPr>
        <p:txBody>
          <a:bodyPr>
            <a:normAutofit fontScale="90000"/>
          </a:bodyPr>
          <a:lstStyle/>
          <a:p>
            <a:pPr eaLnBrk="1" hangingPunct="1"/>
            <a:r>
              <a:rPr lang="en-US" altLang="en-US" b="1"/>
              <a:t>Figure 21-17  </a:t>
            </a:r>
            <a:r>
              <a:rPr lang="en-US" altLang="en-US"/>
              <a:t>FILIPPO BRUNELLESCHI, facade of the Pazzi Chapel, Santa Croce, Florence, Italy, begun ca. 1440.  </a:t>
            </a:r>
          </a:p>
        </p:txBody>
      </p:sp>
      <p:sp>
        <p:nvSpPr>
          <p:cNvPr id="98305" name="Slide Number Placeholder 5">
            <a:extLst>
              <a:ext uri="{FF2B5EF4-FFF2-40B4-BE49-F238E27FC236}">
                <a16:creationId xmlns:a16="http://schemas.microsoft.com/office/drawing/2014/main" id="{DAB21C22-D5C9-BB41-8A66-42BBA950C4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47453B1B-945D-CD48-8006-2F5AD230833D}" type="slidenum">
              <a:rPr lang="en-US" altLang="en-US" sz="1400" b="0">
                <a:solidFill>
                  <a:prstClr val="black"/>
                </a:solidFill>
                <a:latin typeface="Garamond" panose="02020404030301010803" pitchFamily="18" charset="0"/>
              </a:rPr>
              <a:pPr defTabSz="457200"/>
              <a:t>12</a:t>
            </a:fld>
            <a:endParaRPr lang="en-US" altLang="en-US" sz="1400" b="0">
              <a:solidFill>
                <a:prstClr val="black"/>
              </a:solidFill>
              <a:latin typeface="Garamond" panose="02020404030301010803" pitchFamily="18" charset="0"/>
            </a:endParaRPr>
          </a:p>
        </p:txBody>
      </p:sp>
      <p:pic>
        <p:nvPicPr>
          <p:cNvPr id="98307" name="Picture 3">
            <a:extLst>
              <a:ext uri="{FF2B5EF4-FFF2-40B4-BE49-F238E27FC236}">
                <a16:creationId xmlns:a16="http://schemas.microsoft.com/office/drawing/2014/main" id="{0EFA00E3-AED7-7B4F-86E1-2D847FE2E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474" y="1676400"/>
            <a:ext cx="364481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1AFB98A8-2729-B048-8232-2C48CF8AC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76400"/>
            <a:ext cx="321507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7A250006-0FFB-2342-9FA6-CED872BB8840}"/>
              </a:ext>
            </a:extLst>
          </p:cNvPr>
          <p:cNvSpPr txBox="1">
            <a:spLocks/>
          </p:cNvSpPr>
          <p:nvPr/>
        </p:nvSpPr>
        <p:spPr>
          <a:xfrm>
            <a:off x="2105192" y="304801"/>
            <a:ext cx="7989752" cy="108332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solidFill>
                  <a:prstClr val="white"/>
                </a:solidFill>
                <a:latin typeface="Gill Sans MT" panose="020B0502020104020203"/>
              </a:rPr>
              <a:t>Pazzi chapel	</a:t>
            </a:r>
            <a:endParaRPr lang="en-US" dirty="0">
              <a:solidFill>
                <a:prstClr val="white"/>
              </a:solidFill>
              <a:latin typeface="Gill Sans MT" panose="020B0502020104020203"/>
            </a:endParaRPr>
          </a:p>
        </p:txBody>
      </p:sp>
      <p:sp>
        <p:nvSpPr>
          <p:cNvPr id="7" name="5-Point Star 6">
            <a:extLst>
              <a:ext uri="{FF2B5EF4-FFF2-40B4-BE49-F238E27FC236}">
                <a16:creationId xmlns:a16="http://schemas.microsoft.com/office/drawing/2014/main" id="{46E50A46-29E4-2341-8BB3-A6BCE00ED956}"/>
              </a:ext>
            </a:extLst>
          </p:cNvPr>
          <p:cNvSpPr/>
          <p:nvPr/>
        </p:nvSpPr>
        <p:spPr>
          <a:xfrm>
            <a:off x="1589314" y="5805170"/>
            <a:ext cx="838200" cy="868680"/>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latin typeface="Gill Sans MT" panose="020B0502020104020203"/>
            </a:endParaRPr>
          </a:p>
        </p:txBody>
      </p:sp>
    </p:spTree>
    <p:extLst>
      <p:ext uri="{BB962C8B-B14F-4D97-AF65-F5344CB8AC3E}">
        <p14:creationId xmlns:p14="http://schemas.microsoft.com/office/powerpoint/2010/main" val="2224802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t>Pazzi</a:t>
            </a:r>
            <a:r>
              <a:rPr lang="en-US" sz="4400" dirty="0"/>
              <a:t> chapel	</a:t>
            </a:r>
          </a:p>
        </p:txBody>
      </p:sp>
      <p:sp>
        <p:nvSpPr>
          <p:cNvPr id="3" name="Content Placeholder 2"/>
          <p:cNvSpPr>
            <a:spLocks noGrp="1"/>
          </p:cNvSpPr>
          <p:nvPr>
            <p:ph sz="half" idx="1"/>
          </p:nvPr>
        </p:nvSpPr>
        <p:spPr>
          <a:xfrm>
            <a:off x="1905000" y="2133600"/>
            <a:ext cx="3907662" cy="4572000"/>
          </a:xfrm>
        </p:spPr>
        <p:txBody>
          <a:bodyPr>
            <a:normAutofit fontScale="85000" lnSpcReduction="20000"/>
          </a:bodyPr>
          <a:lstStyle/>
          <a:p>
            <a:r>
              <a:rPr lang="en-US" dirty="0"/>
              <a:t>Meeting room for monks of the church, off the cloister (where they lived)</a:t>
            </a:r>
          </a:p>
          <a:p>
            <a:pPr lvl="1"/>
            <a:r>
              <a:rPr lang="en-US" dirty="0"/>
              <a:t>Was a gift from the </a:t>
            </a:r>
            <a:r>
              <a:rPr lang="en-US" dirty="0" err="1"/>
              <a:t>Pazzi</a:t>
            </a:r>
            <a:r>
              <a:rPr lang="en-US" dirty="0"/>
              <a:t> family to the Franciscan church</a:t>
            </a:r>
          </a:p>
          <a:p>
            <a:r>
              <a:rPr lang="en-US" dirty="0"/>
              <a:t>Completed after his death</a:t>
            </a:r>
          </a:p>
          <a:p>
            <a:r>
              <a:rPr lang="en-US" dirty="0" err="1"/>
              <a:t>Pietra</a:t>
            </a:r>
            <a:r>
              <a:rPr lang="en-US" dirty="0"/>
              <a:t> </a:t>
            </a:r>
            <a:r>
              <a:rPr lang="en-US" dirty="0" err="1"/>
              <a:t>serena</a:t>
            </a:r>
            <a:r>
              <a:rPr lang="en-US" dirty="0"/>
              <a:t>-gray-green stone, dominance of perfect geometry</a:t>
            </a:r>
          </a:p>
          <a:p>
            <a:r>
              <a:rPr lang="en-US" dirty="0"/>
              <a:t>Rectangles, circles, squares, and semi-circles</a:t>
            </a:r>
          </a:p>
          <a:p>
            <a:r>
              <a:rPr lang="en-US" dirty="0"/>
              <a:t>Like Ancient Roman temple</a:t>
            </a:r>
          </a:p>
          <a:p>
            <a:pPr lvl="1"/>
            <a:r>
              <a:rPr lang="en-US" dirty="0"/>
              <a:t>Centrally-planned like the Pantheon</a:t>
            </a:r>
          </a:p>
          <a:p>
            <a:pPr lvl="2"/>
            <a:r>
              <a:rPr lang="en-US" dirty="0"/>
              <a:t>Little broader than long</a:t>
            </a:r>
          </a:p>
          <a:p>
            <a:pPr lvl="2"/>
            <a:r>
              <a:rPr lang="en-US" dirty="0"/>
              <a:t>Dome has small barrel vaults</a:t>
            </a:r>
          </a:p>
          <a:p>
            <a:pPr lvl="3"/>
            <a:r>
              <a:rPr lang="en-US" dirty="0"/>
              <a:t>Took rectangular space to make it circular</a:t>
            </a:r>
          </a:p>
          <a:p>
            <a:pPr lvl="1"/>
            <a:r>
              <a:rPr lang="en-US" dirty="0"/>
              <a:t>Revival of Ancient Rome</a:t>
            </a:r>
          </a:p>
          <a:p>
            <a:pPr lvl="1"/>
            <a:r>
              <a:rPr lang="en-US" dirty="0"/>
              <a:t>Oculus</a:t>
            </a:r>
          </a:p>
          <a:p>
            <a:pPr lvl="1"/>
            <a:r>
              <a:rPr lang="en-US" dirty="0"/>
              <a:t>Windows that invite light</a:t>
            </a:r>
          </a:p>
          <a:p>
            <a:pPr lvl="1"/>
            <a:endParaRPr lang="en-US" dirty="0"/>
          </a:p>
        </p:txBody>
      </p:sp>
      <p:sp>
        <p:nvSpPr>
          <p:cNvPr id="4" name="Content Placeholder 3"/>
          <p:cNvSpPr>
            <a:spLocks noGrp="1"/>
          </p:cNvSpPr>
          <p:nvPr>
            <p:ph sz="half" idx="2"/>
          </p:nvPr>
        </p:nvSpPr>
        <p:spPr>
          <a:xfrm>
            <a:off x="6096000" y="1981200"/>
            <a:ext cx="4191000" cy="4343400"/>
          </a:xfrm>
        </p:spPr>
        <p:txBody>
          <a:bodyPr>
            <a:noAutofit/>
          </a:bodyPr>
          <a:lstStyle/>
          <a:p>
            <a:r>
              <a:rPr lang="en-US" sz="1600" dirty="0"/>
              <a:t>Dome supported by </a:t>
            </a:r>
            <a:r>
              <a:rPr lang="en-US" sz="1600" dirty="0" err="1"/>
              <a:t>pendentives</a:t>
            </a:r>
            <a:endParaRPr lang="en-US" sz="1600" dirty="0"/>
          </a:p>
          <a:p>
            <a:pPr lvl="1"/>
            <a:r>
              <a:rPr lang="en-US" dirty="0"/>
              <a:t>Roundels on the </a:t>
            </a:r>
            <a:r>
              <a:rPr lang="en-US" dirty="0" err="1"/>
              <a:t>pendentives</a:t>
            </a:r>
            <a:endParaRPr lang="en-US" dirty="0"/>
          </a:p>
          <a:p>
            <a:r>
              <a:rPr lang="en-US" sz="1600" dirty="0"/>
              <a:t>Transition into High Renaissance, became more obsessed with geometry, rational</a:t>
            </a:r>
          </a:p>
          <a:p>
            <a:pPr lvl="1"/>
            <a:r>
              <a:rPr lang="en-US" dirty="0"/>
              <a:t>Subservient to design</a:t>
            </a:r>
          </a:p>
          <a:p>
            <a:r>
              <a:rPr lang="en-US" sz="1600" dirty="0"/>
              <a:t>Portico in the front</a:t>
            </a:r>
          </a:p>
          <a:p>
            <a:pPr lvl="1"/>
            <a:r>
              <a:rPr lang="en-US" dirty="0"/>
              <a:t>Round arches</a:t>
            </a:r>
          </a:p>
          <a:p>
            <a:r>
              <a:rPr lang="en-US" sz="1600" dirty="0"/>
              <a:t>Dome dominates the façade</a:t>
            </a:r>
          </a:p>
          <a:p>
            <a:pPr>
              <a:lnSpc>
                <a:spcPts val="1050"/>
              </a:lnSpc>
            </a:pPr>
            <a:r>
              <a:rPr lang="en-US" altLang="en-US" sz="1600" dirty="0"/>
              <a:t>First independent Renaissance building conceived as a centrally-planned structure, all emphasis is placed on the dome, short barrel-vaulted sections support it (do not look like support, rather decoration)</a:t>
            </a:r>
          </a:p>
        </p:txBody>
      </p:sp>
    </p:spTree>
    <p:extLst>
      <p:ext uri="{BB962C8B-B14F-4D97-AF65-F5344CB8AC3E}">
        <p14:creationId xmlns:p14="http://schemas.microsoft.com/office/powerpoint/2010/main" val="425901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65A7E19-0ACD-104D-A28F-33DD1CCC9F5C}"/>
              </a:ext>
            </a:extLst>
          </p:cNvPr>
          <p:cNvSpPr>
            <a:spLocks noGrp="1" noChangeArrowheads="1"/>
          </p:cNvSpPr>
          <p:nvPr>
            <p:ph type="title"/>
          </p:nvPr>
        </p:nvSpPr>
        <p:spPr>
          <a:xfrm>
            <a:off x="1981200" y="730525"/>
            <a:ext cx="3581400" cy="942975"/>
          </a:xfrm>
        </p:spPr>
        <p:txBody>
          <a:bodyPr>
            <a:noAutofit/>
          </a:bodyPr>
          <a:lstStyle/>
          <a:p>
            <a:pPr eaLnBrk="1" hangingPunct="1"/>
            <a:r>
              <a:rPr lang="en-US" altLang="en-US" sz="1600" dirty="0">
                <a:solidFill>
                  <a:schemeClr val="accent2"/>
                </a:solidFill>
              </a:rPr>
              <a:t>FILIPPO BRUNELLESCHI, interior of the </a:t>
            </a:r>
            <a:r>
              <a:rPr lang="en-US" altLang="en-US" sz="1600" dirty="0" err="1">
                <a:solidFill>
                  <a:schemeClr val="accent2"/>
                </a:solidFill>
              </a:rPr>
              <a:t>Pazzi</a:t>
            </a:r>
            <a:r>
              <a:rPr lang="en-US" altLang="en-US" sz="1600" dirty="0">
                <a:solidFill>
                  <a:schemeClr val="accent2"/>
                </a:solidFill>
              </a:rPr>
              <a:t> Chapel (view facing northeast), Santa Croce, Florence, Italy, begun ca. 1440.  </a:t>
            </a:r>
          </a:p>
        </p:txBody>
      </p:sp>
      <p:sp>
        <p:nvSpPr>
          <p:cNvPr id="101377" name="Slide Number Placeholder 5">
            <a:extLst>
              <a:ext uri="{FF2B5EF4-FFF2-40B4-BE49-F238E27FC236}">
                <a16:creationId xmlns:a16="http://schemas.microsoft.com/office/drawing/2014/main" id="{8FD64BB8-5178-AE4A-A356-DC10ADFB141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7B19686A-0938-414E-BDA1-A8E017BF7AD3}" type="slidenum">
              <a:rPr lang="en-US" altLang="en-US" sz="1400" b="0">
                <a:solidFill>
                  <a:prstClr val="black"/>
                </a:solidFill>
                <a:latin typeface="Garamond" panose="02020404030301010803" pitchFamily="18" charset="0"/>
              </a:rPr>
              <a:pPr defTabSz="457200"/>
              <a:t>14</a:t>
            </a:fld>
            <a:endParaRPr lang="en-US" altLang="en-US" sz="1400" b="0">
              <a:solidFill>
                <a:prstClr val="black"/>
              </a:solidFill>
              <a:latin typeface="Garamond" panose="02020404030301010803" pitchFamily="18" charset="0"/>
            </a:endParaRPr>
          </a:p>
        </p:txBody>
      </p:sp>
      <p:pic>
        <p:nvPicPr>
          <p:cNvPr id="101379" name="Picture 3">
            <a:extLst>
              <a:ext uri="{FF2B5EF4-FFF2-40B4-BE49-F238E27FC236}">
                <a16:creationId xmlns:a16="http://schemas.microsoft.com/office/drawing/2014/main" id="{33EC3054-1476-4B4D-8BD8-9C815AEFB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4" y="20053"/>
            <a:ext cx="5024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236616D2-C5E5-EF49-A0E5-7A237E522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387" y="2249323"/>
            <a:ext cx="410006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a:extLst>
              <a:ext uri="{FF2B5EF4-FFF2-40B4-BE49-F238E27FC236}">
                <a16:creationId xmlns:a16="http://schemas.microsoft.com/office/drawing/2014/main" id="{659123C0-D879-7948-B095-B2C548C089FC}"/>
              </a:ext>
            </a:extLst>
          </p:cNvPr>
          <p:cNvSpPr/>
          <p:nvPr/>
        </p:nvSpPr>
        <p:spPr>
          <a:xfrm>
            <a:off x="1562100" y="5730977"/>
            <a:ext cx="838200" cy="868680"/>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latin typeface="Gill Sans MT" panose="020B0502020104020203"/>
            </a:endParaRPr>
          </a:p>
        </p:txBody>
      </p:sp>
    </p:spTree>
    <p:extLst>
      <p:ext uri="{BB962C8B-B14F-4D97-AF65-F5344CB8AC3E}">
        <p14:creationId xmlns:p14="http://schemas.microsoft.com/office/powerpoint/2010/main" val="854579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solidFill>
                  <a:schemeClr val="accent2"/>
                </a:solidFill>
              </a:rPr>
              <a:t>LEON BATTISTA ALBERTI    </a:t>
            </a:r>
            <a:br>
              <a:rPr lang="en-US" sz="3600" dirty="0">
                <a:solidFill>
                  <a:schemeClr val="accent2"/>
                </a:solidFill>
              </a:rPr>
            </a:br>
            <a:r>
              <a:rPr lang="en-US" dirty="0"/>
              <a:t>Palazzo </a:t>
            </a:r>
            <a:r>
              <a:rPr lang="en-US" dirty="0" err="1"/>
              <a:t>rucellai</a:t>
            </a:r>
            <a:endParaRPr lang="en-US" dirty="0"/>
          </a:p>
        </p:txBody>
      </p:sp>
      <p:sp>
        <p:nvSpPr>
          <p:cNvPr id="4" name="Content Placeholder 3"/>
          <p:cNvSpPr>
            <a:spLocks noGrp="1"/>
          </p:cNvSpPr>
          <p:nvPr>
            <p:ph sz="half" idx="1"/>
          </p:nvPr>
        </p:nvSpPr>
        <p:spPr>
          <a:xfrm>
            <a:off x="1600201" y="2828428"/>
            <a:ext cx="5022761" cy="3342098"/>
          </a:xfrm>
        </p:spPr>
        <p:txBody>
          <a:bodyPr>
            <a:noAutofit/>
          </a:bodyPr>
          <a:lstStyle/>
          <a:p>
            <a:pPr>
              <a:lnSpc>
                <a:spcPts val="1050"/>
              </a:lnSpc>
            </a:pPr>
            <a:r>
              <a:rPr lang="en-US" altLang="en-US" sz="1400" dirty="0"/>
              <a:t>Builds on the humanist architecture of Brunelleschi</a:t>
            </a:r>
          </a:p>
          <a:p>
            <a:pPr lvl="1">
              <a:lnSpc>
                <a:spcPts val="1050"/>
              </a:lnSpc>
            </a:pPr>
            <a:r>
              <a:rPr lang="en-US" altLang="en-US" sz="1400" dirty="0"/>
              <a:t>Private dwelling rather than public building </a:t>
            </a:r>
          </a:p>
          <a:p>
            <a:pPr>
              <a:lnSpc>
                <a:spcPts val="1050"/>
              </a:lnSpc>
            </a:pPr>
            <a:r>
              <a:rPr lang="en-US" altLang="en-US" sz="1400" dirty="0" err="1"/>
              <a:t>Alberti</a:t>
            </a:r>
            <a:r>
              <a:rPr lang="en-US" altLang="en-US" sz="1400" dirty="0"/>
              <a:t>-wrote “On Painting and On Architecture” which established the guidelines for the creation of paintings and buildings that would be followed for centuries</a:t>
            </a:r>
          </a:p>
          <a:p>
            <a:pPr lvl="1">
              <a:lnSpc>
                <a:spcPts val="1050"/>
              </a:lnSpc>
            </a:pPr>
            <a:r>
              <a:rPr lang="en-US" altLang="en-US" sz="1400" dirty="0"/>
              <a:t>Wanted to design a building completely divorced from the medieval style and be considered quintessentially Renaissance</a:t>
            </a:r>
          </a:p>
          <a:p>
            <a:pPr>
              <a:lnSpc>
                <a:spcPts val="1050"/>
              </a:lnSpc>
            </a:pPr>
            <a:r>
              <a:rPr lang="en-US" altLang="en-US" sz="1400" dirty="0"/>
              <a:t>Medici wanted more “low profile palace” to be politically wise</a:t>
            </a:r>
          </a:p>
          <a:p>
            <a:pPr>
              <a:lnSpc>
                <a:spcPts val="1050"/>
              </a:lnSpc>
            </a:pPr>
            <a:r>
              <a:rPr lang="en-US" altLang="en-US" sz="1400" dirty="0"/>
              <a:t>Divided into three tiers divided by horizontal entablatures</a:t>
            </a:r>
          </a:p>
          <a:p>
            <a:pPr lvl="1">
              <a:lnSpc>
                <a:spcPts val="1050"/>
              </a:lnSpc>
            </a:pPr>
            <a:r>
              <a:rPr lang="en-US" altLang="en-US" sz="1400" dirty="0"/>
              <a:t>First tier uses rusticated stone- rough, unfinished masonry; also uses large stone blocks, and post-and-lintel construction with square windows</a:t>
            </a:r>
          </a:p>
          <a:p>
            <a:pPr lvl="1">
              <a:lnSpc>
                <a:spcPts val="1050"/>
              </a:lnSpc>
            </a:pPr>
            <a:r>
              <a:rPr lang="en-US" altLang="en-US" sz="1400" dirty="0"/>
              <a:t>Tiers decrease in height from bottom to top</a:t>
            </a:r>
          </a:p>
          <a:p>
            <a:pPr lvl="1">
              <a:lnSpc>
                <a:spcPts val="1050"/>
              </a:lnSpc>
            </a:pPr>
            <a:r>
              <a:rPr lang="en-US" altLang="en-US" sz="1400" dirty="0"/>
              <a:t>Used smaller stones to give the feeling of lightness, enhanced by the round arches</a:t>
            </a:r>
          </a:p>
          <a:p>
            <a:pPr lvl="1">
              <a:lnSpc>
                <a:spcPts val="1050"/>
              </a:lnSpc>
            </a:pPr>
            <a:r>
              <a:rPr lang="en-US" altLang="en-US" sz="1400" dirty="0"/>
              <a:t>Different types of pilasters-Tuscan on </a:t>
            </a:r>
            <a:r>
              <a:rPr lang="en-US" altLang="en-US" sz="1400" dirty="0" err="1"/>
              <a:t>botton</a:t>
            </a:r>
            <a:r>
              <a:rPr lang="en-US" altLang="en-US" sz="1400" dirty="0"/>
              <a:t>, Ionic in middle, Corinthian on top</a:t>
            </a:r>
          </a:p>
          <a:p>
            <a:pPr>
              <a:lnSpc>
                <a:spcPts val="1050"/>
              </a:lnSpc>
            </a:pPr>
            <a:r>
              <a:rPr lang="en-US" altLang="en-US" sz="1400" dirty="0"/>
              <a:t>Called “</a:t>
            </a:r>
            <a:r>
              <a:rPr lang="en-US" altLang="en-US" sz="1400" dirty="0" err="1"/>
              <a:t>trabeated</a:t>
            </a:r>
            <a:r>
              <a:rPr lang="en-US" altLang="en-US" sz="1400" dirty="0"/>
              <a:t>” thought by </a:t>
            </a:r>
            <a:r>
              <a:rPr lang="en-US" altLang="en-US" sz="1400" dirty="0" err="1"/>
              <a:t>Alberti</a:t>
            </a:r>
            <a:r>
              <a:rPr lang="en-US" altLang="en-US" sz="1400" dirty="0"/>
              <a:t> to be fitting for homes of the nobility</a:t>
            </a:r>
          </a:p>
          <a:p>
            <a:pPr lvl="1">
              <a:lnSpc>
                <a:spcPts val="1050"/>
              </a:lnSpc>
            </a:pPr>
            <a:r>
              <a:rPr lang="en-US" altLang="en-US" sz="1400" dirty="0"/>
              <a:t>Each tier uses pilasters (flattened, engaged columns) to visually support the entablature</a:t>
            </a:r>
          </a:p>
          <a:p>
            <a:pPr>
              <a:lnSpc>
                <a:spcPts val="1050"/>
              </a:lnSpc>
            </a:pPr>
            <a:r>
              <a:rPr lang="en-US" altLang="en-US" sz="1400" dirty="0"/>
              <a:t>Heavy cornice is like a lid for the structure</a:t>
            </a:r>
          </a:p>
          <a:p>
            <a:endParaRPr lang="en-US" sz="1400" dirty="0"/>
          </a:p>
        </p:txBody>
      </p:sp>
      <p:pic>
        <p:nvPicPr>
          <p:cNvPr id="6" name="Content Placeholder 5"/>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r="53145"/>
          <a:stretch/>
        </p:blipFill>
        <p:spPr>
          <a:xfrm>
            <a:off x="6935483" y="1917726"/>
            <a:ext cx="3192119" cy="4940275"/>
          </a:xfrm>
          <a:prstGeom prst="rect">
            <a:avLst/>
          </a:prstGeom>
        </p:spPr>
      </p:pic>
      <p:sp>
        <p:nvSpPr>
          <p:cNvPr id="5" name="5-Point Star 4">
            <a:extLst>
              <a:ext uri="{FF2B5EF4-FFF2-40B4-BE49-F238E27FC236}">
                <a16:creationId xmlns:a16="http://schemas.microsoft.com/office/drawing/2014/main" id="{84D9E260-3781-904B-96EB-9DE03A23FE9F}"/>
              </a:ext>
            </a:extLst>
          </p:cNvPr>
          <p:cNvSpPr/>
          <p:nvPr/>
        </p:nvSpPr>
        <p:spPr>
          <a:xfrm>
            <a:off x="9640022" y="5736186"/>
            <a:ext cx="838200" cy="868680"/>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latin typeface="Gill Sans MT" panose="020B0502020104020203"/>
            </a:endParaRPr>
          </a:p>
        </p:txBody>
      </p:sp>
    </p:spTree>
    <p:extLst>
      <p:ext uri="{BB962C8B-B14F-4D97-AF65-F5344CB8AC3E}">
        <p14:creationId xmlns:p14="http://schemas.microsoft.com/office/powerpoint/2010/main" val="1009520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05982" y="146137"/>
            <a:ext cx="7989887" cy="1082675"/>
          </a:xfrm>
        </p:spPr>
        <p:txBody>
          <a:bodyPr/>
          <a:lstStyle/>
          <a:p>
            <a:r>
              <a:rPr lang="en-US" dirty="0">
                <a:solidFill>
                  <a:schemeClr val="accent2"/>
                </a:solidFill>
              </a:rPr>
              <a:t>Palazzo </a:t>
            </a:r>
            <a:r>
              <a:rPr lang="en-US" dirty="0" err="1">
                <a:solidFill>
                  <a:schemeClr val="accent2"/>
                </a:solidFill>
              </a:rPr>
              <a:t>Rucellai</a:t>
            </a:r>
            <a:endParaRPr lang="en-US" dirty="0">
              <a:solidFill>
                <a:schemeClr val="accent2"/>
              </a:solidFill>
            </a:endParaRPr>
          </a:p>
        </p:txBody>
      </p:sp>
      <p:sp>
        <p:nvSpPr>
          <p:cNvPr id="3" name="Content Placeholder 2"/>
          <p:cNvSpPr>
            <a:spLocks noGrp="1"/>
          </p:cNvSpPr>
          <p:nvPr>
            <p:ph sz="half" idx="4294967295"/>
          </p:nvPr>
        </p:nvSpPr>
        <p:spPr>
          <a:xfrm>
            <a:off x="1523666" y="1752600"/>
            <a:ext cx="4540250" cy="4800600"/>
          </a:xfrm>
        </p:spPr>
        <p:txBody>
          <a:bodyPr>
            <a:noAutofit/>
          </a:bodyPr>
          <a:lstStyle/>
          <a:p>
            <a:r>
              <a:rPr lang="en-US" altLang="en-US" sz="1400" dirty="0"/>
              <a:t>Palazzo=palace, shows the stability of the Florentine economy and affluence of its citizens</a:t>
            </a:r>
          </a:p>
          <a:p>
            <a:pPr lvl="1"/>
            <a:r>
              <a:rPr lang="en-US" altLang="en-US" sz="1400" dirty="0"/>
              <a:t>Made for the </a:t>
            </a:r>
            <a:r>
              <a:rPr lang="en-US" altLang="en-US" sz="1400" dirty="0" err="1"/>
              <a:t>Rucellai</a:t>
            </a:r>
            <a:r>
              <a:rPr lang="en-US" altLang="en-US" sz="1400" dirty="0"/>
              <a:t> family</a:t>
            </a:r>
          </a:p>
          <a:p>
            <a:r>
              <a:rPr lang="en-US" altLang="en-US" sz="1400" dirty="0"/>
              <a:t>Actually had four floors</a:t>
            </a:r>
          </a:p>
          <a:p>
            <a:pPr lvl="1"/>
            <a:r>
              <a:rPr lang="en-US" altLang="en-US" sz="1400" dirty="0"/>
              <a:t>First-where the family conducted their business</a:t>
            </a:r>
          </a:p>
          <a:p>
            <a:pPr lvl="1"/>
            <a:r>
              <a:rPr lang="en-US" altLang="en-US" sz="1400" dirty="0"/>
              <a:t>Second- piano </a:t>
            </a:r>
            <a:r>
              <a:rPr lang="en-US" altLang="en-US" sz="1400" dirty="0" err="1"/>
              <a:t>nobile</a:t>
            </a:r>
            <a:r>
              <a:rPr lang="en-US" altLang="en-US" sz="1400" dirty="0"/>
              <a:t>, where they received their guests</a:t>
            </a:r>
          </a:p>
          <a:p>
            <a:pPr lvl="1"/>
            <a:r>
              <a:rPr lang="en-US" altLang="en-US" sz="1400" dirty="0"/>
              <a:t>Third-family’s private apartments</a:t>
            </a:r>
          </a:p>
          <a:p>
            <a:pPr lvl="1"/>
            <a:r>
              <a:rPr lang="en-US" altLang="en-US" sz="1400" dirty="0"/>
              <a:t>Fourth-hidden, which had few windows and was not visible from the streets, where the servants lived</a:t>
            </a:r>
          </a:p>
          <a:p>
            <a:r>
              <a:rPr lang="en-US" altLang="en-US" sz="1400" dirty="0"/>
              <a:t>Influence of ancient Rome</a:t>
            </a:r>
          </a:p>
          <a:p>
            <a:pPr lvl="1"/>
            <a:r>
              <a:rPr lang="en-US" altLang="en-US" sz="1400" dirty="0"/>
              <a:t>Similar to the Colosseum, exterior was divided into tiers</a:t>
            </a:r>
          </a:p>
          <a:p>
            <a:pPr lvl="1"/>
            <a:r>
              <a:rPr lang="en-US" altLang="en-US" sz="1400" dirty="0"/>
              <a:t>Uses architectural features for decoration rather than support</a:t>
            </a:r>
          </a:p>
          <a:p>
            <a:pPr lvl="1"/>
            <a:r>
              <a:rPr lang="en-US" altLang="en-US" sz="1400" dirty="0"/>
              <a:t>Order of the column changes, from least to most decorative</a:t>
            </a:r>
          </a:p>
          <a:p>
            <a:endParaRPr lang="en-US" sz="1400" dirty="0"/>
          </a:p>
        </p:txBody>
      </p:sp>
      <p:pic>
        <p:nvPicPr>
          <p:cNvPr id="7" name="Picture 3">
            <a:extLst>
              <a:ext uri="{FF2B5EF4-FFF2-40B4-BE49-F238E27FC236}">
                <a16:creationId xmlns:a16="http://schemas.microsoft.com/office/drawing/2014/main" id="{A8CE3F59-36E5-7C4C-94A5-5EBF307EA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8085" y="525009"/>
            <a:ext cx="4357934" cy="617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Point Star 7">
            <a:extLst>
              <a:ext uri="{FF2B5EF4-FFF2-40B4-BE49-F238E27FC236}">
                <a16:creationId xmlns:a16="http://schemas.microsoft.com/office/drawing/2014/main" id="{1532F409-5483-2647-8B4D-237EB14DBA3C}"/>
              </a:ext>
            </a:extLst>
          </p:cNvPr>
          <p:cNvSpPr/>
          <p:nvPr/>
        </p:nvSpPr>
        <p:spPr>
          <a:xfrm>
            <a:off x="9797143" y="5898651"/>
            <a:ext cx="838200" cy="868680"/>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latin typeface="Gill Sans MT" panose="020B0502020104020203"/>
            </a:endParaRPr>
          </a:p>
        </p:txBody>
      </p:sp>
    </p:spTree>
    <p:extLst>
      <p:ext uri="{BB962C8B-B14F-4D97-AF65-F5344CB8AC3E}">
        <p14:creationId xmlns:p14="http://schemas.microsoft.com/office/powerpoint/2010/main" val="322492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38C04A7A-30D1-AE4C-8783-1C850D611E94}"/>
              </a:ext>
            </a:extLst>
          </p:cNvPr>
          <p:cNvSpPr>
            <a:spLocks noGrp="1" noChangeArrowheads="1"/>
          </p:cNvSpPr>
          <p:nvPr>
            <p:ph type="title"/>
          </p:nvPr>
        </p:nvSpPr>
        <p:spPr>
          <a:xfrm>
            <a:off x="1524000" y="5486401"/>
            <a:ext cx="4114800" cy="517525"/>
          </a:xfrm>
        </p:spPr>
        <p:txBody>
          <a:bodyPr>
            <a:noAutofit/>
          </a:bodyPr>
          <a:lstStyle/>
          <a:p>
            <a:pPr eaLnBrk="1" hangingPunct="1"/>
            <a:r>
              <a:rPr lang="en-US" altLang="en-US" sz="2000" b="1" dirty="0">
                <a:solidFill>
                  <a:schemeClr val="accent2"/>
                </a:solidFill>
              </a:rPr>
              <a:t>Alternate View</a:t>
            </a:r>
            <a:br>
              <a:rPr lang="en-US" altLang="en-US" sz="2000" b="1" dirty="0">
                <a:solidFill>
                  <a:schemeClr val="accent2"/>
                </a:solidFill>
              </a:rPr>
            </a:br>
            <a:r>
              <a:rPr lang="en-US" altLang="en-US" sz="2000" dirty="0">
                <a:solidFill>
                  <a:schemeClr val="accent2"/>
                </a:solidFill>
              </a:rPr>
              <a:t>General view of facade on Via </a:t>
            </a:r>
            <a:r>
              <a:rPr lang="en-US" altLang="en-US" sz="2000" dirty="0" err="1">
                <a:solidFill>
                  <a:schemeClr val="accent2"/>
                </a:solidFill>
              </a:rPr>
              <a:t>della</a:t>
            </a:r>
            <a:r>
              <a:rPr lang="en-US" altLang="en-US" sz="2000" dirty="0">
                <a:solidFill>
                  <a:schemeClr val="accent2"/>
                </a:solidFill>
              </a:rPr>
              <a:t> Cigna Nuova</a:t>
            </a:r>
          </a:p>
        </p:txBody>
      </p:sp>
      <p:sp>
        <p:nvSpPr>
          <p:cNvPr id="104449" name="Slide Number Placeholder 5">
            <a:extLst>
              <a:ext uri="{FF2B5EF4-FFF2-40B4-BE49-F238E27FC236}">
                <a16:creationId xmlns:a16="http://schemas.microsoft.com/office/drawing/2014/main" id="{C99B2288-A27A-2E49-91B0-A304103F50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DEF16F31-4210-E24F-8AE5-4E65E3C04FE6}" type="slidenum">
              <a:rPr lang="en-US" altLang="en-US" sz="1400" b="0">
                <a:solidFill>
                  <a:prstClr val="black"/>
                </a:solidFill>
                <a:latin typeface="Garamond" panose="02020404030301010803" pitchFamily="18" charset="0"/>
              </a:rPr>
              <a:pPr defTabSz="457200"/>
              <a:t>17</a:t>
            </a:fld>
            <a:endParaRPr lang="en-US" altLang="en-US" sz="1400" b="0">
              <a:solidFill>
                <a:prstClr val="black"/>
              </a:solidFill>
              <a:latin typeface="Garamond" panose="02020404030301010803" pitchFamily="18" charset="0"/>
            </a:endParaRPr>
          </a:p>
        </p:txBody>
      </p:sp>
      <p:pic>
        <p:nvPicPr>
          <p:cNvPr id="104451" name="Picture 3">
            <a:extLst>
              <a:ext uri="{FF2B5EF4-FFF2-40B4-BE49-F238E27FC236}">
                <a16:creationId xmlns:a16="http://schemas.microsoft.com/office/drawing/2014/main" id="{E0FAA435-2B3C-F442-B8AB-90796F47D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964" y="0"/>
            <a:ext cx="4541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88B5340E-1D14-1140-99A3-4B9885222AFE}"/>
              </a:ext>
            </a:extLst>
          </p:cNvPr>
          <p:cNvSpPr txBox="1">
            <a:spLocks noChangeArrowheads="1"/>
          </p:cNvSpPr>
          <p:nvPr/>
        </p:nvSpPr>
        <p:spPr bwMode="auto">
          <a:xfrm>
            <a:off x="3352801" y="6629400"/>
            <a:ext cx="21771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r>
              <a:rPr lang="en-US" altLang="en-US" sz="900" b="0">
                <a:solidFill>
                  <a:prstClr val="black"/>
                </a:solidFill>
                <a:latin typeface="Garamond" panose="02020404030301010803" pitchFamily="18" charset="0"/>
              </a:rPr>
              <a:t>© 2005 Saskia Cultural Documentation, Ltd.</a:t>
            </a:r>
          </a:p>
        </p:txBody>
      </p:sp>
    </p:spTree>
    <p:extLst>
      <p:ext uri="{BB962C8B-B14F-4D97-AF65-F5344CB8AC3E}">
        <p14:creationId xmlns:p14="http://schemas.microsoft.com/office/powerpoint/2010/main" val="1846482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46AC442-5606-5043-BEB3-08BD1A6181B7}"/>
              </a:ext>
            </a:extLst>
          </p:cNvPr>
          <p:cNvSpPr>
            <a:spLocks noGrp="1" noChangeArrowheads="1"/>
          </p:cNvSpPr>
          <p:nvPr>
            <p:ph type="title"/>
          </p:nvPr>
        </p:nvSpPr>
        <p:spPr>
          <a:xfrm>
            <a:off x="2057400" y="762001"/>
            <a:ext cx="4343400" cy="942975"/>
          </a:xfrm>
        </p:spPr>
        <p:txBody>
          <a:bodyPr>
            <a:noAutofit/>
          </a:bodyPr>
          <a:lstStyle/>
          <a:p>
            <a:pPr eaLnBrk="1" hangingPunct="1"/>
            <a:r>
              <a:rPr lang="en-US" altLang="en-US" sz="2400" dirty="0">
                <a:solidFill>
                  <a:schemeClr val="accent2"/>
                </a:solidFill>
              </a:rPr>
              <a:t>west facade of Santa Maria Novella, Florence, Italy, ca. 1458–1470.</a:t>
            </a:r>
          </a:p>
        </p:txBody>
      </p:sp>
      <p:sp>
        <p:nvSpPr>
          <p:cNvPr id="105473" name="Slide Number Placeholder 5">
            <a:extLst>
              <a:ext uri="{FF2B5EF4-FFF2-40B4-BE49-F238E27FC236}">
                <a16:creationId xmlns:a16="http://schemas.microsoft.com/office/drawing/2014/main" id="{9F9A6A7E-5F34-EE42-A2CF-4255C5F3BE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357F30FE-8222-5447-BAAC-F2C01EB0921E}" type="slidenum">
              <a:rPr lang="en-US" altLang="en-US" sz="1400" b="0">
                <a:solidFill>
                  <a:prstClr val="black"/>
                </a:solidFill>
                <a:latin typeface="Garamond" panose="02020404030301010803" pitchFamily="18" charset="0"/>
              </a:rPr>
              <a:pPr defTabSz="457200"/>
              <a:t>18</a:t>
            </a:fld>
            <a:endParaRPr lang="en-US" altLang="en-US" sz="1400" b="0">
              <a:solidFill>
                <a:prstClr val="black"/>
              </a:solidFill>
              <a:latin typeface="Garamond" panose="02020404030301010803" pitchFamily="18" charset="0"/>
            </a:endParaRPr>
          </a:p>
        </p:txBody>
      </p:sp>
      <p:pic>
        <p:nvPicPr>
          <p:cNvPr id="105475" name="Picture 3">
            <a:extLst>
              <a:ext uri="{FF2B5EF4-FFF2-40B4-BE49-F238E27FC236}">
                <a16:creationId xmlns:a16="http://schemas.microsoft.com/office/drawing/2014/main" id="{069C8FF3-0295-9D4E-BD0A-F2A007D7C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382" y="1894010"/>
            <a:ext cx="4160836" cy="495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4EE0110-2700-4342-9789-C417C0B66E47}"/>
              </a:ext>
            </a:extLst>
          </p:cNvPr>
          <p:cNvSpPr/>
          <p:nvPr/>
        </p:nvSpPr>
        <p:spPr>
          <a:xfrm>
            <a:off x="7306424" y="1224600"/>
            <a:ext cx="2788520" cy="369332"/>
          </a:xfrm>
          <a:prstGeom prst="rect">
            <a:avLst/>
          </a:prstGeom>
        </p:spPr>
        <p:txBody>
          <a:bodyPr wrap="none">
            <a:spAutoFit/>
          </a:bodyPr>
          <a:lstStyle/>
          <a:p>
            <a:pPr defTabSz="457200"/>
            <a:r>
              <a:rPr lang="en-US" altLang="en-US" dirty="0">
                <a:solidFill>
                  <a:srgbClr val="EBEBEB"/>
                </a:solidFill>
                <a:latin typeface="Gill Sans MT" panose="020B0502020104020203"/>
              </a:rPr>
              <a:t>LEON BATTISTA ALBERTI, </a:t>
            </a:r>
            <a:endParaRPr lang="en-US" dirty="0">
              <a:solidFill>
                <a:srgbClr val="EBEBEB"/>
              </a:solidFill>
              <a:latin typeface="Gill Sans MT" panose="020B0502020104020203"/>
            </a:endParaRPr>
          </a:p>
        </p:txBody>
      </p:sp>
    </p:spTree>
    <p:extLst>
      <p:ext uri="{BB962C8B-B14F-4D97-AF65-F5344CB8AC3E}">
        <p14:creationId xmlns:p14="http://schemas.microsoft.com/office/powerpoint/2010/main" val="168953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E0288AF-0EE2-0442-AD8D-ECA7ADFE66EA}"/>
              </a:ext>
            </a:extLst>
          </p:cNvPr>
          <p:cNvSpPr>
            <a:spLocks noGrp="1" noChangeArrowheads="1"/>
          </p:cNvSpPr>
          <p:nvPr>
            <p:ph type="title"/>
          </p:nvPr>
        </p:nvSpPr>
        <p:spPr>
          <a:xfrm>
            <a:off x="1997150" y="1143000"/>
            <a:ext cx="7908851" cy="304800"/>
          </a:xfrm>
        </p:spPr>
        <p:txBody>
          <a:bodyPr>
            <a:noAutofit/>
          </a:bodyPr>
          <a:lstStyle/>
          <a:p>
            <a:pPr eaLnBrk="1" hangingPunct="1"/>
            <a:r>
              <a:rPr lang="en-US" altLang="en-US" sz="2000" dirty="0"/>
              <a:t>LEON BATTISTA ALBERTI, diagrams of west facade, Santa Maria Novella, Florence, Italy.</a:t>
            </a:r>
          </a:p>
        </p:txBody>
      </p:sp>
      <p:sp>
        <p:nvSpPr>
          <p:cNvPr id="106497" name="Slide Number Placeholder 5">
            <a:extLst>
              <a:ext uri="{FF2B5EF4-FFF2-40B4-BE49-F238E27FC236}">
                <a16:creationId xmlns:a16="http://schemas.microsoft.com/office/drawing/2014/main" id="{4508FC26-BE81-CD42-A6C8-75C05A28861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AAE678CA-F829-3542-8B24-78C510E93F51}" type="slidenum">
              <a:rPr lang="en-US" altLang="en-US" sz="1400" b="0">
                <a:solidFill>
                  <a:prstClr val="black"/>
                </a:solidFill>
                <a:latin typeface="Garamond" panose="02020404030301010803" pitchFamily="18" charset="0"/>
              </a:rPr>
              <a:pPr defTabSz="457200"/>
              <a:t>19</a:t>
            </a:fld>
            <a:endParaRPr lang="en-US" altLang="en-US" sz="1400" b="0">
              <a:solidFill>
                <a:prstClr val="black"/>
              </a:solidFill>
              <a:latin typeface="Garamond" panose="02020404030301010803" pitchFamily="18" charset="0"/>
            </a:endParaRPr>
          </a:p>
        </p:txBody>
      </p:sp>
      <p:pic>
        <p:nvPicPr>
          <p:cNvPr id="106499" name="Picture 3">
            <a:extLst>
              <a:ext uri="{FF2B5EF4-FFF2-40B4-BE49-F238E27FC236}">
                <a16:creationId xmlns:a16="http://schemas.microsoft.com/office/drawing/2014/main" id="{EEAA6E5B-5E0E-1B4D-BAF5-0B1DD9301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79600"/>
            <a:ext cx="91440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552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eaLnBrk="1" hangingPunct="1"/>
            <a:r>
              <a:rPr lang="en-US" altLang="en-US" sz="4000" dirty="0"/>
              <a:t>Context</a:t>
            </a:r>
          </a:p>
        </p:txBody>
      </p:sp>
      <p:sp>
        <p:nvSpPr>
          <p:cNvPr id="10243" name="Content Placeholder 2"/>
          <p:cNvSpPr>
            <a:spLocks noGrp="1"/>
          </p:cNvSpPr>
          <p:nvPr>
            <p:ph sz="half" idx="1"/>
          </p:nvPr>
        </p:nvSpPr>
        <p:spPr>
          <a:xfrm>
            <a:off x="1596005" y="1981200"/>
            <a:ext cx="4724400" cy="4477596"/>
          </a:xfrm>
        </p:spPr>
        <p:txBody>
          <a:bodyPr>
            <a:noAutofit/>
          </a:bodyPr>
          <a:lstStyle/>
          <a:p>
            <a:pPr eaLnBrk="1" hangingPunct="1"/>
            <a:r>
              <a:rPr lang="en-US" altLang="en-US" sz="1400" dirty="0" err="1"/>
              <a:t>Cosimo</a:t>
            </a:r>
            <a:r>
              <a:rPr lang="en-US" altLang="en-US" sz="1400" dirty="0"/>
              <a:t> Medici establishes his Neo-Platonic Academy:</a:t>
            </a:r>
          </a:p>
          <a:p>
            <a:pPr lvl="1" eaLnBrk="1" hangingPunct="1"/>
            <a:r>
              <a:rPr lang="en-US" altLang="en-US" sz="1400" dirty="0" err="1"/>
              <a:t>Cosimo</a:t>
            </a:r>
            <a:r>
              <a:rPr lang="en-US" altLang="en-US" sz="1400" dirty="0"/>
              <a:t> “rules” Republic of Florence by 1434, then Piero, the Lorenzo, Medici are exiled in 1494</a:t>
            </a:r>
          </a:p>
          <a:p>
            <a:pPr lvl="2" eaLnBrk="1" hangingPunct="1"/>
            <a:r>
              <a:rPr lang="en-US" altLang="en-US" dirty="0"/>
              <a:t> Showed advancement of humanistic and scientific knowledge</a:t>
            </a:r>
          </a:p>
          <a:p>
            <a:pPr eaLnBrk="1" hangingPunct="1"/>
            <a:r>
              <a:rPr lang="en-US" altLang="en-US" sz="1400" dirty="0"/>
              <a:t>Expanding wealth of merchant classes and guilds. </a:t>
            </a:r>
          </a:p>
          <a:p>
            <a:pPr lvl="1" eaLnBrk="1" hangingPunct="1"/>
            <a:r>
              <a:rPr lang="en-US" altLang="en-US" sz="1400" dirty="0"/>
              <a:t>Florence develops into powerful and wealthy republic with a few merchant families controlling politics of city</a:t>
            </a:r>
          </a:p>
          <a:p>
            <a:pPr lvl="2" eaLnBrk="1" hangingPunct="1"/>
            <a:r>
              <a:rPr lang="en-US" altLang="en-US" dirty="0"/>
              <a:t>Caused the merchant and artisan classes challenging the entrenched position of nobility</a:t>
            </a:r>
          </a:p>
          <a:p>
            <a:pPr eaLnBrk="1" hangingPunct="1"/>
            <a:r>
              <a:rPr lang="en-US" altLang="en-US" sz="1400" dirty="0"/>
              <a:t>International trade and banking continued growth of cities</a:t>
            </a:r>
          </a:p>
          <a:p>
            <a:pPr lvl="1" eaLnBrk="1" hangingPunct="1"/>
            <a:r>
              <a:rPr lang="en-US" altLang="en-US" sz="1400" dirty="0"/>
              <a:t>Wealthy patrons support the arts</a:t>
            </a:r>
          </a:p>
          <a:p>
            <a:pPr lvl="2" eaLnBrk="1" hangingPunct="1"/>
            <a:r>
              <a:rPr lang="en-US" altLang="en-US" dirty="0"/>
              <a:t>Creates unparalleled productivity in the arts</a:t>
            </a:r>
          </a:p>
        </p:txBody>
      </p:sp>
      <p:sp>
        <p:nvSpPr>
          <p:cNvPr id="2" name="Content Placeholder 1"/>
          <p:cNvSpPr>
            <a:spLocks noGrp="1"/>
          </p:cNvSpPr>
          <p:nvPr>
            <p:ph sz="half" idx="2"/>
          </p:nvPr>
        </p:nvSpPr>
        <p:spPr>
          <a:xfrm>
            <a:off x="6320405" y="2403475"/>
            <a:ext cx="3907662" cy="3633047"/>
          </a:xfrm>
        </p:spPr>
        <p:txBody>
          <a:bodyPr>
            <a:noAutofit/>
          </a:bodyPr>
          <a:lstStyle/>
          <a:p>
            <a:r>
              <a:rPr lang="en-US" altLang="en-US" sz="1600" dirty="0"/>
              <a:t>Accomplishments of </a:t>
            </a:r>
            <a:r>
              <a:rPr lang="en-US" altLang="en-US" sz="1600" dirty="0" err="1"/>
              <a:t>Cosimo</a:t>
            </a:r>
            <a:r>
              <a:rPr lang="en-US" altLang="en-US" sz="1600" dirty="0"/>
              <a:t> de Medici</a:t>
            </a:r>
          </a:p>
          <a:p>
            <a:pPr lvl="1"/>
            <a:r>
              <a:rPr lang="en-US" altLang="en-US" dirty="0"/>
              <a:t>Establish the florin as the most stable currency in Europe</a:t>
            </a:r>
          </a:p>
          <a:p>
            <a:pPr lvl="1"/>
            <a:r>
              <a:rPr lang="en-US" altLang="en-US" dirty="0"/>
              <a:t>Wool trade and fabric production with papal funds</a:t>
            </a:r>
          </a:p>
          <a:p>
            <a:pPr lvl="1"/>
            <a:r>
              <a:rPr lang="en-US" altLang="en-US" dirty="0"/>
              <a:t>Lenders of money to capitals of Europe</a:t>
            </a:r>
          </a:p>
          <a:p>
            <a:pPr lvl="1"/>
            <a:r>
              <a:rPr lang="en-US" altLang="en-US" dirty="0"/>
              <a:t>Serious student of ancient Greek and Roman culture</a:t>
            </a:r>
          </a:p>
          <a:p>
            <a:pPr lvl="1"/>
            <a:r>
              <a:rPr lang="en-US" altLang="en-US" dirty="0"/>
              <a:t>Commissioned works of art, founded and supported his Neo-Platonic Academy</a:t>
            </a:r>
          </a:p>
          <a:p>
            <a:endParaRPr lang="en-US" sz="1600" dirty="0"/>
          </a:p>
        </p:txBody>
      </p:sp>
    </p:spTree>
    <p:extLst>
      <p:ext uri="{BB962C8B-B14F-4D97-AF65-F5344CB8AC3E}">
        <p14:creationId xmlns:p14="http://schemas.microsoft.com/office/powerpoint/2010/main" val="1900150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E1A9747-8667-D447-92ED-A64B27F1D0FE}"/>
              </a:ext>
            </a:extLst>
          </p:cNvPr>
          <p:cNvSpPr>
            <a:spLocks noGrp="1" noChangeArrowheads="1"/>
          </p:cNvSpPr>
          <p:nvPr>
            <p:ph type="title"/>
          </p:nvPr>
        </p:nvSpPr>
        <p:spPr>
          <a:xfrm>
            <a:off x="1905000" y="2054288"/>
            <a:ext cx="3962400" cy="1374712"/>
          </a:xfrm>
        </p:spPr>
        <p:txBody>
          <a:bodyPr>
            <a:noAutofit/>
          </a:bodyPr>
          <a:lstStyle/>
          <a:p>
            <a:pPr eaLnBrk="1" hangingPunct="1"/>
            <a:r>
              <a:rPr lang="en-US" altLang="en-US" sz="1600" dirty="0">
                <a:solidFill>
                  <a:schemeClr val="tx2"/>
                </a:solidFill>
              </a:rPr>
              <a:t>Sacrifice of Isaac, competition panel for east doors, baptistery of Florence Cathedral, Florence, Italy, 1401–1402. Gilded bronze relief, 1’ 9” x 1’ 5”. Museo Nazionale del Bargello, Florence. </a:t>
            </a:r>
          </a:p>
        </p:txBody>
      </p:sp>
      <p:sp>
        <p:nvSpPr>
          <p:cNvPr id="108545" name="Slide Number Placeholder 5">
            <a:extLst>
              <a:ext uri="{FF2B5EF4-FFF2-40B4-BE49-F238E27FC236}">
                <a16:creationId xmlns:a16="http://schemas.microsoft.com/office/drawing/2014/main" id="{C23D0E9B-50CB-B34A-B552-13BBFE0CC3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872B27C8-C9EC-F849-874A-6FC400A38031}" type="slidenum">
              <a:rPr lang="en-US" altLang="en-US" sz="1400" b="0">
                <a:solidFill>
                  <a:prstClr val="black"/>
                </a:solidFill>
                <a:latin typeface="Garamond" panose="02020404030301010803" pitchFamily="18" charset="0"/>
              </a:rPr>
              <a:pPr defTabSz="457200"/>
              <a:t>20</a:t>
            </a:fld>
            <a:endParaRPr lang="en-US" altLang="en-US" sz="1400" b="0">
              <a:solidFill>
                <a:prstClr val="black"/>
              </a:solidFill>
              <a:latin typeface="Garamond" panose="02020404030301010803" pitchFamily="18" charset="0"/>
            </a:endParaRPr>
          </a:p>
        </p:txBody>
      </p:sp>
      <p:pic>
        <p:nvPicPr>
          <p:cNvPr id="108547" name="Picture 5">
            <a:extLst>
              <a:ext uri="{FF2B5EF4-FFF2-40B4-BE49-F238E27FC236}">
                <a16:creationId xmlns:a16="http://schemas.microsoft.com/office/drawing/2014/main" id="{E5616451-2077-224C-A269-EE0A62A4E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089730"/>
            <a:ext cx="4191000" cy="47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4F6C2BF-24FB-C64C-A0AB-075255826794}"/>
              </a:ext>
            </a:extLst>
          </p:cNvPr>
          <p:cNvSpPr/>
          <p:nvPr/>
        </p:nvSpPr>
        <p:spPr>
          <a:xfrm>
            <a:off x="2590801" y="838200"/>
            <a:ext cx="5484963" cy="707886"/>
          </a:xfrm>
          <a:prstGeom prst="rect">
            <a:avLst/>
          </a:prstGeom>
        </p:spPr>
        <p:txBody>
          <a:bodyPr wrap="none">
            <a:spAutoFit/>
          </a:bodyPr>
          <a:lstStyle/>
          <a:p>
            <a:pPr defTabSz="457200"/>
            <a:r>
              <a:rPr lang="en-US" altLang="en-US" sz="4000" dirty="0">
                <a:solidFill>
                  <a:srgbClr val="ED8428"/>
                </a:solidFill>
                <a:latin typeface="Gill Sans MT" panose="020B0502020104020203"/>
              </a:rPr>
              <a:t>FILIPPO BRUNELLESCHI</a:t>
            </a:r>
            <a:endParaRPr lang="en-US" sz="4000" dirty="0">
              <a:solidFill>
                <a:prstClr val="black"/>
              </a:solidFill>
              <a:latin typeface="Gill Sans MT" panose="020B0502020104020203"/>
            </a:endParaRPr>
          </a:p>
        </p:txBody>
      </p:sp>
      <p:pic>
        <p:nvPicPr>
          <p:cNvPr id="6" name="Picture 4">
            <a:extLst>
              <a:ext uri="{FF2B5EF4-FFF2-40B4-BE49-F238E27FC236}">
                <a16:creationId xmlns:a16="http://schemas.microsoft.com/office/drawing/2014/main" id="{92CEC811-2523-CA4B-8455-18D3BBED0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565" y="3429001"/>
            <a:ext cx="2362200" cy="329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395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2C57E20-2BE2-CA4F-B35C-64D486840012}"/>
              </a:ext>
            </a:extLst>
          </p:cNvPr>
          <p:cNvSpPr>
            <a:spLocks noGrp="1" noChangeArrowheads="1"/>
          </p:cNvSpPr>
          <p:nvPr>
            <p:ph type="title"/>
          </p:nvPr>
        </p:nvSpPr>
        <p:spPr>
          <a:xfrm>
            <a:off x="1828801" y="1600201"/>
            <a:ext cx="3909237" cy="1793875"/>
          </a:xfrm>
        </p:spPr>
        <p:txBody>
          <a:bodyPr>
            <a:noAutofit/>
          </a:bodyPr>
          <a:lstStyle/>
          <a:p>
            <a:pPr eaLnBrk="1" hangingPunct="1"/>
            <a:r>
              <a:rPr lang="en-US" altLang="en-US" sz="1600" dirty="0">
                <a:solidFill>
                  <a:schemeClr val="tx2"/>
                </a:solidFill>
              </a:rPr>
              <a:t>Sacrifice of Isaac, competition panel for east doors, baptistery of Florence Cathedral, Florence, Italy, 1401–1402. Gilded bronze relief, 1’ 9” x 1’ 5”. Museo Nazionale del Bargello, Florence.   </a:t>
            </a:r>
          </a:p>
        </p:txBody>
      </p:sp>
      <p:sp>
        <p:nvSpPr>
          <p:cNvPr id="110593" name="Slide Number Placeholder 5">
            <a:extLst>
              <a:ext uri="{FF2B5EF4-FFF2-40B4-BE49-F238E27FC236}">
                <a16:creationId xmlns:a16="http://schemas.microsoft.com/office/drawing/2014/main" id="{82F0022B-EE93-D64B-AE92-72B7F6FFD2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22B5EF95-156D-8E42-8CF1-C0B3E07ADFA4}" type="slidenum">
              <a:rPr lang="en-US" altLang="en-US" sz="1400" b="0">
                <a:solidFill>
                  <a:prstClr val="black"/>
                </a:solidFill>
                <a:latin typeface="Garamond" panose="02020404030301010803" pitchFamily="18" charset="0"/>
              </a:rPr>
              <a:pPr defTabSz="457200"/>
              <a:t>21</a:t>
            </a:fld>
            <a:endParaRPr lang="en-US" altLang="en-US" sz="1400" b="0">
              <a:solidFill>
                <a:prstClr val="black"/>
              </a:solidFill>
              <a:latin typeface="Garamond" panose="02020404030301010803" pitchFamily="18" charset="0"/>
            </a:endParaRPr>
          </a:p>
        </p:txBody>
      </p:sp>
      <p:pic>
        <p:nvPicPr>
          <p:cNvPr id="110595" name="Picture 4">
            <a:extLst>
              <a:ext uri="{FF2B5EF4-FFF2-40B4-BE49-F238E27FC236}">
                <a16:creationId xmlns:a16="http://schemas.microsoft.com/office/drawing/2014/main" id="{4A216CC4-FF5D-7A46-B986-0A987D9FB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296" y="1905000"/>
            <a:ext cx="430750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3CB99E3-BBF6-F544-B229-F3CE49800C2C}"/>
              </a:ext>
            </a:extLst>
          </p:cNvPr>
          <p:cNvSpPr/>
          <p:nvPr/>
        </p:nvSpPr>
        <p:spPr>
          <a:xfrm>
            <a:off x="2057401" y="914401"/>
            <a:ext cx="4383123" cy="646331"/>
          </a:xfrm>
          <a:prstGeom prst="rect">
            <a:avLst/>
          </a:prstGeom>
        </p:spPr>
        <p:txBody>
          <a:bodyPr wrap="none">
            <a:spAutoFit/>
          </a:bodyPr>
          <a:lstStyle/>
          <a:p>
            <a:pPr defTabSz="457200"/>
            <a:r>
              <a:rPr lang="en-US" altLang="en-US" sz="3600" dirty="0">
                <a:solidFill>
                  <a:srgbClr val="ED8428"/>
                </a:solidFill>
                <a:latin typeface="Gill Sans MT" panose="020B0502020104020203"/>
              </a:rPr>
              <a:t>LORENZO GHIBERTI</a:t>
            </a:r>
            <a:endParaRPr lang="en-US" sz="3600" dirty="0">
              <a:solidFill>
                <a:prstClr val="black"/>
              </a:solidFill>
              <a:latin typeface="Gill Sans MT" panose="020B0502020104020203"/>
            </a:endParaRPr>
          </a:p>
        </p:txBody>
      </p:sp>
      <p:pic>
        <p:nvPicPr>
          <p:cNvPr id="6" name="Picture 4">
            <a:extLst>
              <a:ext uri="{FF2B5EF4-FFF2-40B4-BE49-F238E27FC236}">
                <a16:creationId xmlns:a16="http://schemas.microsoft.com/office/drawing/2014/main" id="{62494898-653E-5C42-9BFC-35429D2A7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3429000"/>
            <a:ext cx="2246217" cy="339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466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3">
            <a:extLst>
              <a:ext uri="{FF2B5EF4-FFF2-40B4-BE49-F238E27FC236}">
                <a16:creationId xmlns:a16="http://schemas.microsoft.com/office/drawing/2014/main" id="{998F126E-A60B-0C4D-9007-15F5A2005F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9A4C1171-1FC8-9848-9478-F78B36BE3A2B}" type="slidenum">
              <a:rPr lang="en-US" altLang="en-US" sz="1400" b="0">
                <a:solidFill>
                  <a:prstClr val="black"/>
                </a:solidFill>
                <a:latin typeface="Garamond" panose="02020404030301010803" pitchFamily="18" charset="0"/>
              </a:rPr>
              <a:pPr defTabSz="457200"/>
              <a:t>22</a:t>
            </a:fld>
            <a:endParaRPr lang="en-US" altLang="en-US" sz="1400" b="0">
              <a:solidFill>
                <a:prstClr val="black"/>
              </a:solidFill>
              <a:latin typeface="Garamond" panose="02020404030301010803" pitchFamily="18" charset="0"/>
            </a:endParaRPr>
          </a:p>
        </p:txBody>
      </p:sp>
      <p:pic>
        <p:nvPicPr>
          <p:cNvPr id="112642" name="Picture 5">
            <a:extLst>
              <a:ext uri="{FF2B5EF4-FFF2-40B4-BE49-F238E27FC236}">
                <a16:creationId xmlns:a16="http://schemas.microsoft.com/office/drawing/2014/main" id="{9BB1064B-5A85-BA48-87E1-57260329E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74688"/>
            <a:ext cx="4497388"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4">
            <a:extLst>
              <a:ext uri="{FF2B5EF4-FFF2-40B4-BE49-F238E27FC236}">
                <a16:creationId xmlns:a16="http://schemas.microsoft.com/office/drawing/2014/main" id="{EEDA7983-CA27-6944-859C-DAB6E4134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674688"/>
            <a:ext cx="4449762"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141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6EC496D-4873-BC47-AC09-7043BD16F5C0}"/>
              </a:ext>
            </a:extLst>
          </p:cNvPr>
          <p:cNvSpPr>
            <a:spLocks noGrp="1" noChangeArrowheads="1"/>
          </p:cNvSpPr>
          <p:nvPr>
            <p:ph type="title"/>
          </p:nvPr>
        </p:nvSpPr>
        <p:spPr>
          <a:xfrm>
            <a:off x="1524000" y="3429000"/>
            <a:ext cx="3505200" cy="1581150"/>
          </a:xfrm>
        </p:spPr>
        <p:txBody>
          <a:bodyPr>
            <a:noAutofit/>
          </a:bodyPr>
          <a:lstStyle/>
          <a:p>
            <a:pPr eaLnBrk="1" hangingPunct="1"/>
            <a:r>
              <a:rPr lang="en-US" altLang="en-US" sz="1800" dirty="0">
                <a:solidFill>
                  <a:schemeClr val="accent2"/>
                </a:solidFill>
              </a:rPr>
              <a:t>LORENZO GHIBERTI, east doors (“Gates of Paradise”), baptistery, Florence Cathedral, Florence, Italy, 1425–1452. Gilded bronze relief, approx. 17’ high. Modern copy, ca. 1980. Original panels in Museo </a:t>
            </a:r>
            <a:r>
              <a:rPr lang="en-US" altLang="en-US" sz="1800" dirty="0" err="1">
                <a:solidFill>
                  <a:schemeClr val="accent2"/>
                </a:solidFill>
              </a:rPr>
              <a:t>dell’Opera</a:t>
            </a:r>
            <a:r>
              <a:rPr lang="en-US" altLang="en-US" sz="1800" dirty="0">
                <a:solidFill>
                  <a:schemeClr val="accent2"/>
                </a:solidFill>
              </a:rPr>
              <a:t> del Duomo, Florence.  </a:t>
            </a:r>
          </a:p>
        </p:txBody>
      </p:sp>
      <p:sp>
        <p:nvSpPr>
          <p:cNvPr id="113665" name="Slide Number Placeholder 5">
            <a:extLst>
              <a:ext uri="{FF2B5EF4-FFF2-40B4-BE49-F238E27FC236}">
                <a16:creationId xmlns:a16="http://schemas.microsoft.com/office/drawing/2014/main" id="{2097A657-EB5E-3E42-8404-B502D96CA1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A8DF8DFB-0C85-734E-9161-1021C8EAA2FC}" type="slidenum">
              <a:rPr lang="en-US" altLang="en-US" sz="1400" b="0">
                <a:solidFill>
                  <a:prstClr val="black"/>
                </a:solidFill>
                <a:latin typeface="Garamond" panose="02020404030301010803" pitchFamily="18" charset="0"/>
              </a:rPr>
              <a:pPr defTabSz="457200"/>
              <a:t>23</a:t>
            </a:fld>
            <a:endParaRPr lang="en-US" altLang="en-US" sz="1400" b="0">
              <a:solidFill>
                <a:prstClr val="black"/>
              </a:solidFill>
              <a:latin typeface="Garamond" panose="02020404030301010803" pitchFamily="18" charset="0"/>
            </a:endParaRPr>
          </a:p>
        </p:txBody>
      </p:sp>
      <p:pic>
        <p:nvPicPr>
          <p:cNvPr id="113667" name="Picture 4">
            <a:extLst>
              <a:ext uri="{FF2B5EF4-FFF2-40B4-BE49-F238E27FC236}">
                <a16:creationId xmlns:a16="http://schemas.microsoft.com/office/drawing/2014/main" id="{9F221D2D-1A87-D545-A32A-E630256C2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549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9598B2F-E824-7543-A2DC-472D10707BAE}"/>
              </a:ext>
            </a:extLst>
          </p:cNvPr>
          <p:cNvSpPr>
            <a:spLocks noGrp="1" noChangeArrowheads="1"/>
          </p:cNvSpPr>
          <p:nvPr>
            <p:ph type="title"/>
          </p:nvPr>
        </p:nvSpPr>
        <p:spPr>
          <a:xfrm>
            <a:off x="1676400" y="2819400"/>
            <a:ext cx="3429000" cy="2667000"/>
          </a:xfrm>
        </p:spPr>
        <p:txBody>
          <a:bodyPr>
            <a:noAutofit/>
          </a:bodyPr>
          <a:lstStyle/>
          <a:p>
            <a:pPr eaLnBrk="1" hangingPunct="1"/>
            <a:r>
              <a:rPr lang="en-US" altLang="en-US" sz="2000" dirty="0">
                <a:solidFill>
                  <a:schemeClr val="accent1"/>
                </a:solidFill>
              </a:rPr>
              <a:t>LORENZO GHIBERTI, (detail), east doors, baptistery, Florence Cathedral, Florence, Italy, 1425–1452. Gilded bronze relief, approx. 2’ 7 1/2” x 2’ 7 1/2”. Museo </a:t>
            </a:r>
            <a:r>
              <a:rPr lang="en-US" altLang="en-US" sz="2000" dirty="0" err="1">
                <a:solidFill>
                  <a:schemeClr val="accent1"/>
                </a:solidFill>
              </a:rPr>
              <a:t>dell’Opera</a:t>
            </a:r>
            <a:r>
              <a:rPr lang="en-US" altLang="en-US" sz="2000" dirty="0">
                <a:solidFill>
                  <a:schemeClr val="accent1"/>
                </a:solidFill>
              </a:rPr>
              <a:t> del Duomo, Florence.  </a:t>
            </a:r>
          </a:p>
        </p:txBody>
      </p:sp>
      <p:sp>
        <p:nvSpPr>
          <p:cNvPr id="114689" name="Slide Number Placeholder 5">
            <a:extLst>
              <a:ext uri="{FF2B5EF4-FFF2-40B4-BE49-F238E27FC236}">
                <a16:creationId xmlns:a16="http://schemas.microsoft.com/office/drawing/2014/main" id="{0CB44EBA-4C7A-4444-BDFC-ED099A45E3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C467C0B8-5ED0-8240-9352-5877683D0C87}" type="slidenum">
              <a:rPr lang="en-US" altLang="en-US" sz="1400" b="0">
                <a:solidFill>
                  <a:prstClr val="black"/>
                </a:solidFill>
                <a:latin typeface="Garamond" panose="02020404030301010803" pitchFamily="18" charset="0"/>
              </a:rPr>
              <a:pPr defTabSz="457200"/>
              <a:t>24</a:t>
            </a:fld>
            <a:endParaRPr lang="en-US" altLang="en-US" sz="1400" b="0">
              <a:solidFill>
                <a:prstClr val="black"/>
              </a:solidFill>
              <a:latin typeface="Garamond" panose="02020404030301010803" pitchFamily="18" charset="0"/>
            </a:endParaRPr>
          </a:p>
        </p:txBody>
      </p:sp>
      <p:pic>
        <p:nvPicPr>
          <p:cNvPr id="114691" name="Picture 3">
            <a:extLst>
              <a:ext uri="{FF2B5EF4-FFF2-40B4-BE49-F238E27FC236}">
                <a16:creationId xmlns:a16="http://schemas.microsoft.com/office/drawing/2014/main" id="{6144AAA7-2DBC-9B44-A3D3-473BD367C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759" y="2027349"/>
            <a:ext cx="4695641" cy="468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D33ED15-D69C-6D4B-80B9-64BCBC34BB3E}"/>
              </a:ext>
            </a:extLst>
          </p:cNvPr>
          <p:cNvSpPr/>
          <p:nvPr/>
        </p:nvSpPr>
        <p:spPr>
          <a:xfrm>
            <a:off x="2209801" y="838200"/>
            <a:ext cx="4137671" cy="707886"/>
          </a:xfrm>
          <a:prstGeom prst="rect">
            <a:avLst/>
          </a:prstGeom>
        </p:spPr>
        <p:txBody>
          <a:bodyPr wrap="none">
            <a:spAutoFit/>
          </a:bodyPr>
          <a:lstStyle/>
          <a:p>
            <a:pPr defTabSz="457200"/>
            <a:r>
              <a:rPr lang="en-US" altLang="en-US" sz="4000" dirty="0">
                <a:solidFill>
                  <a:srgbClr val="ED8428"/>
                </a:solidFill>
                <a:latin typeface="Gill Sans MT" panose="020B0502020104020203"/>
              </a:rPr>
              <a:t>Isaac and His Sons </a:t>
            </a:r>
            <a:endParaRPr lang="en-US" sz="4000" dirty="0">
              <a:solidFill>
                <a:srgbClr val="ED8428"/>
              </a:solidFill>
              <a:latin typeface="Gill Sans MT" panose="020B0502020104020203"/>
            </a:endParaRPr>
          </a:p>
        </p:txBody>
      </p:sp>
    </p:spTree>
    <p:extLst>
      <p:ext uri="{BB962C8B-B14F-4D97-AF65-F5344CB8AC3E}">
        <p14:creationId xmlns:p14="http://schemas.microsoft.com/office/powerpoint/2010/main" val="3339635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EA2C9B1B-227D-EE46-87E5-1080C0FEBD99}"/>
              </a:ext>
            </a:extLst>
          </p:cNvPr>
          <p:cNvSpPr>
            <a:spLocks noGrp="1" noChangeArrowheads="1"/>
          </p:cNvSpPr>
          <p:nvPr>
            <p:ph type="title"/>
          </p:nvPr>
        </p:nvSpPr>
        <p:spPr>
          <a:xfrm>
            <a:off x="1524000" y="5486401"/>
            <a:ext cx="5943600" cy="517525"/>
          </a:xfrm>
        </p:spPr>
        <p:txBody>
          <a:bodyPr>
            <a:normAutofit fontScale="90000"/>
          </a:bodyPr>
          <a:lstStyle/>
          <a:p>
            <a:pPr eaLnBrk="1" hangingPunct="1"/>
            <a:r>
              <a:rPr lang="en-US" altLang="en-US" b="1"/>
              <a:t>Figure 21-23  </a:t>
            </a:r>
            <a:r>
              <a:rPr lang="en-US" altLang="en-US"/>
              <a:t>DONATELLO, David, late 1420s – late 1450s. Bronze, 5’ 2 1/4” high. Museo Nazionale del Bargello, Florence.   </a:t>
            </a:r>
          </a:p>
        </p:txBody>
      </p:sp>
      <p:sp>
        <p:nvSpPr>
          <p:cNvPr id="5" name="Content Placeholder 3">
            <a:extLst>
              <a:ext uri="{FF2B5EF4-FFF2-40B4-BE49-F238E27FC236}">
                <a16:creationId xmlns:a16="http://schemas.microsoft.com/office/drawing/2014/main" id="{E4D4091C-A8C1-4E4B-A163-57C477CFDD6F}"/>
              </a:ext>
            </a:extLst>
          </p:cNvPr>
          <p:cNvSpPr>
            <a:spLocks noGrp="1"/>
          </p:cNvSpPr>
          <p:nvPr>
            <p:ph idx="1"/>
          </p:nvPr>
        </p:nvSpPr>
        <p:spPr>
          <a:xfrm>
            <a:off x="1784605" y="2112116"/>
            <a:ext cx="5422390" cy="3633047"/>
          </a:xfrm>
        </p:spPr>
        <p:txBody>
          <a:bodyPr/>
          <a:lstStyle/>
          <a:p>
            <a:r>
              <a:rPr lang="en-US" altLang="en-US" dirty="0">
                <a:solidFill>
                  <a:schemeClr val="tx1"/>
                </a:solidFill>
              </a:rPr>
              <a:t>Revival of free-standing classical nudes (first Renaissance sculptor to do so), was displayed in the Medici courtyard</a:t>
            </a:r>
          </a:p>
          <a:p>
            <a:r>
              <a:rPr lang="en-US" altLang="en-US" dirty="0">
                <a:solidFill>
                  <a:schemeClr val="tx1"/>
                </a:solidFill>
              </a:rPr>
              <a:t>Subject is young slayer of Goliath, not pagan hero, became a symbol of the Florentine republic</a:t>
            </a:r>
          </a:p>
          <a:p>
            <a:r>
              <a:rPr lang="en-US" altLang="en-US" dirty="0">
                <a:solidFill>
                  <a:schemeClr val="tx1"/>
                </a:solidFill>
              </a:rPr>
              <a:t>Was produced during the time of the threat of invasion of King </a:t>
            </a:r>
            <a:r>
              <a:rPr lang="en-US" altLang="en-US" dirty="0" err="1">
                <a:solidFill>
                  <a:schemeClr val="tx1"/>
                </a:solidFill>
              </a:rPr>
              <a:t>Ladislaus</a:t>
            </a:r>
            <a:endParaRPr lang="en-US" altLang="en-US" dirty="0">
              <a:solidFill>
                <a:schemeClr val="tx1"/>
              </a:solidFill>
            </a:endParaRPr>
          </a:p>
          <a:p>
            <a:r>
              <a:rPr lang="en-US" altLang="en-US" dirty="0">
                <a:solidFill>
                  <a:schemeClr val="tx1"/>
                </a:solidFill>
              </a:rPr>
              <a:t>Small, warm bronze color</a:t>
            </a:r>
          </a:p>
          <a:p>
            <a:endParaRPr lang="en-US" dirty="0"/>
          </a:p>
        </p:txBody>
      </p:sp>
      <p:sp>
        <p:nvSpPr>
          <p:cNvPr id="116737" name="Slide Number Placeholder 5">
            <a:extLst>
              <a:ext uri="{FF2B5EF4-FFF2-40B4-BE49-F238E27FC236}">
                <a16:creationId xmlns:a16="http://schemas.microsoft.com/office/drawing/2014/main" id="{7C38D529-15FF-6348-9EFD-A749DA1F69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206BC1CD-9EF6-5A45-A646-B25EC90CF70A}" type="slidenum">
              <a:rPr lang="en-US" altLang="en-US" sz="1400" b="0">
                <a:solidFill>
                  <a:prstClr val="black"/>
                </a:solidFill>
                <a:latin typeface="Garamond" panose="02020404030301010803" pitchFamily="18" charset="0"/>
              </a:rPr>
              <a:pPr defTabSz="457200"/>
              <a:t>25</a:t>
            </a:fld>
            <a:endParaRPr lang="en-US" altLang="en-US" sz="1400" b="0">
              <a:solidFill>
                <a:prstClr val="black"/>
              </a:solidFill>
              <a:latin typeface="Garamond" panose="02020404030301010803" pitchFamily="18" charset="0"/>
            </a:endParaRPr>
          </a:p>
        </p:txBody>
      </p:sp>
      <p:pic>
        <p:nvPicPr>
          <p:cNvPr id="116739" name="Picture 3">
            <a:extLst>
              <a:ext uri="{FF2B5EF4-FFF2-40B4-BE49-F238E27FC236}">
                <a16:creationId xmlns:a16="http://schemas.microsoft.com/office/drawing/2014/main" id="{4F81A49F-603C-074A-94B9-8889904BD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200" y="0"/>
            <a:ext cx="276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330688-AC8C-D444-8795-8BA4E2542648}"/>
              </a:ext>
            </a:extLst>
          </p:cNvPr>
          <p:cNvSpPr txBox="1"/>
          <p:nvPr/>
        </p:nvSpPr>
        <p:spPr>
          <a:xfrm>
            <a:off x="2362201" y="854075"/>
            <a:ext cx="4844795" cy="523220"/>
          </a:xfrm>
          <a:prstGeom prst="rect">
            <a:avLst/>
          </a:prstGeom>
          <a:noFill/>
        </p:spPr>
        <p:txBody>
          <a:bodyPr wrap="square" rtlCol="0">
            <a:spAutoFit/>
          </a:bodyPr>
          <a:lstStyle/>
          <a:p>
            <a:pPr defTabSz="457200"/>
            <a:r>
              <a:rPr lang="en-US" sz="2800" dirty="0">
                <a:solidFill>
                  <a:srgbClr val="ED8428"/>
                </a:solidFill>
                <a:latin typeface="Gill Sans MT" panose="020B0502020104020203"/>
              </a:rPr>
              <a:t>DONATELLO</a:t>
            </a:r>
          </a:p>
        </p:txBody>
      </p:sp>
      <p:sp>
        <p:nvSpPr>
          <p:cNvPr id="7" name="5-Point Star 6">
            <a:extLst>
              <a:ext uri="{FF2B5EF4-FFF2-40B4-BE49-F238E27FC236}">
                <a16:creationId xmlns:a16="http://schemas.microsoft.com/office/drawing/2014/main" id="{B465D1B3-FDF4-FC48-A982-73BCCA32F572}"/>
              </a:ext>
            </a:extLst>
          </p:cNvPr>
          <p:cNvSpPr/>
          <p:nvPr/>
        </p:nvSpPr>
        <p:spPr>
          <a:xfrm>
            <a:off x="1905000" y="5715000"/>
            <a:ext cx="838200" cy="868680"/>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latin typeface="Gill Sans MT" panose="020B0502020104020203"/>
            </a:endParaRPr>
          </a:p>
        </p:txBody>
      </p:sp>
    </p:spTree>
    <p:extLst>
      <p:ext uri="{BB962C8B-B14F-4D97-AF65-F5344CB8AC3E}">
        <p14:creationId xmlns:p14="http://schemas.microsoft.com/office/powerpoint/2010/main" val="775179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57F804BA-E93A-834B-923F-87F03C71EA83}"/>
              </a:ext>
            </a:extLst>
          </p:cNvPr>
          <p:cNvSpPr>
            <a:spLocks noGrp="1" noChangeArrowheads="1"/>
          </p:cNvSpPr>
          <p:nvPr>
            <p:ph type="title"/>
          </p:nvPr>
        </p:nvSpPr>
        <p:spPr>
          <a:xfrm>
            <a:off x="1524000" y="5076826"/>
            <a:ext cx="5105400" cy="942975"/>
          </a:xfrm>
        </p:spPr>
        <p:txBody>
          <a:bodyPr>
            <a:noAutofit/>
          </a:bodyPr>
          <a:lstStyle/>
          <a:p>
            <a:pPr eaLnBrk="1" hangingPunct="1"/>
            <a:r>
              <a:rPr lang="en-US" altLang="en-US" sz="2000" dirty="0">
                <a:solidFill>
                  <a:schemeClr val="accent1"/>
                </a:solidFill>
              </a:rPr>
              <a:t>Florence, Italy, 1411–1413. Marble, approx. 7’ 9” high. Modern copy in exterior niche. Original sculpture in museum on second floor of Or San Michele.  </a:t>
            </a:r>
          </a:p>
        </p:txBody>
      </p:sp>
      <p:sp>
        <p:nvSpPr>
          <p:cNvPr id="117761" name="Slide Number Placeholder 5">
            <a:extLst>
              <a:ext uri="{FF2B5EF4-FFF2-40B4-BE49-F238E27FC236}">
                <a16:creationId xmlns:a16="http://schemas.microsoft.com/office/drawing/2014/main" id="{39B4529B-0CE7-8548-8174-FA17A067E0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22435DEB-D3A1-854F-87A5-3AD15BC594EC}" type="slidenum">
              <a:rPr lang="en-US" altLang="en-US" sz="1400" b="0">
                <a:solidFill>
                  <a:prstClr val="black"/>
                </a:solidFill>
                <a:latin typeface="Garamond" panose="02020404030301010803" pitchFamily="18" charset="0"/>
              </a:rPr>
              <a:pPr defTabSz="457200"/>
              <a:t>26</a:t>
            </a:fld>
            <a:endParaRPr lang="en-US" altLang="en-US" sz="1400" b="0">
              <a:solidFill>
                <a:prstClr val="black"/>
              </a:solidFill>
              <a:latin typeface="Garamond" panose="02020404030301010803" pitchFamily="18" charset="0"/>
            </a:endParaRPr>
          </a:p>
        </p:txBody>
      </p:sp>
      <p:pic>
        <p:nvPicPr>
          <p:cNvPr id="117763" name="Picture 3">
            <a:extLst>
              <a:ext uri="{FF2B5EF4-FFF2-40B4-BE49-F238E27FC236}">
                <a16:creationId xmlns:a16="http://schemas.microsoft.com/office/drawing/2014/main" id="{BE3BC198-1225-1E4F-914F-AD0765FE8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350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269BAAF-FBC5-B44C-984C-7A03256A3DB8}"/>
              </a:ext>
            </a:extLst>
          </p:cNvPr>
          <p:cNvSpPr/>
          <p:nvPr/>
        </p:nvSpPr>
        <p:spPr>
          <a:xfrm>
            <a:off x="1971858" y="576590"/>
            <a:ext cx="4124142" cy="523220"/>
          </a:xfrm>
          <a:prstGeom prst="rect">
            <a:avLst/>
          </a:prstGeom>
        </p:spPr>
        <p:txBody>
          <a:bodyPr wrap="none">
            <a:spAutoFit/>
          </a:bodyPr>
          <a:lstStyle/>
          <a:p>
            <a:pPr defTabSz="457200"/>
            <a:r>
              <a:rPr lang="en-US" altLang="en-US" sz="2800" dirty="0">
                <a:solidFill>
                  <a:srgbClr val="ED8428"/>
                </a:solidFill>
                <a:latin typeface="Gill Sans MT" panose="020B0502020104020203"/>
              </a:rPr>
              <a:t>Saint Mark, Or San Michele</a:t>
            </a:r>
            <a:endParaRPr lang="en-US" sz="2800" dirty="0">
              <a:solidFill>
                <a:prstClr val="black"/>
              </a:solidFill>
              <a:latin typeface="Gill Sans MT" panose="020B0502020104020203"/>
            </a:endParaRPr>
          </a:p>
        </p:txBody>
      </p:sp>
      <p:sp>
        <p:nvSpPr>
          <p:cNvPr id="3" name="Rectangle 2">
            <a:extLst>
              <a:ext uri="{FF2B5EF4-FFF2-40B4-BE49-F238E27FC236}">
                <a16:creationId xmlns:a16="http://schemas.microsoft.com/office/drawing/2014/main" id="{49C88F08-4463-3E44-8AAC-51431A86AC9B}"/>
              </a:ext>
            </a:extLst>
          </p:cNvPr>
          <p:cNvSpPr/>
          <p:nvPr/>
        </p:nvSpPr>
        <p:spPr>
          <a:xfrm>
            <a:off x="4738871" y="1295400"/>
            <a:ext cx="1596271" cy="369332"/>
          </a:xfrm>
          <a:prstGeom prst="rect">
            <a:avLst/>
          </a:prstGeom>
        </p:spPr>
        <p:txBody>
          <a:bodyPr wrap="none">
            <a:spAutoFit/>
          </a:bodyPr>
          <a:lstStyle/>
          <a:p>
            <a:pPr defTabSz="457200"/>
            <a:r>
              <a:rPr lang="en-US" altLang="en-US" dirty="0">
                <a:solidFill>
                  <a:srgbClr val="EBEBEB"/>
                </a:solidFill>
                <a:latin typeface="Gill Sans MT" panose="020B0502020104020203"/>
              </a:rPr>
              <a:t>DONATELLO </a:t>
            </a:r>
            <a:endParaRPr lang="en-US" dirty="0">
              <a:solidFill>
                <a:srgbClr val="EBEBEB"/>
              </a:solidFill>
              <a:latin typeface="Gill Sans MT" panose="020B0502020104020203"/>
            </a:endParaRPr>
          </a:p>
        </p:txBody>
      </p:sp>
    </p:spTree>
    <p:extLst>
      <p:ext uri="{BB962C8B-B14F-4D97-AF65-F5344CB8AC3E}">
        <p14:creationId xmlns:p14="http://schemas.microsoft.com/office/powerpoint/2010/main" val="2638899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BFDDBD81-EF85-844C-809D-9E1F0190EAD6}"/>
              </a:ext>
            </a:extLst>
          </p:cNvPr>
          <p:cNvSpPr>
            <a:spLocks noGrp="1" noChangeArrowheads="1"/>
          </p:cNvSpPr>
          <p:nvPr>
            <p:ph type="title"/>
          </p:nvPr>
        </p:nvSpPr>
        <p:spPr>
          <a:xfrm>
            <a:off x="1524000" y="1981200"/>
            <a:ext cx="4876800" cy="730250"/>
          </a:xfrm>
        </p:spPr>
        <p:txBody>
          <a:bodyPr>
            <a:noAutofit/>
          </a:bodyPr>
          <a:lstStyle/>
          <a:p>
            <a:pPr eaLnBrk="1" hangingPunct="1"/>
            <a:r>
              <a:rPr lang="en-US" altLang="en-US" sz="1800" dirty="0">
                <a:solidFill>
                  <a:schemeClr val="tx2"/>
                </a:solidFill>
              </a:rPr>
              <a:t>David, ca. 1465–1470. Bronze, approx. 4’ 1 1/2” high. Museo Nazionale del Bargello, Florence.   </a:t>
            </a:r>
          </a:p>
        </p:txBody>
      </p:sp>
      <p:sp>
        <p:nvSpPr>
          <p:cNvPr id="119809" name="Slide Number Placeholder 5">
            <a:extLst>
              <a:ext uri="{FF2B5EF4-FFF2-40B4-BE49-F238E27FC236}">
                <a16:creationId xmlns:a16="http://schemas.microsoft.com/office/drawing/2014/main" id="{5CA07141-1EC5-1040-8A39-7CFCDF6B6E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328D87DC-0003-AD48-A545-943B5871A877}" type="slidenum">
              <a:rPr lang="en-US" altLang="en-US" sz="1400" b="0">
                <a:solidFill>
                  <a:prstClr val="black"/>
                </a:solidFill>
                <a:latin typeface="Garamond" panose="02020404030301010803" pitchFamily="18" charset="0"/>
              </a:rPr>
              <a:pPr defTabSz="457200"/>
              <a:t>27</a:t>
            </a:fld>
            <a:endParaRPr lang="en-US" altLang="en-US" sz="1400" b="0">
              <a:solidFill>
                <a:prstClr val="black"/>
              </a:solidFill>
              <a:latin typeface="Garamond" panose="02020404030301010803" pitchFamily="18" charset="0"/>
            </a:endParaRPr>
          </a:p>
        </p:txBody>
      </p:sp>
      <p:pic>
        <p:nvPicPr>
          <p:cNvPr id="119811" name="Picture 3">
            <a:extLst>
              <a:ext uri="{FF2B5EF4-FFF2-40B4-BE49-F238E27FC236}">
                <a16:creationId xmlns:a16="http://schemas.microsoft.com/office/drawing/2014/main" id="{9953FBCD-CFC8-1943-899A-AB34CD6B6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838" y="0"/>
            <a:ext cx="3890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AB6D6C1-E635-E445-BDC5-85A6798CCC4E}"/>
              </a:ext>
            </a:extLst>
          </p:cNvPr>
          <p:cNvSpPr/>
          <p:nvPr/>
        </p:nvSpPr>
        <p:spPr>
          <a:xfrm>
            <a:off x="2209800" y="1066801"/>
            <a:ext cx="4002506" cy="461665"/>
          </a:xfrm>
          <a:prstGeom prst="rect">
            <a:avLst/>
          </a:prstGeom>
        </p:spPr>
        <p:txBody>
          <a:bodyPr wrap="none">
            <a:spAutoFit/>
          </a:bodyPr>
          <a:lstStyle/>
          <a:p>
            <a:pPr defTabSz="457200"/>
            <a:r>
              <a:rPr lang="en-US" altLang="en-US" sz="2400" dirty="0">
                <a:solidFill>
                  <a:srgbClr val="ED8428"/>
                </a:solidFill>
                <a:latin typeface="Gill Sans MT" panose="020B0502020104020203"/>
              </a:rPr>
              <a:t>ANDREA DEL VERROCCHIO</a:t>
            </a:r>
            <a:endParaRPr lang="en-US" sz="2400" dirty="0">
              <a:solidFill>
                <a:prstClr val="black"/>
              </a:solidFill>
              <a:latin typeface="Gill Sans MT" panose="020B0502020104020203"/>
            </a:endParaRPr>
          </a:p>
        </p:txBody>
      </p:sp>
      <p:pic>
        <p:nvPicPr>
          <p:cNvPr id="6" name="Picture 3">
            <a:extLst>
              <a:ext uri="{FF2B5EF4-FFF2-40B4-BE49-F238E27FC236}">
                <a16:creationId xmlns:a16="http://schemas.microsoft.com/office/drawing/2014/main" id="{32030B80-91C9-AC4F-BBDE-25C1C9CA4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831" y="2744800"/>
            <a:ext cx="2474913" cy="401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764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3">
            <a:extLst>
              <a:ext uri="{FF2B5EF4-FFF2-40B4-BE49-F238E27FC236}">
                <a16:creationId xmlns:a16="http://schemas.microsoft.com/office/drawing/2014/main" id="{4CFAD081-2904-BF4C-8797-B5A888367E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082079E3-DA2E-2747-AAC7-42E494DEF5CE}" type="slidenum">
              <a:rPr lang="en-US" altLang="en-US" sz="1400" b="0">
                <a:solidFill>
                  <a:prstClr val="black"/>
                </a:solidFill>
                <a:latin typeface="Garamond" panose="02020404030301010803" pitchFamily="18" charset="0"/>
              </a:rPr>
              <a:pPr defTabSz="457200"/>
              <a:t>28</a:t>
            </a:fld>
            <a:endParaRPr lang="en-US" altLang="en-US" sz="1400" b="0">
              <a:solidFill>
                <a:prstClr val="black"/>
              </a:solidFill>
              <a:latin typeface="Garamond" panose="02020404030301010803" pitchFamily="18" charset="0"/>
            </a:endParaRPr>
          </a:p>
        </p:txBody>
      </p:sp>
      <p:pic>
        <p:nvPicPr>
          <p:cNvPr id="121858" name="Picture 4">
            <a:extLst>
              <a:ext uri="{FF2B5EF4-FFF2-40B4-BE49-F238E27FC236}">
                <a16:creationId xmlns:a16="http://schemas.microsoft.com/office/drawing/2014/main" id="{85ECBE04-56C8-934C-8C65-C7C3872B0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276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5">
            <a:extLst>
              <a:ext uri="{FF2B5EF4-FFF2-40B4-BE49-F238E27FC236}">
                <a16:creationId xmlns:a16="http://schemas.microsoft.com/office/drawing/2014/main" id="{83F81878-5F96-8B44-B0D7-A275A4C23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0"/>
            <a:ext cx="3890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647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17B1-782B-AC46-AA0C-4ADAC590376A}"/>
              </a:ext>
            </a:extLst>
          </p:cNvPr>
          <p:cNvSpPr>
            <a:spLocks noGrp="1"/>
          </p:cNvSpPr>
          <p:nvPr>
            <p:ph type="title"/>
          </p:nvPr>
        </p:nvSpPr>
        <p:spPr>
          <a:xfrm>
            <a:off x="2105192" y="687475"/>
            <a:ext cx="5667208" cy="607926"/>
          </a:xfrm>
        </p:spPr>
        <p:txBody>
          <a:bodyPr>
            <a:normAutofit fontScale="90000"/>
          </a:bodyPr>
          <a:lstStyle/>
          <a:p>
            <a:r>
              <a:rPr lang="en-US" altLang="en-US" sz="4400" dirty="0" err="1">
                <a:solidFill>
                  <a:schemeClr val="accent2"/>
                </a:solidFill>
              </a:rPr>
              <a:t>Brancacci</a:t>
            </a:r>
            <a:r>
              <a:rPr lang="en-US" altLang="en-US" sz="4400" dirty="0">
                <a:solidFill>
                  <a:schemeClr val="accent2"/>
                </a:solidFill>
              </a:rPr>
              <a:t> CHAPEL</a:t>
            </a:r>
            <a:endParaRPr lang="en-US" sz="4400" dirty="0">
              <a:solidFill>
                <a:schemeClr val="accent2"/>
              </a:solidFill>
            </a:endParaRPr>
          </a:p>
        </p:txBody>
      </p:sp>
      <p:sp>
        <p:nvSpPr>
          <p:cNvPr id="123905" name="Slide Number Placeholder 1">
            <a:extLst>
              <a:ext uri="{FF2B5EF4-FFF2-40B4-BE49-F238E27FC236}">
                <a16:creationId xmlns:a16="http://schemas.microsoft.com/office/drawing/2014/main" id="{5B37DBA9-C5D9-274E-B806-D3A6DE3514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0639D6AE-8BD2-124F-AE21-D9A6E502C04A}" type="slidenum">
              <a:rPr lang="en-US" altLang="en-US" sz="1400" b="0">
                <a:solidFill>
                  <a:prstClr val="black"/>
                </a:solidFill>
                <a:latin typeface="Garamond" panose="02020404030301010803" pitchFamily="18" charset="0"/>
              </a:rPr>
              <a:pPr defTabSz="457200"/>
              <a:t>29</a:t>
            </a:fld>
            <a:endParaRPr lang="en-US" altLang="en-US" sz="1400" b="0">
              <a:solidFill>
                <a:prstClr val="black"/>
              </a:solidFill>
              <a:latin typeface="Garamond" panose="02020404030301010803" pitchFamily="18" charset="0"/>
            </a:endParaRPr>
          </a:p>
        </p:txBody>
      </p:sp>
      <p:pic>
        <p:nvPicPr>
          <p:cNvPr id="123906" name="Picture 2">
            <a:extLst>
              <a:ext uri="{FF2B5EF4-FFF2-40B4-BE49-F238E27FC236}">
                <a16:creationId xmlns:a16="http://schemas.microsoft.com/office/drawing/2014/main" id="{15FBC69B-825E-1A48-B29F-12FB7F6422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047151"/>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C7A9D894-50D9-A546-8C60-361B62953675}"/>
              </a:ext>
            </a:extLst>
          </p:cNvPr>
          <p:cNvSpPr>
            <a:spLocks noChangeArrowheads="1"/>
          </p:cNvSpPr>
          <p:nvPr/>
        </p:nvSpPr>
        <p:spPr bwMode="auto">
          <a:xfrm>
            <a:off x="1729563" y="3146624"/>
            <a:ext cx="2286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r>
              <a:rPr lang="en-US" altLang="en-US" sz="2000" dirty="0">
                <a:solidFill>
                  <a:srgbClr val="3D3D3D"/>
                </a:solidFill>
                <a:latin typeface="Gill Sans MT" panose="020B0502020104020203"/>
              </a:rPr>
              <a:t>Santa Maria del Carmine, Florence, Italy, ca. 1427</a:t>
            </a:r>
          </a:p>
        </p:txBody>
      </p:sp>
      <p:sp>
        <p:nvSpPr>
          <p:cNvPr id="3" name="TextBox 2">
            <a:extLst>
              <a:ext uri="{FF2B5EF4-FFF2-40B4-BE49-F238E27FC236}">
                <a16:creationId xmlns:a16="http://schemas.microsoft.com/office/drawing/2014/main" id="{F387913E-46EE-5840-9041-206B6917841F}"/>
              </a:ext>
            </a:extLst>
          </p:cNvPr>
          <p:cNvSpPr txBox="1"/>
          <p:nvPr/>
        </p:nvSpPr>
        <p:spPr>
          <a:xfrm>
            <a:off x="7960242" y="1209612"/>
            <a:ext cx="2514600" cy="461665"/>
          </a:xfrm>
          <a:prstGeom prst="rect">
            <a:avLst/>
          </a:prstGeom>
          <a:noFill/>
        </p:spPr>
        <p:txBody>
          <a:bodyPr wrap="square" rtlCol="0">
            <a:spAutoFit/>
          </a:bodyPr>
          <a:lstStyle/>
          <a:p>
            <a:pPr defTabSz="457200"/>
            <a:r>
              <a:rPr lang="en-US" sz="2400" dirty="0">
                <a:solidFill>
                  <a:srgbClr val="EBEBEB"/>
                </a:solidFill>
                <a:latin typeface="Gill Sans MT" panose="020B0502020104020203"/>
              </a:rPr>
              <a:t>MASACCIO</a:t>
            </a:r>
          </a:p>
        </p:txBody>
      </p:sp>
    </p:spTree>
    <p:extLst>
      <p:ext uri="{BB962C8B-B14F-4D97-AF65-F5344CB8AC3E}">
        <p14:creationId xmlns:p14="http://schemas.microsoft.com/office/powerpoint/2010/main" val="3407545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pPr eaLnBrk="1" hangingPunct="1"/>
            <a:r>
              <a:rPr lang="en-US" altLang="en-US" sz="4000" dirty="0"/>
              <a:t>Context</a:t>
            </a:r>
          </a:p>
        </p:txBody>
      </p:sp>
      <p:sp>
        <p:nvSpPr>
          <p:cNvPr id="13315" name="Content Placeholder 2"/>
          <p:cNvSpPr>
            <a:spLocks noGrp="1"/>
          </p:cNvSpPr>
          <p:nvPr>
            <p:ph sz="half" idx="1"/>
          </p:nvPr>
        </p:nvSpPr>
        <p:spPr/>
        <p:txBody>
          <a:bodyPr>
            <a:normAutofit fontScale="92500" lnSpcReduction="10000"/>
          </a:bodyPr>
          <a:lstStyle/>
          <a:p>
            <a:pPr eaLnBrk="1" hangingPunct="1"/>
            <a:r>
              <a:rPr lang="en-US" altLang="en-US"/>
              <a:t>Expansion of national states</a:t>
            </a:r>
          </a:p>
          <a:p>
            <a:pPr lvl="1" eaLnBrk="1" hangingPunct="1"/>
            <a:r>
              <a:rPr lang="en-US" altLang="en-US"/>
              <a:t>Discovery around the globe</a:t>
            </a:r>
          </a:p>
          <a:p>
            <a:pPr lvl="2" eaLnBrk="1" hangingPunct="1"/>
            <a:r>
              <a:rPr lang="en-US" altLang="en-US"/>
              <a:t>Created a new world view, the individual’s relationship to the world-Humanism</a:t>
            </a:r>
          </a:p>
          <a:p>
            <a:pPr eaLnBrk="1" hangingPunct="1"/>
            <a:r>
              <a:rPr lang="en-US" altLang="en-US"/>
              <a:t>Emergence of the artists’ social position</a:t>
            </a:r>
          </a:p>
          <a:p>
            <a:pPr lvl="1" eaLnBrk="1" hangingPunct="1"/>
            <a:r>
              <a:rPr lang="en-US" altLang="en-US"/>
              <a:t>Sometimes equal to the status of their patrons</a:t>
            </a:r>
          </a:p>
          <a:p>
            <a:pPr lvl="2" eaLnBrk="1" hangingPunct="1"/>
            <a:r>
              <a:rPr lang="en-US" altLang="en-US"/>
              <a:t>Created the idea of the artist as hero, as divinely inspired, as genius</a:t>
            </a:r>
          </a:p>
          <a:p>
            <a:pPr eaLnBrk="1" hangingPunct="1"/>
            <a:r>
              <a:rPr lang="en-US" altLang="en-US"/>
              <a:t>Intellectual approach to beauty and art</a:t>
            </a:r>
          </a:p>
          <a:p>
            <a:pPr lvl="1" eaLnBrk="1" hangingPunct="1"/>
            <a:r>
              <a:rPr lang="en-US" altLang="en-US"/>
              <a:t>Including the rediscovery of linear perspective</a:t>
            </a:r>
          </a:p>
          <a:p>
            <a:pPr lvl="2" eaLnBrk="1" hangingPunct="1"/>
            <a:r>
              <a:rPr lang="en-US" altLang="en-US"/>
              <a:t>Created a relationship between mathematics, ratios, modules, proportions, harmony/balance/symmetry, and beauty</a:t>
            </a:r>
          </a:p>
        </p:txBody>
      </p:sp>
      <p:sp>
        <p:nvSpPr>
          <p:cNvPr id="2" name="Content Placeholder 1"/>
          <p:cNvSpPr>
            <a:spLocks noGrp="1"/>
          </p:cNvSpPr>
          <p:nvPr>
            <p:ph sz="half" idx="2"/>
          </p:nvPr>
        </p:nvSpPr>
        <p:spPr/>
        <p:txBody>
          <a:bodyPr>
            <a:normAutofit fontScale="92500" lnSpcReduction="10000"/>
          </a:bodyPr>
          <a:lstStyle/>
          <a:p>
            <a:r>
              <a:rPr lang="en-US" altLang="en-US" dirty="0"/>
              <a:t>In Florence the Ghibellines are loyal to imperial ideal (aristocrats) vs. the </a:t>
            </a:r>
            <a:r>
              <a:rPr lang="en-US" altLang="en-US" dirty="0" err="1"/>
              <a:t>Guelphs</a:t>
            </a:r>
            <a:r>
              <a:rPr lang="en-US" altLang="en-US" dirty="0"/>
              <a:t> who are loyal to the Pope (middle classes)</a:t>
            </a:r>
          </a:p>
          <a:p>
            <a:r>
              <a:rPr lang="en-US" altLang="en-US" dirty="0"/>
              <a:t>Constantinople falls to the Ottoman Turks in 1453-final end of the “Eastern Roman Empire”</a:t>
            </a:r>
          </a:p>
          <a:p>
            <a:r>
              <a:rPr lang="en-US" altLang="en-US" dirty="0"/>
              <a:t>Church in Rome becomes a military and political force prone to abuses of power and wealth</a:t>
            </a:r>
          </a:p>
          <a:p>
            <a:r>
              <a:rPr lang="en-US" altLang="en-US" dirty="0"/>
              <a:t>Savonarola preaches reform, controls city by 1494, leading to a “Bonfire of the Vanities”</a:t>
            </a:r>
          </a:p>
          <a:p>
            <a:endParaRPr lang="en-US" dirty="0"/>
          </a:p>
        </p:txBody>
      </p:sp>
    </p:spTree>
    <p:extLst>
      <p:ext uri="{BB962C8B-B14F-4D97-AF65-F5344CB8AC3E}">
        <p14:creationId xmlns:p14="http://schemas.microsoft.com/office/powerpoint/2010/main" val="475535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E731300-8FC5-6C4B-B0E8-27545B28967B}"/>
              </a:ext>
            </a:extLst>
          </p:cNvPr>
          <p:cNvSpPr>
            <a:spLocks noGrp="1" noChangeArrowheads="1"/>
          </p:cNvSpPr>
          <p:nvPr>
            <p:ph type="title"/>
          </p:nvPr>
        </p:nvSpPr>
        <p:spPr>
          <a:xfrm>
            <a:off x="1981200" y="536740"/>
            <a:ext cx="8229600" cy="974725"/>
          </a:xfrm>
        </p:spPr>
        <p:txBody>
          <a:bodyPr>
            <a:noAutofit/>
          </a:bodyPr>
          <a:lstStyle/>
          <a:p>
            <a:pPr eaLnBrk="1" hangingPunct="1"/>
            <a:r>
              <a:rPr lang="en-US" altLang="en-US" sz="1600" dirty="0">
                <a:solidFill>
                  <a:schemeClr val="accent2"/>
                </a:solidFill>
              </a:rPr>
              <a:t>MASACCIO, Tribute Money, </a:t>
            </a:r>
            <a:r>
              <a:rPr lang="en-US" altLang="en-US" sz="1600" dirty="0" err="1">
                <a:solidFill>
                  <a:schemeClr val="accent2"/>
                </a:solidFill>
              </a:rPr>
              <a:t>Brancacci</a:t>
            </a:r>
            <a:r>
              <a:rPr lang="en-US" altLang="en-US" sz="1600" dirty="0">
                <a:solidFill>
                  <a:schemeClr val="accent2"/>
                </a:solidFill>
              </a:rPr>
              <a:t> Chapel, Santa Maria del Carmine, Florence, Italy, ca. 1427. Fresco, 8’ 1” x 19’ 7”.   </a:t>
            </a:r>
          </a:p>
        </p:txBody>
      </p:sp>
      <p:sp>
        <p:nvSpPr>
          <p:cNvPr id="124929" name="Slide Number Placeholder 5">
            <a:extLst>
              <a:ext uri="{FF2B5EF4-FFF2-40B4-BE49-F238E27FC236}">
                <a16:creationId xmlns:a16="http://schemas.microsoft.com/office/drawing/2014/main" id="{A1617811-056E-F443-832A-B89308CB32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A086639F-85AB-284B-BCEE-7D9C583B7796}" type="slidenum">
              <a:rPr lang="en-US" altLang="en-US" sz="1400" b="0">
                <a:solidFill>
                  <a:prstClr val="black"/>
                </a:solidFill>
                <a:latin typeface="Garamond" panose="02020404030301010803" pitchFamily="18" charset="0"/>
              </a:rPr>
              <a:pPr defTabSz="457200"/>
              <a:t>30</a:t>
            </a:fld>
            <a:endParaRPr lang="en-US" altLang="en-US" sz="1400" b="0">
              <a:solidFill>
                <a:prstClr val="black"/>
              </a:solidFill>
              <a:latin typeface="Garamond" panose="02020404030301010803" pitchFamily="18" charset="0"/>
            </a:endParaRPr>
          </a:p>
        </p:txBody>
      </p:sp>
      <p:pic>
        <p:nvPicPr>
          <p:cNvPr id="124931" name="Picture 3">
            <a:extLst>
              <a:ext uri="{FF2B5EF4-FFF2-40B4-BE49-F238E27FC236}">
                <a16:creationId xmlns:a16="http://schemas.microsoft.com/office/drawing/2014/main" id="{9466A208-F5AA-5E46-9182-5FFA7E55E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140" y="2286000"/>
            <a:ext cx="9144000"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886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70864C6B-DF57-FE4C-9F66-421ADDCA2CA7}"/>
              </a:ext>
            </a:extLst>
          </p:cNvPr>
          <p:cNvSpPr>
            <a:spLocks noGrp="1" noChangeArrowheads="1"/>
          </p:cNvSpPr>
          <p:nvPr>
            <p:ph type="title"/>
          </p:nvPr>
        </p:nvSpPr>
        <p:spPr>
          <a:xfrm>
            <a:off x="2286000" y="2743200"/>
            <a:ext cx="4495800" cy="1752600"/>
          </a:xfrm>
        </p:spPr>
        <p:txBody>
          <a:bodyPr>
            <a:noAutofit/>
          </a:bodyPr>
          <a:lstStyle/>
          <a:p>
            <a:pPr eaLnBrk="1" hangingPunct="1"/>
            <a:r>
              <a:rPr lang="en-US" altLang="en-US" sz="1800" dirty="0">
                <a:solidFill>
                  <a:schemeClr val="accent2"/>
                </a:solidFill>
              </a:rPr>
              <a:t>MASACCIO, Expulsion of Adam and Eve from Eden, </a:t>
            </a:r>
            <a:r>
              <a:rPr lang="en-US" altLang="en-US" sz="1800" dirty="0" err="1">
                <a:solidFill>
                  <a:schemeClr val="accent2"/>
                </a:solidFill>
              </a:rPr>
              <a:t>Brancacci</a:t>
            </a:r>
            <a:r>
              <a:rPr lang="en-US" altLang="en-US" sz="1800" dirty="0">
                <a:solidFill>
                  <a:schemeClr val="accent2"/>
                </a:solidFill>
              </a:rPr>
              <a:t> Chapel, Santa Maria del Carmine, Florence, Italy, ca. 1425. Fresco, 7’ x 2’ 11”.  </a:t>
            </a:r>
          </a:p>
        </p:txBody>
      </p:sp>
      <p:sp>
        <p:nvSpPr>
          <p:cNvPr id="125953" name="Slide Number Placeholder 5">
            <a:extLst>
              <a:ext uri="{FF2B5EF4-FFF2-40B4-BE49-F238E27FC236}">
                <a16:creationId xmlns:a16="http://schemas.microsoft.com/office/drawing/2014/main" id="{BD212781-84C4-494B-ACF1-F5BB0BBE69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F815874B-8B95-1745-A1AC-AC5C187417D2}" type="slidenum">
              <a:rPr lang="en-US" altLang="en-US" sz="1400" b="0">
                <a:solidFill>
                  <a:prstClr val="black"/>
                </a:solidFill>
                <a:latin typeface="Garamond" panose="02020404030301010803" pitchFamily="18" charset="0"/>
              </a:rPr>
              <a:pPr defTabSz="457200"/>
              <a:t>31</a:t>
            </a:fld>
            <a:endParaRPr lang="en-US" altLang="en-US" sz="1400" b="0">
              <a:solidFill>
                <a:prstClr val="black"/>
              </a:solidFill>
              <a:latin typeface="Garamond" panose="02020404030301010803" pitchFamily="18" charset="0"/>
            </a:endParaRPr>
          </a:p>
        </p:txBody>
      </p:sp>
      <p:pic>
        <p:nvPicPr>
          <p:cNvPr id="125955" name="Picture 3">
            <a:extLst>
              <a:ext uri="{FF2B5EF4-FFF2-40B4-BE49-F238E27FC236}">
                <a16:creationId xmlns:a16="http://schemas.microsoft.com/office/drawing/2014/main" id="{2DE5DAA0-B7F5-9C43-B3E4-AC4B19000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214" y="0"/>
            <a:ext cx="2795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511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497E7BD3-3A50-F44E-8D63-3BC87427D29A}"/>
              </a:ext>
            </a:extLst>
          </p:cNvPr>
          <p:cNvSpPr>
            <a:spLocks noGrp="1" noChangeArrowheads="1"/>
          </p:cNvSpPr>
          <p:nvPr>
            <p:ph type="title"/>
          </p:nvPr>
        </p:nvSpPr>
        <p:spPr>
          <a:xfrm>
            <a:off x="1600200" y="3962401"/>
            <a:ext cx="5638800" cy="517525"/>
          </a:xfrm>
        </p:spPr>
        <p:txBody>
          <a:bodyPr>
            <a:normAutofit fontScale="90000"/>
          </a:bodyPr>
          <a:lstStyle/>
          <a:p>
            <a:pPr eaLnBrk="1" hangingPunct="1"/>
            <a:r>
              <a:rPr lang="en-US" altLang="en-US" dirty="0">
                <a:solidFill>
                  <a:schemeClr val="accent2"/>
                </a:solidFill>
              </a:rPr>
              <a:t>MASACCIO, Santa Maria Novella, Florence, Italy, ca. 1428. Fresco, 21’ x 10’ 5”.   </a:t>
            </a:r>
          </a:p>
        </p:txBody>
      </p:sp>
      <p:sp>
        <p:nvSpPr>
          <p:cNvPr id="126977" name="Slide Number Placeholder 5">
            <a:extLst>
              <a:ext uri="{FF2B5EF4-FFF2-40B4-BE49-F238E27FC236}">
                <a16:creationId xmlns:a16="http://schemas.microsoft.com/office/drawing/2014/main" id="{C0EED362-9F8E-3F43-9F56-FA37A72A3F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20148BB3-6E78-3244-8989-ECC9A2F0589C}" type="slidenum">
              <a:rPr lang="en-US" altLang="en-US" sz="1400" b="0">
                <a:solidFill>
                  <a:prstClr val="black"/>
                </a:solidFill>
                <a:latin typeface="Garamond" panose="02020404030301010803" pitchFamily="18" charset="0"/>
              </a:rPr>
              <a:pPr defTabSz="457200"/>
              <a:t>32</a:t>
            </a:fld>
            <a:endParaRPr lang="en-US" altLang="en-US" sz="1400" b="0">
              <a:solidFill>
                <a:prstClr val="black"/>
              </a:solidFill>
              <a:latin typeface="Garamond" panose="02020404030301010803" pitchFamily="18" charset="0"/>
            </a:endParaRPr>
          </a:p>
        </p:txBody>
      </p:sp>
      <p:pic>
        <p:nvPicPr>
          <p:cNvPr id="126979" name="Picture 3">
            <a:extLst>
              <a:ext uri="{FF2B5EF4-FFF2-40B4-BE49-F238E27FC236}">
                <a16:creationId xmlns:a16="http://schemas.microsoft.com/office/drawing/2014/main" id="{89F6FCE8-AC13-9E41-9898-F00395556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50" y="0"/>
            <a:ext cx="313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A0187F-CBA8-0E41-ABA9-B47C723CAD30}"/>
              </a:ext>
            </a:extLst>
          </p:cNvPr>
          <p:cNvSpPr/>
          <p:nvPr/>
        </p:nvSpPr>
        <p:spPr>
          <a:xfrm>
            <a:off x="2438401" y="914401"/>
            <a:ext cx="2337819" cy="646331"/>
          </a:xfrm>
          <a:prstGeom prst="rect">
            <a:avLst/>
          </a:prstGeom>
        </p:spPr>
        <p:txBody>
          <a:bodyPr wrap="none">
            <a:spAutoFit/>
          </a:bodyPr>
          <a:lstStyle/>
          <a:p>
            <a:pPr defTabSz="457200"/>
            <a:r>
              <a:rPr lang="en-US" altLang="en-US" sz="3600" dirty="0">
                <a:solidFill>
                  <a:srgbClr val="ED8428"/>
                </a:solidFill>
                <a:latin typeface="Gill Sans MT" panose="020B0502020104020203"/>
              </a:rPr>
              <a:t>Holy Trinity</a:t>
            </a:r>
            <a:endParaRPr lang="en-US" sz="3600" dirty="0">
              <a:solidFill>
                <a:prstClr val="black"/>
              </a:solidFill>
              <a:latin typeface="Gill Sans MT" panose="020B0502020104020203"/>
            </a:endParaRPr>
          </a:p>
        </p:txBody>
      </p:sp>
    </p:spTree>
    <p:extLst>
      <p:ext uri="{BB962C8B-B14F-4D97-AF65-F5344CB8AC3E}">
        <p14:creationId xmlns:p14="http://schemas.microsoft.com/office/powerpoint/2010/main" val="142050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3565-79AA-F644-AA5E-3FAA41A548AD}"/>
              </a:ext>
            </a:extLst>
          </p:cNvPr>
          <p:cNvSpPr>
            <a:spLocks noGrp="1"/>
          </p:cNvSpPr>
          <p:nvPr>
            <p:ph type="ctrTitle"/>
          </p:nvPr>
        </p:nvSpPr>
        <p:spPr/>
        <p:txBody>
          <a:bodyPr/>
          <a:lstStyle/>
          <a:p>
            <a:r>
              <a:rPr lang="en-US" dirty="0"/>
              <a:t>SANDRO BOTTICELLI</a:t>
            </a:r>
          </a:p>
        </p:txBody>
      </p:sp>
      <p:sp>
        <p:nvSpPr>
          <p:cNvPr id="3" name="Subtitle 2">
            <a:extLst>
              <a:ext uri="{FF2B5EF4-FFF2-40B4-BE49-F238E27FC236}">
                <a16:creationId xmlns:a16="http://schemas.microsoft.com/office/drawing/2014/main" id="{A8803689-23B9-DE40-A6B0-C651E946CA1C}"/>
              </a:ext>
            </a:extLst>
          </p:cNvPr>
          <p:cNvSpPr>
            <a:spLocks noGrp="1"/>
          </p:cNvSpPr>
          <p:nvPr>
            <p:ph type="subTitle" idx="1"/>
          </p:nvPr>
        </p:nvSpPr>
        <p:spPr/>
        <p:txBody>
          <a:bodyPr/>
          <a:lstStyle/>
          <a:p>
            <a:endParaRPr lang="en-US" dirty="0"/>
          </a:p>
        </p:txBody>
      </p:sp>
      <p:sp>
        <p:nvSpPr>
          <p:cNvPr id="128001" name="Slide Number Placeholder 3">
            <a:extLst>
              <a:ext uri="{FF2B5EF4-FFF2-40B4-BE49-F238E27FC236}">
                <a16:creationId xmlns:a16="http://schemas.microsoft.com/office/drawing/2014/main" id="{6B85E48C-F123-274F-B9A0-E05965D98C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D1A8EEEB-CCD8-6D4C-AA18-68569CE16449}" type="slidenum">
              <a:rPr lang="en-US" altLang="en-US" sz="1400" b="0">
                <a:solidFill>
                  <a:prstClr val="black"/>
                </a:solidFill>
                <a:latin typeface="Garamond" panose="02020404030301010803" pitchFamily="18" charset="0"/>
              </a:rPr>
              <a:pPr defTabSz="457200"/>
              <a:t>33</a:t>
            </a:fld>
            <a:endParaRPr lang="en-US" altLang="en-US" sz="1400" b="0">
              <a:solidFill>
                <a:prstClr val="black"/>
              </a:solidFill>
              <a:latin typeface="Garamond" panose="02020404030301010803" pitchFamily="18" charset="0"/>
            </a:endParaRPr>
          </a:p>
        </p:txBody>
      </p:sp>
    </p:spTree>
    <p:extLst>
      <p:ext uri="{BB962C8B-B14F-4D97-AF65-F5344CB8AC3E}">
        <p14:creationId xmlns:p14="http://schemas.microsoft.com/office/powerpoint/2010/main" val="765830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D679A2A9-3ECC-F249-B90B-A34D37D8D653}"/>
              </a:ext>
            </a:extLst>
          </p:cNvPr>
          <p:cNvSpPr>
            <a:spLocks noGrp="1" noChangeArrowheads="1"/>
          </p:cNvSpPr>
          <p:nvPr>
            <p:ph type="title"/>
          </p:nvPr>
        </p:nvSpPr>
        <p:spPr>
          <a:xfrm>
            <a:off x="1981200" y="536740"/>
            <a:ext cx="8451327" cy="1101596"/>
          </a:xfrm>
        </p:spPr>
        <p:txBody>
          <a:bodyPr>
            <a:noAutofit/>
          </a:bodyPr>
          <a:lstStyle/>
          <a:p>
            <a:pPr eaLnBrk="1" hangingPunct="1"/>
            <a:r>
              <a:rPr lang="en-US" altLang="en-US" sz="2300" dirty="0">
                <a:solidFill>
                  <a:schemeClr val="accent2"/>
                </a:solidFill>
              </a:rPr>
              <a:t>SANDRO BOTTICELLI</a:t>
            </a:r>
            <a:r>
              <a:rPr lang="en-US" altLang="en-US" sz="2300" dirty="0"/>
              <a:t>, Birth of Venus, ca. 1482. Tempera on canvas, approx. 5’ 8” x 9’ 1”. Galleria </a:t>
            </a:r>
            <a:r>
              <a:rPr lang="en-US" altLang="en-US" sz="2300" dirty="0" err="1"/>
              <a:t>degli</a:t>
            </a:r>
            <a:r>
              <a:rPr lang="en-US" altLang="en-US" sz="2300" dirty="0"/>
              <a:t> Uffizi, Florence. </a:t>
            </a:r>
          </a:p>
        </p:txBody>
      </p:sp>
      <p:sp>
        <p:nvSpPr>
          <p:cNvPr id="129025" name="Slide Number Placeholder 5">
            <a:extLst>
              <a:ext uri="{FF2B5EF4-FFF2-40B4-BE49-F238E27FC236}">
                <a16:creationId xmlns:a16="http://schemas.microsoft.com/office/drawing/2014/main" id="{3CBCFEBB-F485-A24E-996F-94B82EE531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C7E94AC7-8E77-E049-81A8-646627077E0F}" type="slidenum">
              <a:rPr lang="en-US" altLang="en-US" sz="1400" b="0">
                <a:solidFill>
                  <a:prstClr val="black"/>
                </a:solidFill>
                <a:latin typeface="Garamond" panose="02020404030301010803" pitchFamily="18" charset="0"/>
              </a:rPr>
              <a:pPr defTabSz="457200"/>
              <a:t>34</a:t>
            </a:fld>
            <a:endParaRPr lang="en-US" altLang="en-US" sz="1400" b="0">
              <a:solidFill>
                <a:prstClr val="black"/>
              </a:solidFill>
              <a:latin typeface="Garamond" panose="02020404030301010803" pitchFamily="18" charset="0"/>
            </a:endParaRPr>
          </a:p>
        </p:txBody>
      </p:sp>
      <p:pic>
        <p:nvPicPr>
          <p:cNvPr id="129027" name="Picture 3">
            <a:extLst>
              <a:ext uri="{FF2B5EF4-FFF2-40B4-BE49-F238E27FC236}">
                <a16:creationId xmlns:a16="http://schemas.microsoft.com/office/drawing/2014/main" id="{55E4D20C-09CF-834A-AD97-8A732D88D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312" y="1657125"/>
            <a:ext cx="8011633" cy="518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a:extLst>
              <a:ext uri="{FF2B5EF4-FFF2-40B4-BE49-F238E27FC236}">
                <a16:creationId xmlns:a16="http://schemas.microsoft.com/office/drawing/2014/main" id="{A79C4FA9-03A7-B64A-B44C-E93E3FF1046B}"/>
              </a:ext>
            </a:extLst>
          </p:cNvPr>
          <p:cNvSpPr/>
          <p:nvPr/>
        </p:nvSpPr>
        <p:spPr>
          <a:xfrm>
            <a:off x="1664211" y="5886920"/>
            <a:ext cx="838200" cy="868680"/>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latin typeface="Gill Sans MT" panose="020B0502020104020203"/>
            </a:endParaRPr>
          </a:p>
        </p:txBody>
      </p:sp>
    </p:spTree>
    <p:extLst>
      <p:ext uri="{BB962C8B-B14F-4D97-AF65-F5344CB8AC3E}">
        <p14:creationId xmlns:p14="http://schemas.microsoft.com/office/powerpoint/2010/main" val="936231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3">
            <a:extLst>
              <a:ext uri="{FF2B5EF4-FFF2-40B4-BE49-F238E27FC236}">
                <a16:creationId xmlns:a16="http://schemas.microsoft.com/office/drawing/2014/main" id="{03199419-8D6C-C94E-A4E8-31143A223C4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41AFE499-FC64-9F43-A0B3-3CB562D4EB8D}" type="slidenum">
              <a:rPr lang="en-US" altLang="en-US" sz="1400" b="0">
                <a:solidFill>
                  <a:prstClr val="black"/>
                </a:solidFill>
                <a:latin typeface="Garamond" panose="02020404030301010803" pitchFamily="18" charset="0"/>
              </a:rPr>
              <a:pPr defTabSz="457200"/>
              <a:t>35</a:t>
            </a:fld>
            <a:endParaRPr lang="en-US" altLang="en-US" sz="1400" b="0">
              <a:solidFill>
                <a:prstClr val="black"/>
              </a:solidFill>
              <a:latin typeface="Garamond" panose="02020404030301010803" pitchFamily="18" charset="0"/>
            </a:endParaRPr>
          </a:p>
        </p:txBody>
      </p:sp>
      <p:pic>
        <p:nvPicPr>
          <p:cNvPr id="130050" name="Picture 5" descr="primavera">
            <a:extLst>
              <a:ext uri="{FF2B5EF4-FFF2-40B4-BE49-F238E27FC236}">
                <a16:creationId xmlns:a16="http://schemas.microsoft.com/office/drawing/2014/main" id="{B89608FF-6AC4-CE47-8A27-4BE616081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990601"/>
            <a:ext cx="89154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897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026">
            <a:extLst>
              <a:ext uri="{FF2B5EF4-FFF2-40B4-BE49-F238E27FC236}">
                <a16:creationId xmlns:a16="http://schemas.microsoft.com/office/drawing/2014/main" id="{601D5744-B9B1-C246-B6B4-4B7E1ED212DF}"/>
              </a:ext>
            </a:extLst>
          </p:cNvPr>
          <p:cNvSpPr>
            <a:spLocks noGrp="1" noChangeArrowheads="1"/>
          </p:cNvSpPr>
          <p:nvPr>
            <p:ph type="title"/>
          </p:nvPr>
        </p:nvSpPr>
        <p:spPr>
          <a:xfrm>
            <a:off x="1524000" y="5486400"/>
            <a:ext cx="3505200" cy="1155700"/>
          </a:xfrm>
        </p:spPr>
        <p:txBody>
          <a:bodyPr>
            <a:normAutofit fontScale="90000"/>
          </a:bodyPr>
          <a:lstStyle/>
          <a:p>
            <a:pPr eaLnBrk="1" hangingPunct="1"/>
            <a:r>
              <a:rPr lang="en-US" altLang="en-US" dirty="0">
                <a:solidFill>
                  <a:schemeClr val="accent2"/>
                </a:solidFill>
              </a:rPr>
              <a:t>SANDRO BOTTICELLI, Portrait of a Youth, early 1480s. Tempera on panel, 1’ 4” x 1’. National Gallery of Art, Washington (Andrew W. Mellon Collection). </a:t>
            </a:r>
          </a:p>
        </p:txBody>
      </p:sp>
      <p:sp>
        <p:nvSpPr>
          <p:cNvPr id="131073" name="Slide Number Placeholder 5">
            <a:extLst>
              <a:ext uri="{FF2B5EF4-FFF2-40B4-BE49-F238E27FC236}">
                <a16:creationId xmlns:a16="http://schemas.microsoft.com/office/drawing/2014/main" id="{E64FD704-7EEF-8449-A2ED-8E7D455786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7C473F91-4E30-6645-B4ED-D05D2466DBA5}" type="slidenum">
              <a:rPr lang="en-US" altLang="en-US" sz="1400" b="0">
                <a:solidFill>
                  <a:prstClr val="black"/>
                </a:solidFill>
                <a:latin typeface="Garamond" panose="02020404030301010803" pitchFamily="18" charset="0"/>
              </a:rPr>
              <a:pPr defTabSz="457200"/>
              <a:t>36</a:t>
            </a:fld>
            <a:endParaRPr lang="en-US" altLang="en-US" sz="1400" b="0">
              <a:solidFill>
                <a:prstClr val="black"/>
              </a:solidFill>
              <a:latin typeface="Garamond" panose="02020404030301010803" pitchFamily="18" charset="0"/>
            </a:endParaRPr>
          </a:p>
        </p:txBody>
      </p:sp>
      <p:pic>
        <p:nvPicPr>
          <p:cNvPr id="131075" name="Picture 1027">
            <a:extLst>
              <a:ext uri="{FF2B5EF4-FFF2-40B4-BE49-F238E27FC236}">
                <a16:creationId xmlns:a16="http://schemas.microsoft.com/office/drawing/2014/main" id="{5699E534-B75B-6A41-AC2B-00DE8D798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638" y="0"/>
            <a:ext cx="5237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529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77E18819-67DE-DD47-AEF8-9754189BD2C5}"/>
              </a:ext>
            </a:extLst>
          </p:cNvPr>
          <p:cNvSpPr>
            <a:spLocks noGrp="1" noChangeArrowheads="1"/>
          </p:cNvSpPr>
          <p:nvPr>
            <p:ph type="title"/>
          </p:nvPr>
        </p:nvSpPr>
        <p:spPr>
          <a:xfrm>
            <a:off x="2057400" y="609601"/>
            <a:ext cx="8037544" cy="1045029"/>
          </a:xfrm>
        </p:spPr>
        <p:txBody>
          <a:bodyPr>
            <a:normAutofit fontScale="90000"/>
          </a:bodyPr>
          <a:lstStyle/>
          <a:p>
            <a:pPr eaLnBrk="1" hangingPunct="1"/>
            <a:r>
              <a:rPr lang="en-US" altLang="en-US" dirty="0">
                <a:solidFill>
                  <a:schemeClr val="accent2"/>
                </a:solidFill>
              </a:rPr>
              <a:t>FRA ANGELICO</a:t>
            </a:r>
            <a:r>
              <a:rPr lang="en-US" altLang="en-US" dirty="0"/>
              <a:t>, Annunciation, San Marco, Florence, Italy, ca. 1440–1445. Fresco, 7’ 1” x 10’ 6”.</a:t>
            </a:r>
          </a:p>
        </p:txBody>
      </p:sp>
      <p:sp>
        <p:nvSpPr>
          <p:cNvPr id="133121" name="Slide Number Placeholder 5">
            <a:extLst>
              <a:ext uri="{FF2B5EF4-FFF2-40B4-BE49-F238E27FC236}">
                <a16:creationId xmlns:a16="http://schemas.microsoft.com/office/drawing/2014/main" id="{67EF7285-0768-304F-9653-44EDBF2F5E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B4B62179-2639-4747-A8B2-1AB8658BE89D}" type="slidenum">
              <a:rPr lang="en-US" altLang="en-US" sz="1400" b="0">
                <a:solidFill>
                  <a:prstClr val="black"/>
                </a:solidFill>
                <a:latin typeface="Garamond" panose="02020404030301010803" pitchFamily="18" charset="0"/>
              </a:rPr>
              <a:pPr defTabSz="457200"/>
              <a:t>37</a:t>
            </a:fld>
            <a:endParaRPr lang="en-US" altLang="en-US" sz="1400" b="0">
              <a:solidFill>
                <a:prstClr val="black"/>
              </a:solidFill>
              <a:latin typeface="Garamond" panose="02020404030301010803" pitchFamily="18" charset="0"/>
            </a:endParaRPr>
          </a:p>
        </p:txBody>
      </p:sp>
      <p:pic>
        <p:nvPicPr>
          <p:cNvPr id="133123" name="Picture 3">
            <a:extLst>
              <a:ext uri="{FF2B5EF4-FFF2-40B4-BE49-F238E27FC236}">
                <a16:creationId xmlns:a16="http://schemas.microsoft.com/office/drawing/2014/main" id="{B46C2713-123D-FD41-B7F6-F49618C42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1905001"/>
            <a:ext cx="6774801" cy="485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114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D2738147-058C-D844-AE3B-DD166B8A0953}"/>
              </a:ext>
            </a:extLst>
          </p:cNvPr>
          <p:cNvSpPr>
            <a:spLocks noGrp="1" noChangeArrowheads="1"/>
          </p:cNvSpPr>
          <p:nvPr>
            <p:ph type="title"/>
          </p:nvPr>
        </p:nvSpPr>
        <p:spPr>
          <a:xfrm>
            <a:off x="1524000" y="5181601"/>
            <a:ext cx="3962400" cy="1247775"/>
          </a:xfrm>
        </p:spPr>
        <p:txBody>
          <a:bodyPr>
            <a:noAutofit/>
          </a:bodyPr>
          <a:lstStyle/>
          <a:p>
            <a:pPr eaLnBrk="1" hangingPunct="1"/>
            <a:r>
              <a:rPr lang="en-US" altLang="en-US" sz="1800" dirty="0">
                <a:solidFill>
                  <a:schemeClr val="accent1"/>
                </a:solidFill>
              </a:rPr>
              <a:t>Madonna and Child with Angels, ca. 1455. Tempera on wood, approx. 3’ x 2’ 1”. Galleria </a:t>
            </a:r>
            <a:r>
              <a:rPr lang="en-US" altLang="en-US" sz="1800" dirty="0" err="1">
                <a:solidFill>
                  <a:schemeClr val="accent1"/>
                </a:solidFill>
              </a:rPr>
              <a:t>degli</a:t>
            </a:r>
            <a:r>
              <a:rPr lang="en-US" altLang="en-US" sz="1800" dirty="0">
                <a:solidFill>
                  <a:schemeClr val="accent1"/>
                </a:solidFill>
              </a:rPr>
              <a:t> Uffizi, Florence.</a:t>
            </a:r>
          </a:p>
        </p:txBody>
      </p:sp>
      <p:sp>
        <p:nvSpPr>
          <p:cNvPr id="5" name="Content Placeholder 3">
            <a:extLst>
              <a:ext uri="{FF2B5EF4-FFF2-40B4-BE49-F238E27FC236}">
                <a16:creationId xmlns:a16="http://schemas.microsoft.com/office/drawing/2014/main" id="{CD3937C9-5C46-514B-8DD7-D0BE713A7DAC}"/>
              </a:ext>
            </a:extLst>
          </p:cNvPr>
          <p:cNvSpPr>
            <a:spLocks noGrp="1"/>
          </p:cNvSpPr>
          <p:nvPr>
            <p:ph idx="1"/>
          </p:nvPr>
        </p:nvSpPr>
        <p:spPr>
          <a:xfrm>
            <a:off x="1513114" y="1752600"/>
            <a:ext cx="4582886" cy="3733800"/>
          </a:xfrm>
        </p:spPr>
        <p:txBody>
          <a:bodyPr/>
          <a:lstStyle/>
          <a:p>
            <a:r>
              <a:rPr lang="en-US" altLang="en-US" dirty="0"/>
              <a:t>Met and was influenced by Masaccio, as well as Donatello and Ghiberti</a:t>
            </a:r>
          </a:p>
          <a:p>
            <a:r>
              <a:rPr lang="en-US" altLang="en-US" dirty="0"/>
              <a:t>Excellent use of line, </a:t>
            </a:r>
            <a:r>
              <a:rPr lang="en-US" altLang="en-US" dirty="0" err="1"/>
              <a:t>madonna</a:t>
            </a:r>
            <a:r>
              <a:rPr lang="en-US" altLang="en-US" dirty="0"/>
              <a:t> is not spiritual or fragile, nor is Christ child, held up by two angels, one has a mischievous grin, not behaving for pious occasion</a:t>
            </a:r>
          </a:p>
          <a:p>
            <a:r>
              <a:rPr lang="en-US" altLang="en-US" dirty="0"/>
              <a:t>Importance of realism and natural landscape</a:t>
            </a:r>
          </a:p>
          <a:p>
            <a:r>
              <a:rPr lang="en-US" altLang="en-US" dirty="0"/>
              <a:t>Humanization of religious theme</a:t>
            </a:r>
          </a:p>
          <a:p>
            <a:endParaRPr lang="en-US" dirty="0"/>
          </a:p>
        </p:txBody>
      </p:sp>
      <p:sp>
        <p:nvSpPr>
          <p:cNvPr id="135169" name="Slide Number Placeholder 5">
            <a:extLst>
              <a:ext uri="{FF2B5EF4-FFF2-40B4-BE49-F238E27FC236}">
                <a16:creationId xmlns:a16="http://schemas.microsoft.com/office/drawing/2014/main" id="{7F22F03E-478B-CF40-9A9E-6645BC2899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1C822553-2614-2345-AEF1-F503BB767DBD}" type="slidenum">
              <a:rPr lang="en-US" altLang="en-US" sz="1400" b="0">
                <a:solidFill>
                  <a:prstClr val="black"/>
                </a:solidFill>
                <a:latin typeface="Garamond" panose="02020404030301010803" pitchFamily="18" charset="0"/>
              </a:rPr>
              <a:pPr defTabSz="457200"/>
              <a:t>38</a:t>
            </a:fld>
            <a:endParaRPr lang="en-US" altLang="en-US" sz="1400" b="0">
              <a:solidFill>
                <a:prstClr val="black"/>
              </a:solidFill>
              <a:latin typeface="Garamond" panose="02020404030301010803" pitchFamily="18" charset="0"/>
            </a:endParaRPr>
          </a:p>
        </p:txBody>
      </p:sp>
      <p:pic>
        <p:nvPicPr>
          <p:cNvPr id="135171" name="Picture 3">
            <a:extLst>
              <a:ext uri="{FF2B5EF4-FFF2-40B4-BE49-F238E27FC236}">
                <a16:creationId xmlns:a16="http://schemas.microsoft.com/office/drawing/2014/main" id="{ADC8580F-75DB-EA46-B6A8-712FD1219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28600"/>
            <a:ext cx="436350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E755A12-C912-C741-AC92-582C85203407}"/>
              </a:ext>
            </a:extLst>
          </p:cNvPr>
          <p:cNvSpPr/>
          <p:nvPr/>
        </p:nvSpPr>
        <p:spPr>
          <a:xfrm>
            <a:off x="2286001" y="949133"/>
            <a:ext cx="2912977" cy="523220"/>
          </a:xfrm>
          <a:prstGeom prst="rect">
            <a:avLst/>
          </a:prstGeom>
        </p:spPr>
        <p:txBody>
          <a:bodyPr wrap="none">
            <a:spAutoFit/>
          </a:bodyPr>
          <a:lstStyle/>
          <a:p>
            <a:pPr defTabSz="457200"/>
            <a:r>
              <a:rPr lang="en-US" altLang="en-US" sz="2800" dirty="0">
                <a:solidFill>
                  <a:srgbClr val="ED8428"/>
                </a:solidFill>
                <a:latin typeface="Gill Sans MT" panose="020B0502020104020203"/>
              </a:rPr>
              <a:t>FRA FILIPPO LIPPI</a:t>
            </a:r>
            <a:endParaRPr lang="en-US" sz="2800" dirty="0">
              <a:solidFill>
                <a:prstClr val="black"/>
              </a:solidFill>
              <a:latin typeface="Gill Sans MT" panose="020B0502020104020203"/>
            </a:endParaRPr>
          </a:p>
        </p:txBody>
      </p:sp>
      <p:sp>
        <p:nvSpPr>
          <p:cNvPr id="7" name="5-Point Star 6">
            <a:extLst>
              <a:ext uri="{FF2B5EF4-FFF2-40B4-BE49-F238E27FC236}">
                <a16:creationId xmlns:a16="http://schemas.microsoft.com/office/drawing/2014/main" id="{3F565BBE-7B1D-7144-8375-82EE2ED0A19A}"/>
              </a:ext>
            </a:extLst>
          </p:cNvPr>
          <p:cNvSpPr/>
          <p:nvPr/>
        </p:nvSpPr>
        <p:spPr>
          <a:xfrm>
            <a:off x="5448300" y="5828138"/>
            <a:ext cx="838200" cy="868680"/>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latin typeface="Gill Sans MT" panose="020B0502020104020203"/>
            </a:endParaRPr>
          </a:p>
        </p:txBody>
      </p:sp>
    </p:spTree>
    <p:extLst>
      <p:ext uri="{BB962C8B-B14F-4D97-AF65-F5344CB8AC3E}">
        <p14:creationId xmlns:p14="http://schemas.microsoft.com/office/powerpoint/2010/main" val="1936564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F774866B-8775-F84E-9594-3B1FB4B43668}"/>
              </a:ext>
            </a:extLst>
          </p:cNvPr>
          <p:cNvSpPr>
            <a:spLocks noGrp="1" noChangeArrowheads="1"/>
          </p:cNvSpPr>
          <p:nvPr>
            <p:ph type="title"/>
          </p:nvPr>
        </p:nvSpPr>
        <p:spPr>
          <a:xfrm>
            <a:off x="1926772" y="689378"/>
            <a:ext cx="8168173" cy="965670"/>
          </a:xfrm>
        </p:spPr>
        <p:txBody>
          <a:bodyPr>
            <a:noAutofit/>
          </a:bodyPr>
          <a:lstStyle/>
          <a:p>
            <a:pPr eaLnBrk="1" hangingPunct="1"/>
            <a:r>
              <a:rPr lang="en-US" altLang="en-US" sz="1800" dirty="0">
                <a:solidFill>
                  <a:schemeClr val="accent2"/>
                </a:solidFill>
              </a:rPr>
              <a:t>PERUGINO, </a:t>
            </a:r>
            <a:r>
              <a:rPr lang="en-US" altLang="en-US" sz="1800" dirty="0">
                <a:solidFill>
                  <a:schemeClr val="bg2"/>
                </a:solidFill>
              </a:rPr>
              <a:t>Christ Delivering the Keys of the Kingdom to Saint Peter, Sistine Chapel, Vatican, Rome, Italy, 1481–1483. Fresco, 11’ 5 1/2” x 18’ 8 1/2”. </a:t>
            </a:r>
          </a:p>
        </p:txBody>
      </p:sp>
      <p:sp>
        <p:nvSpPr>
          <p:cNvPr id="137217" name="Slide Number Placeholder 5">
            <a:extLst>
              <a:ext uri="{FF2B5EF4-FFF2-40B4-BE49-F238E27FC236}">
                <a16:creationId xmlns:a16="http://schemas.microsoft.com/office/drawing/2014/main" id="{BEBAFECD-19C8-F94C-91DA-01000AA464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AD533F50-7034-4F4B-A9A1-69FB2776FB43}" type="slidenum">
              <a:rPr lang="en-US" altLang="en-US" sz="1400" b="0">
                <a:solidFill>
                  <a:prstClr val="black"/>
                </a:solidFill>
                <a:latin typeface="Garamond" panose="02020404030301010803" pitchFamily="18" charset="0"/>
              </a:rPr>
              <a:pPr defTabSz="457200"/>
              <a:t>39</a:t>
            </a:fld>
            <a:endParaRPr lang="en-US" altLang="en-US" sz="1400" b="0">
              <a:solidFill>
                <a:prstClr val="black"/>
              </a:solidFill>
              <a:latin typeface="Garamond" panose="02020404030301010803" pitchFamily="18" charset="0"/>
            </a:endParaRPr>
          </a:p>
        </p:txBody>
      </p:sp>
      <p:pic>
        <p:nvPicPr>
          <p:cNvPr id="137219" name="Picture 3">
            <a:extLst>
              <a:ext uri="{FF2B5EF4-FFF2-40B4-BE49-F238E27FC236}">
                <a16:creationId xmlns:a16="http://schemas.microsoft.com/office/drawing/2014/main" id="{674B95CA-FE76-E84D-AC32-C750706D8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55048"/>
            <a:ext cx="8382000" cy="512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45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pPr eaLnBrk="1" hangingPunct="1"/>
            <a:r>
              <a:rPr lang="en-US" altLang="en-US" sz="3200" dirty="0"/>
              <a:t>Neo-Platonic Academy &amp; Humanism</a:t>
            </a:r>
          </a:p>
        </p:txBody>
      </p:sp>
      <p:sp>
        <p:nvSpPr>
          <p:cNvPr id="12291" name="Content Placeholder 2"/>
          <p:cNvSpPr>
            <a:spLocks noGrp="1"/>
          </p:cNvSpPr>
          <p:nvPr>
            <p:ph sz="half" idx="1"/>
          </p:nvPr>
        </p:nvSpPr>
        <p:spPr>
          <a:xfrm>
            <a:off x="1828801" y="1981200"/>
            <a:ext cx="4175919" cy="4648200"/>
          </a:xfrm>
        </p:spPr>
        <p:txBody>
          <a:bodyPr>
            <a:noAutofit/>
          </a:bodyPr>
          <a:lstStyle/>
          <a:p>
            <a:pPr eaLnBrk="1" hangingPunct="1"/>
            <a:r>
              <a:rPr lang="en-US" altLang="en-US" sz="1600" dirty="0"/>
              <a:t>Eternal absolutes of truth, goodness, and beauty only existed only in the divine mind</a:t>
            </a:r>
          </a:p>
          <a:p>
            <a:pPr eaLnBrk="1" hangingPunct="1"/>
            <a:r>
              <a:rPr lang="en-US" altLang="en-US" sz="1600" dirty="0"/>
              <a:t>Such absolutes are not wholly within human grasp</a:t>
            </a:r>
          </a:p>
          <a:p>
            <a:pPr eaLnBrk="1" hangingPunct="1"/>
            <a:r>
              <a:rPr lang="en-US" altLang="en-US" sz="1600" dirty="0"/>
              <a:t>Mortals, by learning, observation and creativity, could catch occasional glimpses of them</a:t>
            </a:r>
          </a:p>
          <a:p>
            <a:pPr eaLnBrk="1" hangingPunct="1"/>
            <a:r>
              <a:rPr lang="en-US" altLang="en-US" sz="1600" dirty="0"/>
              <a:t>Truth by pursuing scientific knowledge</a:t>
            </a:r>
          </a:p>
          <a:p>
            <a:pPr eaLnBrk="1" hangingPunct="1"/>
            <a:r>
              <a:rPr lang="en-US" altLang="en-US" sz="1600" dirty="0"/>
              <a:t>Goodness through performing and observing good deeds and through the experience of love, first physical then spiritual</a:t>
            </a:r>
          </a:p>
          <a:p>
            <a:pPr eaLnBrk="1" hangingPunct="1"/>
            <a:r>
              <a:rPr lang="en-US" altLang="en-US" sz="1600" dirty="0"/>
              <a:t>Beauty through nature and experiencing great works of art</a:t>
            </a:r>
          </a:p>
        </p:txBody>
      </p:sp>
      <p:sp>
        <p:nvSpPr>
          <p:cNvPr id="2" name="Content Placeholder 1"/>
          <p:cNvSpPr>
            <a:spLocks noGrp="1"/>
          </p:cNvSpPr>
          <p:nvPr>
            <p:ph sz="half" idx="2"/>
          </p:nvPr>
        </p:nvSpPr>
        <p:spPr>
          <a:xfrm>
            <a:off x="6187282" y="1905001"/>
            <a:ext cx="4175918" cy="4724400"/>
          </a:xfrm>
        </p:spPr>
        <p:txBody>
          <a:bodyPr>
            <a:normAutofit/>
          </a:bodyPr>
          <a:lstStyle/>
          <a:p>
            <a:pPr marL="205740" indent="-205740">
              <a:spcAft>
                <a:spcPts val="0"/>
              </a:spcAft>
              <a:buFont typeface="Wingdings 3"/>
              <a:buChar char=""/>
              <a:defRPr/>
            </a:pPr>
            <a:r>
              <a:rPr lang="en-US" sz="1600" dirty="0"/>
              <a:t>Rediscover the beauties of life in </a:t>
            </a:r>
            <a:r>
              <a:rPr lang="en-US" sz="1600" i="1" dirty="0"/>
              <a:t>the here and now</a:t>
            </a:r>
            <a:r>
              <a:rPr lang="en-US" sz="1600" dirty="0"/>
              <a:t> (not the hereafter)</a:t>
            </a:r>
          </a:p>
          <a:p>
            <a:pPr marL="205740" indent="-205740">
              <a:spcAft>
                <a:spcPts val="0"/>
              </a:spcAft>
              <a:buFont typeface="Wingdings 3"/>
              <a:buChar char=""/>
              <a:defRPr/>
            </a:pPr>
            <a:r>
              <a:rPr lang="en-US" sz="1600" i="1" dirty="0"/>
              <a:t>Reaffirmation of man:</a:t>
            </a:r>
            <a:r>
              <a:rPr lang="en-US" sz="1600" dirty="0"/>
              <a:t> “nothing is more wonderful than man”</a:t>
            </a:r>
          </a:p>
          <a:p>
            <a:pPr marL="205740" indent="-205740">
              <a:spcAft>
                <a:spcPts val="0"/>
              </a:spcAft>
              <a:buFont typeface="Wingdings 3"/>
              <a:buChar char=""/>
              <a:defRPr/>
            </a:pPr>
            <a:r>
              <a:rPr lang="en-US" sz="1600" i="1" dirty="0"/>
              <a:t>Invention of the printing press</a:t>
            </a:r>
            <a:r>
              <a:rPr lang="en-US" sz="1600" dirty="0"/>
              <a:t> (Gutenberg press invented in 1456)</a:t>
            </a:r>
          </a:p>
          <a:p>
            <a:pPr marL="205740" indent="-205740">
              <a:spcAft>
                <a:spcPts val="0"/>
              </a:spcAft>
              <a:buFont typeface="Wingdings 3"/>
              <a:buChar char=""/>
              <a:defRPr/>
            </a:pPr>
            <a:r>
              <a:rPr lang="en-US" sz="1600" i="1" dirty="0"/>
              <a:t>Investigation of ancient texts</a:t>
            </a:r>
            <a:r>
              <a:rPr lang="en-US" sz="1600" dirty="0"/>
              <a:t> and writers from Classical Greece and Rome</a:t>
            </a:r>
          </a:p>
          <a:p>
            <a:pPr marL="205740" indent="-205740">
              <a:spcAft>
                <a:spcPts val="0"/>
              </a:spcAft>
              <a:buFont typeface="Wingdings 3"/>
              <a:buChar char=""/>
              <a:defRPr/>
            </a:pPr>
            <a:r>
              <a:rPr lang="en-US" sz="1600" dirty="0"/>
              <a:t>Promoted the revival of interest in the affairs of the </a:t>
            </a:r>
            <a:r>
              <a:rPr lang="en-US" sz="1600" i="1" dirty="0"/>
              <a:t>everyday world</a:t>
            </a:r>
            <a:endParaRPr lang="en-US" sz="1600" dirty="0"/>
          </a:p>
          <a:p>
            <a:pPr marL="205740" indent="-205740">
              <a:spcAft>
                <a:spcPts val="0"/>
              </a:spcAft>
              <a:buFont typeface="Wingdings 3"/>
              <a:buChar char=""/>
              <a:defRPr/>
            </a:pPr>
            <a:r>
              <a:rPr lang="en-US" sz="1600" dirty="0"/>
              <a:t>Reasserted the </a:t>
            </a:r>
            <a:r>
              <a:rPr lang="en-US" sz="1600" i="1" dirty="0"/>
              <a:t>faith of men and women in themselves</a:t>
            </a:r>
            <a:endParaRPr lang="en-US" sz="1600" dirty="0"/>
          </a:p>
          <a:p>
            <a:pPr marL="205740" indent="-205740">
              <a:spcAft>
                <a:spcPts val="0"/>
              </a:spcAft>
              <a:buFont typeface="Wingdings 3"/>
              <a:buChar char=""/>
              <a:defRPr/>
            </a:pPr>
            <a:r>
              <a:rPr lang="en-US" sz="1600" dirty="0"/>
              <a:t>Reinforce </a:t>
            </a:r>
            <a:r>
              <a:rPr lang="en-US" sz="1600" i="1" dirty="0"/>
              <a:t>role of individuals</a:t>
            </a:r>
            <a:r>
              <a:rPr lang="en-US" sz="1600" dirty="0"/>
              <a:t> in all spheres</a:t>
            </a:r>
          </a:p>
          <a:p>
            <a:endParaRPr lang="en-US" sz="1600" dirty="0"/>
          </a:p>
        </p:txBody>
      </p:sp>
    </p:spTree>
    <p:extLst>
      <p:ext uri="{BB962C8B-B14F-4D97-AF65-F5344CB8AC3E}">
        <p14:creationId xmlns:p14="http://schemas.microsoft.com/office/powerpoint/2010/main" val="2558278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14CB-D3B1-CF4B-ADD7-72E9C107863B}"/>
              </a:ext>
            </a:extLst>
          </p:cNvPr>
          <p:cNvSpPr>
            <a:spLocks noGrp="1"/>
          </p:cNvSpPr>
          <p:nvPr>
            <p:ph type="title"/>
          </p:nvPr>
        </p:nvSpPr>
        <p:spPr>
          <a:xfrm>
            <a:off x="2141881" y="545207"/>
            <a:ext cx="7989752" cy="1083329"/>
          </a:xfrm>
        </p:spPr>
        <p:txBody>
          <a:bodyPr>
            <a:normAutofit/>
          </a:bodyPr>
          <a:lstStyle/>
          <a:p>
            <a:r>
              <a:rPr lang="en-US" altLang="en-US" sz="3200" dirty="0">
                <a:latin typeface="American Typewriter" panose="02090604020004020304" pitchFamily="18" charset="77"/>
                <a:ea typeface="American Typewriter" panose="02090604020004020304" pitchFamily="18" charset="77"/>
                <a:cs typeface="American Typewriter" panose="02090604020004020304" pitchFamily="18" charset="77"/>
              </a:rPr>
              <a:t>TERMS AND TECHNIQUES</a:t>
            </a:r>
            <a:endParaRPr lang="en-US" sz="3200" dirty="0"/>
          </a:p>
        </p:txBody>
      </p:sp>
      <p:sp>
        <p:nvSpPr>
          <p:cNvPr id="217089" name="Slide Number Placeholder 1">
            <a:extLst>
              <a:ext uri="{FF2B5EF4-FFF2-40B4-BE49-F238E27FC236}">
                <a16:creationId xmlns:a16="http://schemas.microsoft.com/office/drawing/2014/main" id="{B80D38A5-E90C-6447-A40F-ABF4661E48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5DBAB994-E446-E844-8B88-9856ABC88964}" type="slidenum">
              <a:rPr lang="en-US" altLang="en-US" sz="1400" b="0">
                <a:solidFill>
                  <a:prstClr val="black"/>
                </a:solidFill>
                <a:latin typeface="Garamond" panose="02020404030301010803" pitchFamily="18" charset="0"/>
              </a:rPr>
              <a:pPr defTabSz="457200"/>
              <a:t>5</a:t>
            </a:fld>
            <a:endParaRPr lang="en-US" altLang="en-US" sz="1400" b="0">
              <a:solidFill>
                <a:prstClr val="black"/>
              </a:solidFill>
              <a:latin typeface="Garamond" panose="02020404030301010803" pitchFamily="18" charset="0"/>
            </a:endParaRPr>
          </a:p>
        </p:txBody>
      </p:sp>
      <p:sp>
        <p:nvSpPr>
          <p:cNvPr id="217091" name="TextBox 4">
            <a:extLst>
              <a:ext uri="{FF2B5EF4-FFF2-40B4-BE49-F238E27FC236}">
                <a16:creationId xmlns:a16="http://schemas.microsoft.com/office/drawing/2014/main" id="{55B3A39A-CE81-9D41-8847-40757B96E15A}"/>
              </a:ext>
            </a:extLst>
          </p:cNvPr>
          <p:cNvSpPr txBox="1">
            <a:spLocks noChangeArrowheads="1"/>
          </p:cNvSpPr>
          <p:nvPr/>
        </p:nvSpPr>
        <p:spPr bwMode="auto">
          <a:xfrm>
            <a:off x="2438400" y="2197474"/>
            <a:ext cx="7467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457200" indent="-457200" defTabSz="457200">
              <a:buFont typeface="Wingdings" pitchFamily="2" charset="2"/>
              <a:buChar char="§"/>
            </a:pPr>
            <a:r>
              <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Perspective (one and two point)</a:t>
            </a:r>
          </a:p>
          <a:p>
            <a:pPr marL="457200" indent="-457200" defTabSz="457200">
              <a:buFont typeface="Wingdings" pitchFamily="2" charset="2"/>
              <a:buChar char="§"/>
            </a:pPr>
            <a:r>
              <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Atmospheric perspective</a:t>
            </a:r>
          </a:p>
          <a:p>
            <a:pPr marL="457200" indent="-457200" defTabSz="457200">
              <a:buFont typeface="Wingdings" pitchFamily="2" charset="2"/>
              <a:buChar char="§"/>
            </a:pPr>
            <a:r>
              <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Synoptic organization</a:t>
            </a:r>
          </a:p>
          <a:p>
            <a:pPr marL="457200" indent="-457200" defTabSz="457200">
              <a:buFont typeface="Wingdings" pitchFamily="2" charset="2"/>
              <a:buChar char="§"/>
            </a:pPr>
            <a:r>
              <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Modeling</a:t>
            </a:r>
          </a:p>
          <a:p>
            <a:pPr marL="457200" indent="-457200" defTabSz="457200">
              <a:buFont typeface="Wingdings" pitchFamily="2" charset="2"/>
              <a:buChar char="§"/>
            </a:pPr>
            <a:r>
              <a:rPr lang="en-US" altLang="en-US" sz="3200" b="0" dirty="0" err="1">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Chiarascuro</a:t>
            </a:r>
            <a:endPar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endParaRPr>
          </a:p>
          <a:p>
            <a:pPr marL="457200" indent="-457200" defTabSz="457200">
              <a:buFont typeface="Wingdings" pitchFamily="2" charset="2"/>
              <a:buChar char="§"/>
            </a:pPr>
            <a:r>
              <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Sacra conversazione</a:t>
            </a:r>
          </a:p>
          <a:p>
            <a:pPr marL="457200" indent="-457200" defTabSz="457200">
              <a:buFont typeface="Wingdings" pitchFamily="2" charset="2"/>
              <a:buChar char="§"/>
            </a:pPr>
            <a:r>
              <a:rPr lang="en-US" altLang="en-US" sz="3200" b="0" dirty="0" err="1">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Pietra</a:t>
            </a:r>
            <a:r>
              <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 </a:t>
            </a:r>
            <a:r>
              <a:rPr lang="en-US" altLang="en-US" sz="3200" b="0" dirty="0" err="1">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serena</a:t>
            </a:r>
            <a:endPar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endParaRPr>
          </a:p>
          <a:p>
            <a:pPr marL="457200" indent="-457200" defTabSz="457200">
              <a:buFont typeface="Wingdings" pitchFamily="2" charset="2"/>
              <a:buChar char="§"/>
            </a:pPr>
            <a:r>
              <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rPr>
              <a:t>Rusticated stone</a:t>
            </a:r>
          </a:p>
          <a:p>
            <a:pPr marL="457200" indent="-457200" defTabSz="457200">
              <a:buFont typeface="Wingdings" pitchFamily="2" charset="2"/>
              <a:buChar char="§"/>
            </a:pPr>
            <a:endParaRPr lang="en-US" altLang="en-US" sz="3200" b="0" dirty="0">
              <a:solidFill>
                <a:srgbClr val="ED8428"/>
              </a:solidFill>
              <a:latin typeface="American Typewriter" panose="02090604020004020304" pitchFamily="18" charset="77"/>
              <a:ea typeface="American Typewriter" panose="02090604020004020304" pitchFamily="18" charset="77"/>
              <a:cs typeface="American Typewriter" panose="02090604020004020304" pitchFamily="18" charset="77"/>
            </a:endParaRPr>
          </a:p>
        </p:txBody>
      </p:sp>
    </p:spTree>
    <p:extLst>
      <p:ext uri="{BB962C8B-B14F-4D97-AF65-F5344CB8AC3E}">
        <p14:creationId xmlns:p14="http://schemas.microsoft.com/office/powerpoint/2010/main" val="3134922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30DE-E955-D942-A169-DD1651122D2F}"/>
              </a:ext>
            </a:extLst>
          </p:cNvPr>
          <p:cNvSpPr>
            <a:spLocks noGrp="1"/>
          </p:cNvSpPr>
          <p:nvPr>
            <p:ph type="title"/>
          </p:nvPr>
        </p:nvSpPr>
        <p:spPr>
          <a:xfrm>
            <a:off x="2105192" y="457201"/>
            <a:ext cx="7989752" cy="1083329"/>
          </a:xfrm>
        </p:spPr>
        <p:txBody>
          <a:bodyPr>
            <a:normAutofit/>
          </a:bodyPr>
          <a:lstStyle/>
          <a:p>
            <a:r>
              <a:rPr lang="en-US" altLang="en-US" sz="3600" dirty="0">
                <a:latin typeface="American Typewriter" panose="02090604020004020304" pitchFamily="18" charset="77"/>
                <a:ea typeface="American Typewriter" panose="02090604020004020304" pitchFamily="18" charset="77"/>
                <a:cs typeface="American Typewriter" panose="02090604020004020304" pitchFamily="18" charset="77"/>
              </a:rPr>
              <a:t>RENAISSANCE ARCHITECTURE</a:t>
            </a:r>
            <a:endParaRPr lang="en-US" sz="3600" dirty="0"/>
          </a:p>
        </p:txBody>
      </p:sp>
      <p:sp>
        <p:nvSpPr>
          <p:cNvPr id="218113" name="Slide Number Placeholder 1">
            <a:extLst>
              <a:ext uri="{FF2B5EF4-FFF2-40B4-BE49-F238E27FC236}">
                <a16:creationId xmlns:a16="http://schemas.microsoft.com/office/drawing/2014/main" id="{F1273628-141C-D44C-82B1-91FA512389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47408495-8285-9747-9A0D-97ED2ADB6F78}" type="slidenum">
              <a:rPr lang="en-US" altLang="en-US" sz="1400" b="0">
                <a:solidFill>
                  <a:prstClr val="black"/>
                </a:solidFill>
                <a:latin typeface="Garamond" panose="02020404030301010803" pitchFamily="18" charset="0"/>
              </a:rPr>
              <a:pPr defTabSz="457200"/>
              <a:t>6</a:t>
            </a:fld>
            <a:endParaRPr lang="en-US" altLang="en-US" sz="1400" b="0">
              <a:solidFill>
                <a:prstClr val="black"/>
              </a:solidFill>
              <a:latin typeface="Garamond" panose="02020404030301010803" pitchFamily="18" charset="0"/>
            </a:endParaRPr>
          </a:p>
        </p:txBody>
      </p:sp>
      <p:sp>
        <p:nvSpPr>
          <p:cNvPr id="218114" name="TextBox 3">
            <a:extLst>
              <a:ext uri="{FF2B5EF4-FFF2-40B4-BE49-F238E27FC236}">
                <a16:creationId xmlns:a16="http://schemas.microsoft.com/office/drawing/2014/main" id="{E1982C9A-D89F-C44C-A3F5-794577F870D9}"/>
              </a:ext>
            </a:extLst>
          </p:cNvPr>
          <p:cNvSpPr txBox="1">
            <a:spLocks noChangeArrowheads="1"/>
          </p:cNvSpPr>
          <p:nvPr/>
        </p:nvSpPr>
        <p:spPr bwMode="auto">
          <a:xfrm>
            <a:off x="1720850" y="1999596"/>
            <a:ext cx="87503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buFont typeface="Wingdings" pitchFamily="2" charset="2"/>
              <a:buChar char="§"/>
            </a:pPr>
            <a:r>
              <a:rPr lang="en-US" altLang="en-US" sz="2000" dirty="0">
                <a:solidFill>
                  <a:srgbClr val="ED8428"/>
                </a:solidFill>
                <a:latin typeface="Gill Sans MT" panose="020B0502020104020203"/>
              </a:rPr>
              <a:t>Use of Roman building motifs</a:t>
            </a:r>
          </a:p>
          <a:p>
            <a:pPr defTabSz="457200">
              <a:buFont typeface="Wingdings" pitchFamily="2" charset="2"/>
              <a:buChar char="§"/>
            </a:pPr>
            <a:r>
              <a:rPr lang="en-US" altLang="en-US" sz="2000" dirty="0">
                <a:solidFill>
                  <a:srgbClr val="ED8428"/>
                </a:solidFill>
                <a:latin typeface="Gill Sans MT" panose="020B0502020104020203"/>
              </a:rPr>
              <a:t>Application of Classical elements to contemporary buildings</a:t>
            </a:r>
          </a:p>
          <a:p>
            <a:pPr defTabSz="457200">
              <a:buFont typeface="Wingdings" pitchFamily="2" charset="2"/>
              <a:buChar char="§"/>
            </a:pPr>
            <a:r>
              <a:rPr lang="en-US" altLang="en-US" sz="2000" dirty="0">
                <a:solidFill>
                  <a:srgbClr val="ED8428"/>
                </a:solidFill>
                <a:latin typeface="Gill Sans MT" panose="020B0502020104020203"/>
              </a:rPr>
              <a:t>Use of geometry as a primary organizing device</a:t>
            </a:r>
          </a:p>
          <a:p>
            <a:pPr defTabSz="457200">
              <a:buFont typeface="Wingdings" pitchFamily="2" charset="2"/>
              <a:buChar char="§"/>
            </a:pPr>
            <a:r>
              <a:rPr lang="en-US" altLang="en-US" sz="2000" dirty="0">
                <a:solidFill>
                  <a:srgbClr val="ED8428"/>
                </a:solidFill>
                <a:latin typeface="Gill Sans MT" panose="020B0502020104020203"/>
              </a:rPr>
              <a:t>Circle and square form the basis on design and proportion of plan, interior, and façade</a:t>
            </a:r>
          </a:p>
          <a:p>
            <a:pPr defTabSz="457200">
              <a:buFont typeface="Wingdings" pitchFamily="2" charset="2"/>
              <a:buChar char="§"/>
            </a:pPr>
            <a:r>
              <a:rPr lang="en-US" altLang="en-US" sz="2000" dirty="0">
                <a:solidFill>
                  <a:srgbClr val="ED8428"/>
                </a:solidFill>
                <a:latin typeface="Gill Sans MT" panose="020B0502020104020203"/>
              </a:rPr>
              <a:t>Mathematic ratios and modular units in repetition as a basis for harmonic relationships </a:t>
            </a:r>
            <a:r>
              <a:rPr lang="mr-IN" altLang="en-US" sz="2000" dirty="0">
                <a:solidFill>
                  <a:srgbClr val="ED8428"/>
                </a:solidFill>
                <a:latin typeface="Gill Sans MT" panose="020B0502020104020203"/>
                <a:cs typeface="Mangal" panose="02040503050203030202" pitchFamily="18" charset="0"/>
              </a:rPr>
              <a:t>–</a:t>
            </a:r>
            <a:r>
              <a:rPr lang="en-US" altLang="en-US" sz="2000" dirty="0">
                <a:solidFill>
                  <a:srgbClr val="ED8428"/>
                </a:solidFill>
                <a:latin typeface="Gill Sans MT" panose="020B0502020104020203"/>
              </a:rPr>
              <a:t> basis for the “beautiful”</a:t>
            </a:r>
          </a:p>
          <a:p>
            <a:pPr defTabSz="457200">
              <a:buFont typeface="Wingdings" pitchFamily="2" charset="2"/>
              <a:buChar char="§"/>
            </a:pPr>
            <a:r>
              <a:rPr lang="en-US" altLang="en-US" sz="2000" dirty="0">
                <a:solidFill>
                  <a:srgbClr val="ED8428"/>
                </a:solidFill>
                <a:latin typeface="Gill Sans MT" panose="020B0502020104020203"/>
              </a:rPr>
              <a:t>Emphasis on symmetry, logic, and clarity</a:t>
            </a:r>
          </a:p>
          <a:p>
            <a:pPr defTabSz="457200">
              <a:buFont typeface="Wingdings" pitchFamily="2" charset="2"/>
              <a:buChar char="§"/>
            </a:pPr>
            <a:r>
              <a:rPr lang="en-US" altLang="en-US" sz="2000" dirty="0">
                <a:solidFill>
                  <a:srgbClr val="ED8428"/>
                </a:solidFill>
                <a:latin typeface="Gill Sans MT" panose="020B0502020104020203"/>
              </a:rPr>
              <a:t>Crisp delineation by architectural elements and moldings done in </a:t>
            </a:r>
            <a:r>
              <a:rPr lang="en-US" altLang="en-US" sz="2000" dirty="0" err="1">
                <a:solidFill>
                  <a:srgbClr val="ED8428"/>
                </a:solidFill>
                <a:latin typeface="Gill Sans MT" panose="020B0502020104020203"/>
              </a:rPr>
              <a:t>pietra</a:t>
            </a:r>
            <a:r>
              <a:rPr lang="en-US" altLang="en-US" sz="2000" dirty="0">
                <a:solidFill>
                  <a:srgbClr val="ED8428"/>
                </a:solidFill>
                <a:latin typeface="Gill Sans MT" panose="020B0502020104020203"/>
              </a:rPr>
              <a:t> </a:t>
            </a:r>
            <a:r>
              <a:rPr lang="en-US" altLang="en-US" sz="2000" dirty="0" err="1">
                <a:solidFill>
                  <a:srgbClr val="ED8428"/>
                </a:solidFill>
                <a:latin typeface="Gill Sans MT" panose="020B0502020104020203"/>
              </a:rPr>
              <a:t>serena</a:t>
            </a:r>
            <a:r>
              <a:rPr lang="en-US" altLang="en-US" sz="2000" dirty="0">
                <a:solidFill>
                  <a:srgbClr val="ED8428"/>
                </a:solidFill>
                <a:latin typeface="Gill Sans MT" panose="020B0502020104020203"/>
              </a:rPr>
              <a:t> (gray stone) framing white plastered walls, apses, and domes</a:t>
            </a:r>
          </a:p>
          <a:p>
            <a:pPr defTabSz="457200">
              <a:buFont typeface="Wingdings" pitchFamily="2" charset="2"/>
              <a:buChar char="§"/>
            </a:pPr>
            <a:r>
              <a:rPr lang="en-US" altLang="en-US" sz="2000" dirty="0">
                <a:solidFill>
                  <a:srgbClr val="ED8428"/>
                </a:solidFill>
                <a:latin typeface="Gill Sans MT" panose="020B0502020104020203"/>
              </a:rPr>
              <a:t>Emphasis on the wall as an important structural element</a:t>
            </a:r>
          </a:p>
          <a:p>
            <a:pPr defTabSz="457200">
              <a:buFont typeface="Wingdings" pitchFamily="2" charset="2"/>
              <a:buChar char="§"/>
            </a:pPr>
            <a:r>
              <a:rPr lang="en-US" altLang="en-US" sz="2000" dirty="0">
                <a:solidFill>
                  <a:srgbClr val="ED8428"/>
                </a:solidFill>
                <a:latin typeface="Gill Sans MT" panose="020B0502020104020203"/>
              </a:rPr>
              <a:t>Facades separated into stories by horizontal string courses topped by a heavy cornice</a:t>
            </a:r>
          </a:p>
        </p:txBody>
      </p:sp>
    </p:spTree>
    <p:extLst>
      <p:ext uri="{BB962C8B-B14F-4D97-AF65-F5344CB8AC3E}">
        <p14:creationId xmlns:p14="http://schemas.microsoft.com/office/powerpoint/2010/main" val="1386557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5">
            <a:extLst>
              <a:ext uri="{FF2B5EF4-FFF2-40B4-BE49-F238E27FC236}">
                <a16:creationId xmlns:a16="http://schemas.microsoft.com/office/drawing/2014/main" id="{7AA9BA84-48ED-5A4D-9E0B-2FD0453C35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98FC60A1-16EF-B741-8613-D8DDC68FA354}" type="slidenum">
              <a:rPr lang="en-US" altLang="en-US" sz="1400" b="0">
                <a:solidFill>
                  <a:prstClr val="black"/>
                </a:solidFill>
                <a:latin typeface="Garamond" panose="02020404030301010803" pitchFamily="18" charset="0"/>
              </a:rPr>
              <a:pPr defTabSz="457200"/>
              <a:t>7</a:t>
            </a:fld>
            <a:endParaRPr lang="en-US" altLang="en-US" sz="1400" b="0">
              <a:solidFill>
                <a:prstClr val="black"/>
              </a:solidFill>
              <a:latin typeface="Garamond" panose="02020404030301010803" pitchFamily="18" charset="0"/>
            </a:endParaRPr>
          </a:p>
        </p:txBody>
      </p:sp>
      <p:sp>
        <p:nvSpPr>
          <p:cNvPr id="92163" name="Rectangle 6">
            <a:extLst>
              <a:ext uri="{FF2B5EF4-FFF2-40B4-BE49-F238E27FC236}">
                <a16:creationId xmlns:a16="http://schemas.microsoft.com/office/drawing/2014/main" id="{6ABF26AA-6729-4042-8C48-0D63CD842516}"/>
              </a:ext>
            </a:extLst>
          </p:cNvPr>
          <p:cNvSpPr>
            <a:spLocks noGrp="1" noChangeArrowheads="1"/>
          </p:cNvSpPr>
          <p:nvPr>
            <p:ph type="title" idx="4294967295"/>
          </p:nvPr>
        </p:nvSpPr>
        <p:spPr>
          <a:xfrm>
            <a:off x="1524000" y="30164"/>
            <a:ext cx="9144000" cy="579437"/>
          </a:xfrm>
        </p:spPr>
        <p:txBody>
          <a:bodyPr>
            <a:normAutofit/>
          </a:bodyPr>
          <a:lstStyle/>
          <a:p>
            <a:pPr algn="ctr">
              <a:lnSpc>
                <a:spcPct val="80000"/>
              </a:lnSpc>
            </a:pPr>
            <a:r>
              <a:rPr lang="en-US" altLang="en-US" sz="4000"/>
              <a:t>Renaissance Florence</a:t>
            </a:r>
          </a:p>
        </p:txBody>
      </p:sp>
      <p:sp>
        <p:nvSpPr>
          <p:cNvPr id="92162" name="Text Box 4">
            <a:extLst>
              <a:ext uri="{FF2B5EF4-FFF2-40B4-BE49-F238E27FC236}">
                <a16:creationId xmlns:a16="http://schemas.microsoft.com/office/drawing/2014/main" id="{3F79195A-5B8D-B644-836B-648DD1694F9B}"/>
              </a:ext>
            </a:extLst>
          </p:cNvPr>
          <p:cNvSpPr txBox="1">
            <a:spLocks noChangeArrowheads="1"/>
          </p:cNvSpPr>
          <p:nvPr/>
        </p:nvSpPr>
        <p:spPr bwMode="auto">
          <a:xfrm>
            <a:off x="3276600" y="609601"/>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endParaRPr lang="en-US" altLang="en-US" sz="3000" b="0">
              <a:solidFill>
                <a:srgbClr val="3D3D3D"/>
              </a:solidFill>
              <a:latin typeface="Garamond" panose="02020404030301010803" pitchFamily="18" charset="0"/>
            </a:endParaRPr>
          </a:p>
        </p:txBody>
      </p:sp>
      <p:pic>
        <p:nvPicPr>
          <p:cNvPr id="92164" name="Picture 16">
            <a:extLst>
              <a:ext uri="{FF2B5EF4-FFF2-40B4-BE49-F238E27FC236}">
                <a16:creationId xmlns:a16="http://schemas.microsoft.com/office/drawing/2014/main" id="{ECB062DB-8FAA-7B4D-B330-E74022C60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762001"/>
            <a:ext cx="8799214"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631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27BE-1F91-3C47-B6E2-A809EEA65953}"/>
              </a:ext>
            </a:extLst>
          </p:cNvPr>
          <p:cNvSpPr>
            <a:spLocks noGrp="1"/>
          </p:cNvSpPr>
          <p:nvPr>
            <p:ph type="ctrTitle"/>
          </p:nvPr>
        </p:nvSpPr>
        <p:spPr>
          <a:xfrm>
            <a:off x="2286000" y="3657600"/>
            <a:ext cx="7989752" cy="1504844"/>
          </a:xfrm>
        </p:spPr>
        <p:txBody>
          <a:bodyPr>
            <a:normAutofit/>
          </a:bodyPr>
          <a:lstStyle/>
          <a:p>
            <a:r>
              <a:rPr lang="en-US" sz="4800" dirty="0">
                <a:solidFill>
                  <a:schemeClr val="accent2"/>
                </a:solidFill>
              </a:rPr>
              <a:t>ITALIAN ARCHITECTURE</a:t>
            </a:r>
          </a:p>
        </p:txBody>
      </p:sp>
      <p:sp>
        <p:nvSpPr>
          <p:cNvPr id="94209" name="Slide Number Placeholder 3">
            <a:extLst>
              <a:ext uri="{FF2B5EF4-FFF2-40B4-BE49-F238E27FC236}">
                <a16:creationId xmlns:a16="http://schemas.microsoft.com/office/drawing/2014/main" id="{D959103F-876F-F34D-AC1F-CA29B24BF0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defTabSz="457200"/>
            <a:fld id="{5D6546B1-3F24-C543-97D4-5E5375AF5612}" type="slidenum">
              <a:rPr lang="en-US" altLang="en-US" sz="1400" b="0">
                <a:solidFill>
                  <a:prstClr val="black"/>
                </a:solidFill>
                <a:latin typeface="Garamond" panose="02020404030301010803" pitchFamily="18" charset="0"/>
              </a:rPr>
              <a:pPr defTabSz="457200"/>
              <a:t>8</a:t>
            </a:fld>
            <a:endParaRPr lang="en-US" altLang="en-US" sz="1400" b="0">
              <a:solidFill>
                <a:prstClr val="black"/>
              </a:solidFill>
              <a:latin typeface="Garamond" panose="02020404030301010803" pitchFamily="18" charset="0"/>
            </a:endParaRPr>
          </a:p>
        </p:txBody>
      </p:sp>
    </p:spTree>
    <p:extLst>
      <p:ext uri="{BB962C8B-B14F-4D97-AF65-F5344CB8AC3E}">
        <p14:creationId xmlns:p14="http://schemas.microsoft.com/office/powerpoint/2010/main" val="1754115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192" y="465303"/>
            <a:ext cx="7989752" cy="1083329"/>
          </a:xfrm>
        </p:spPr>
        <p:txBody>
          <a:bodyPr/>
          <a:lstStyle/>
          <a:p>
            <a:r>
              <a:rPr lang="en-US" dirty="0">
                <a:solidFill>
                  <a:schemeClr val="accent2"/>
                </a:solidFill>
              </a:rPr>
              <a:t>Filippo Brunelleschi </a:t>
            </a:r>
            <a:r>
              <a:rPr lang="en-US" dirty="0"/>
              <a:t>&amp; Architecture</a:t>
            </a:r>
          </a:p>
        </p:txBody>
      </p:sp>
      <p:sp>
        <p:nvSpPr>
          <p:cNvPr id="3" name="Content Placeholder 2"/>
          <p:cNvSpPr>
            <a:spLocks noGrp="1"/>
          </p:cNvSpPr>
          <p:nvPr>
            <p:ph sz="half" idx="1"/>
          </p:nvPr>
        </p:nvSpPr>
        <p:spPr>
          <a:xfrm>
            <a:off x="1724406" y="1752600"/>
            <a:ext cx="4066794" cy="4724400"/>
          </a:xfrm>
        </p:spPr>
        <p:txBody>
          <a:bodyPr>
            <a:noAutofit/>
          </a:bodyPr>
          <a:lstStyle/>
          <a:p>
            <a:r>
              <a:rPr lang="en-US" sz="1600" dirty="0"/>
              <a:t>Was once a sculptor</a:t>
            </a:r>
          </a:p>
          <a:p>
            <a:r>
              <a:rPr lang="en-US" sz="1600" dirty="0"/>
              <a:t>Also a skilled goldsmith, mathematician, clock builder </a:t>
            </a:r>
          </a:p>
          <a:p>
            <a:r>
              <a:rPr lang="en-US" sz="1600" dirty="0"/>
              <a:t>Was responsible for building the Dome of Florence Cathedral</a:t>
            </a:r>
          </a:p>
          <a:p>
            <a:pPr lvl="1"/>
            <a:r>
              <a:rPr lang="en-US" dirty="0"/>
              <a:t>Known as the 8</a:t>
            </a:r>
            <a:r>
              <a:rPr lang="en-US" baseline="30000" dirty="0"/>
              <a:t>th</a:t>
            </a:r>
            <a:r>
              <a:rPr lang="en-US" dirty="0"/>
              <a:t> Wonder of the World</a:t>
            </a:r>
          </a:p>
          <a:p>
            <a:r>
              <a:rPr lang="en-US" sz="1600" dirty="0"/>
              <a:t>Known as the father of modern engineering</a:t>
            </a:r>
          </a:p>
          <a:p>
            <a:r>
              <a:rPr lang="en-US" sz="1600" dirty="0"/>
              <a:t>Discovered mathematical perspective, championed the centrally-planned church over the medieval basilica</a:t>
            </a:r>
          </a:p>
        </p:txBody>
      </p:sp>
      <p:sp>
        <p:nvSpPr>
          <p:cNvPr id="4" name="Content Placeholder 3"/>
          <p:cNvSpPr>
            <a:spLocks noGrp="1"/>
          </p:cNvSpPr>
          <p:nvPr>
            <p:ph sz="half" idx="2"/>
          </p:nvPr>
        </p:nvSpPr>
        <p:spPr>
          <a:xfrm>
            <a:off x="6028150" y="1981200"/>
            <a:ext cx="4335050" cy="4495800"/>
          </a:xfrm>
        </p:spPr>
        <p:txBody>
          <a:bodyPr>
            <a:normAutofit fontScale="40000" lnSpcReduction="20000"/>
          </a:bodyPr>
          <a:lstStyle/>
          <a:p>
            <a:r>
              <a:rPr lang="en-US" sz="4000" dirty="0"/>
              <a:t>Four </a:t>
            </a:r>
            <a:r>
              <a:rPr lang="en-US" sz="4000" dirty="0" err="1"/>
              <a:t>Rs</a:t>
            </a:r>
            <a:endParaRPr lang="en-US" sz="4000" dirty="0"/>
          </a:p>
          <a:p>
            <a:pPr lvl="1"/>
            <a:r>
              <a:rPr lang="en-US" sz="3400" dirty="0"/>
              <a:t>Rome-continued passion for the classics.  Architects systematically measured their work against Roman ruins to copy their style and proportion</a:t>
            </a:r>
          </a:p>
          <a:p>
            <a:pPr lvl="2"/>
            <a:r>
              <a:rPr lang="en-US" sz="3400" dirty="0"/>
              <a:t>Revived elements like the rounded arch, concrete construction, domed rotunda, portico, barrel vault, and column</a:t>
            </a:r>
          </a:p>
          <a:p>
            <a:pPr lvl="1"/>
            <a:r>
              <a:rPr lang="en-US" sz="3400" dirty="0"/>
              <a:t>Rules- Architects considered themselves scholars rather than mere builders. Based their work on theories, expressed in treatises</a:t>
            </a:r>
          </a:p>
          <a:p>
            <a:pPr lvl="1"/>
            <a:r>
              <a:rPr lang="en-US" sz="3400" dirty="0"/>
              <a:t>Reason-Theories emphasized architecture’s rational bias, grounded in science, math, and engineering. Reason over the mystical approach of the middle ages</a:t>
            </a:r>
          </a:p>
          <a:p>
            <a:pPr lvl="1"/>
            <a:r>
              <a:rPr lang="en-US" sz="3400" dirty="0"/>
              <a:t>‘</a:t>
            </a:r>
            <a:r>
              <a:rPr lang="en-US" sz="3400" dirty="0" err="1"/>
              <a:t>Rithmetic</a:t>
            </a:r>
            <a:r>
              <a:rPr lang="en-US" sz="3400" dirty="0"/>
              <a:t>- depended on arithmetic to produce beauty and harmony. Systems of ideal proportions related parts of a building to one another. Layouts relied on geometric shapes, especially the circle and the square</a:t>
            </a:r>
          </a:p>
        </p:txBody>
      </p:sp>
    </p:spTree>
    <p:extLst>
      <p:ext uri="{BB962C8B-B14F-4D97-AF65-F5344CB8AC3E}">
        <p14:creationId xmlns:p14="http://schemas.microsoft.com/office/powerpoint/2010/main" val="378943493"/>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2017</Words>
  <Application>Microsoft Macintosh PowerPoint</Application>
  <PresentationFormat>Widescreen</PresentationFormat>
  <Paragraphs>208</Paragraphs>
  <Slides>39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American Typewriter</vt:lpstr>
      <vt:lpstr>Calibri</vt:lpstr>
      <vt:lpstr>Garamond</vt:lpstr>
      <vt:lpstr>Gill Sans MT</vt:lpstr>
      <vt:lpstr>Times</vt:lpstr>
      <vt:lpstr>Wingdings</vt:lpstr>
      <vt:lpstr>Wingdings 2</vt:lpstr>
      <vt:lpstr>Wingdings 3</vt:lpstr>
      <vt:lpstr>Dividend</vt:lpstr>
      <vt:lpstr>PART 3</vt:lpstr>
      <vt:lpstr>Context</vt:lpstr>
      <vt:lpstr>Context</vt:lpstr>
      <vt:lpstr>Neo-Platonic Academy &amp; Humanism</vt:lpstr>
      <vt:lpstr>TERMS AND TECHNIQUES</vt:lpstr>
      <vt:lpstr>RENAISSANCE ARCHITECTURE</vt:lpstr>
      <vt:lpstr>Renaissance Florence</vt:lpstr>
      <vt:lpstr>ITALIAN ARCHITECTURE</vt:lpstr>
      <vt:lpstr>Filippo Brunelleschi &amp; Architecture</vt:lpstr>
      <vt:lpstr>FILIPPO BRUNELLESCHI, dome of Florence Cathedral (view from the south), Florence, Italy, 1420–1436.  </vt:lpstr>
      <vt:lpstr>Cutaway view of dome of Florence Cathedral (after P. Sanpaolesi).  </vt:lpstr>
      <vt:lpstr>Figure 21-17  FILIPPO BRUNELLESCHI, facade of the Pazzi Chapel, Santa Croce, Florence, Italy, begun ca. 1440.  </vt:lpstr>
      <vt:lpstr>Pazzi chapel </vt:lpstr>
      <vt:lpstr>FILIPPO BRUNELLESCHI, interior of the Pazzi Chapel (view facing northeast), Santa Croce, Florence, Italy, begun ca. 1440.  </vt:lpstr>
      <vt:lpstr>LEON BATTISTA ALBERTI     Palazzo rucellai</vt:lpstr>
      <vt:lpstr>Palazzo Rucellai</vt:lpstr>
      <vt:lpstr>Alternate View General view of facade on Via della Cigna Nuova</vt:lpstr>
      <vt:lpstr>west facade of Santa Maria Novella, Florence, Italy, ca. 1458–1470.</vt:lpstr>
      <vt:lpstr>LEON BATTISTA ALBERTI, diagrams of west facade, Santa Maria Novella, Florence, Italy.</vt:lpstr>
      <vt:lpstr>Sacrifice of Isaac, competition panel for east doors, baptistery of Florence Cathedral, Florence, Italy, 1401–1402. Gilded bronze relief, 1’ 9” x 1’ 5”. Museo Nazionale del Bargello, Florence. </vt:lpstr>
      <vt:lpstr>Sacrifice of Isaac, competition panel for east doors, baptistery of Florence Cathedral, Florence, Italy, 1401–1402. Gilded bronze relief, 1’ 9” x 1’ 5”. Museo Nazionale del Bargello, Florence.   </vt:lpstr>
      <vt:lpstr>PowerPoint Presentation</vt:lpstr>
      <vt:lpstr>LORENZO GHIBERTI, east doors (“Gates of Paradise”), baptistery, Florence Cathedral, Florence, Italy, 1425–1452. Gilded bronze relief, approx. 17’ high. Modern copy, ca. 1980. Original panels in Museo dell’Opera del Duomo, Florence.  </vt:lpstr>
      <vt:lpstr>LORENZO GHIBERTI, (detail), east doors, baptistery, Florence Cathedral, Florence, Italy, 1425–1452. Gilded bronze relief, approx. 2’ 7 1/2” x 2’ 7 1/2”. Museo dell’Opera del Duomo, Florence.  </vt:lpstr>
      <vt:lpstr>Figure 21-23  DONATELLO, David, late 1420s – late 1450s. Bronze, 5’ 2 1/4” high. Museo Nazionale del Bargello, Florence.   </vt:lpstr>
      <vt:lpstr>Florence, Italy, 1411–1413. Marble, approx. 7’ 9” high. Modern copy in exterior niche. Original sculpture in museum on second floor of Or San Michele.  </vt:lpstr>
      <vt:lpstr>David, ca. 1465–1470. Bronze, approx. 4’ 1 1/2” high. Museo Nazionale del Bargello, Florence.   </vt:lpstr>
      <vt:lpstr>PowerPoint Presentation</vt:lpstr>
      <vt:lpstr>Brancacci CHAPEL</vt:lpstr>
      <vt:lpstr>MASACCIO, Tribute Money, Brancacci Chapel, Santa Maria del Carmine, Florence, Italy, ca. 1427. Fresco, 8’ 1” x 19’ 7”.   </vt:lpstr>
      <vt:lpstr>MASACCIO, Expulsion of Adam and Eve from Eden, Brancacci Chapel, Santa Maria del Carmine, Florence, Italy, ca. 1425. Fresco, 7’ x 2’ 11”.  </vt:lpstr>
      <vt:lpstr>MASACCIO, Santa Maria Novella, Florence, Italy, ca. 1428. Fresco, 21’ x 10’ 5”.   </vt:lpstr>
      <vt:lpstr>SANDRO BOTTICELLI</vt:lpstr>
      <vt:lpstr>SANDRO BOTTICELLI, Birth of Venus, ca. 1482. Tempera on canvas, approx. 5’ 8” x 9’ 1”. Galleria degli Uffizi, Florence. </vt:lpstr>
      <vt:lpstr>PowerPoint Presentation</vt:lpstr>
      <vt:lpstr>SANDRO BOTTICELLI, Portrait of a Youth, early 1480s. Tempera on panel, 1’ 4” x 1’. National Gallery of Art, Washington (Andrew W. Mellon Collection). </vt:lpstr>
      <vt:lpstr>FRA ANGELICO, Annunciation, San Marco, Florence, Italy, ca. 1440–1445. Fresco, 7’ 1” x 10’ 6”.</vt:lpstr>
      <vt:lpstr>Madonna and Child with Angels, ca. 1455. Tempera on wood, approx. 3’ x 2’ 1”. Galleria degli Uffizi, Florence.</vt:lpstr>
      <vt:lpstr>PERUGINO, Christ Delivering the Keys of the Kingdom to Saint Peter, Sistine Chapel, Vatican, Rome, Italy, 1481–1483. Fresco, 11’ 5 1/2” x 18’ 8 1/2”.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3</dc:title>
  <dc:creator>Seijas, Begona M.</dc:creator>
  <cp:lastModifiedBy>Seijas, Begona M.</cp:lastModifiedBy>
  <cp:revision>1</cp:revision>
  <dcterms:created xsi:type="dcterms:W3CDTF">2019-01-22T02:35:34Z</dcterms:created>
  <dcterms:modified xsi:type="dcterms:W3CDTF">2019-01-22T02:35:55Z</dcterms:modified>
</cp:coreProperties>
</file>