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70" r:id="rId2"/>
    <p:sldId id="408" r:id="rId3"/>
    <p:sldId id="306" r:id="rId4"/>
    <p:sldId id="409" r:id="rId5"/>
    <p:sldId id="307" r:id="rId6"/>
    <p:sldId id="345" r:id="rId7"/>
    <p:sldId id="410" r:id="rId8"/>
    <p:sldId id="308" r:id="rId9"/>
    <p:sldId id="332" r:id="rId10"/>
    <p:sldId id="411" r:id="rId11"/>
    <p:sldId id="333" r:id="rId12"/>
    <p:sldId id="412" r:id="rId13"/>
    <p:sldId id="312" r:id="rId14"/>
    <p:sldId id="413" r:id="rId15"/>
    <p:sldId id="313" r:id="rId16"/>
    <p:sldId id="309" r:id="rId17"/>
    <p:sldId id="414" r:id="rId18"/>
    <p:sldId id="293" r:id="rId19"/>
    <p:sldId id="310" r:id="rId20"/>
    <p:sldId id="415" r:id="rId21"/>
    <p:sldId id="416" r:id="rId22"/>
    <p:sldId id="311" r:id="rId23"/>
    <p:sldId id="385" r:id="rId24"/>
    <p:sldId id="386" r:id="rId25"/>
    <p:sldId id="387" r:id="rId26"/>
    <p:sldId id="350" r:id="rId27"/>
    <p:sldId id="3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87"/>
    <p:restoredTop sz="93469"/>
  </p:normalViewPr>
  <p:slideViewPr>
    <p:cSldViewPr snapToGrid="0" snapToObjects="1">
      <p:cViewPr varScale="1">
        <p:scale>
          <a:sx n="127" d="100"/>
          <a:sy n="127" d="100"/>
        </p:scale>
        <p:origin x="4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A8DEE-AE36-184B-91F4-7B01FCB240DF}" type="datetimeFigureOut">
              <a:rPr lang="en-US" smtClean="0"/>
              <a:t>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EA757-CE4D-1A4B-8C85-8E35A512E76C}" type="slidenum">
              <a:rPr lang="en-US" smtClean="0"/>
              <a:t>‹#›</a:t>
            </a:fld>
            <a:endParaRPr lang="en-US"/>
          </a:p>
        </p:txBody>
      </p:sp>
    </p:spTree>
    <p:extLst>
      <p:ext uri="{BB962C8B-B14F-4D97-AF65-F5344CB8AC3E}">
        <p14:creationId xmlns:p14="http://schemas.microsoft.com/office/powerpoint/2010/main" val="427157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30864879-D3E5-2A46-ACD4-5D717032E8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66C0ED-699A-EE4F-8087-BDE68C13702E}" type="slidenum">
              <a:rPr kumimoji="0" lang="en-US" altLang="en-US" sz="1200" b="0" i="0" u="none" strike="noStrike" kern="1200" cap="none" spc="0" normalizeH="0" baseline="0" noProof="0">
                <a:ln>
                  <a:noFill/>
                </a:ln>
                <a:solidFill>
                  <a:prstClr val="black"/>
                </a:solidFill>
                <a:effectLst/>
                <a:uLnTx/>
                <a:uFillTx/>
                <a:latin typeface="Times"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pitchFamily="2" charset="0"/>
              <a:ea typeface="+mn-ea"/>
              <a:cs typeface="+mn-cs"/>
            </a:endParaRPr>
          </a:p>
        </p:txBody>
      </p:sp>
      <p:sp>
        <p:nvSpPr>
          <p:cNvPr id="24578" name="Rectangle 2">
            <a:extLst>
              <a:ext uri="{FF2B5EF4-FFF2-40B4-BE49-F238E27FC236}">
                <a16:creationId xmlns:a16="http://schemas.microsoft.com/office/drawing/2014/main" id="{69B699AD-76CF-0544-A5E7-7B167E36835E}"/>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BE71C13F-3DA3-EA4C-A29D-5D1C34491F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Tree>
    <p:extLst>
      <p:ext uri="{BB962C8B-B14F-4D97-AF65-F5344CB8AC3E}">
        <p14:creationId xmlns:p14="http://schemas.microsoft.com/office/powerpoint/2010/main" val="124955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75110B25-04EC-5B4D-92B7-9970FFBBCC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185FB5-0B39-0F4E-A6FD-0E1335201EDC}"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27650" name="Rectangle 2">
            <a:extLst>
              <a:ext uri="{FF2B5EF4-FFF2-40B4-BE49-F238E27FC236}">
                <a16:creationId xmlns:a16="http://schemas.microsoft.com/office/drawing/2014/main" id="{E7BB118F-B84B-A340-B5A5-295594EB0839}"/>
              </a:ext>
            </a:extLst>
          </p:cNvPr>
          <p:cNvSpPr>
            <a:spLocks noGrp="1" noRot="1" noChangeAspect="1" noChangeArrowheads="1" noTextEdit="1"/>
          </p:cNvSpPr>
          <p:nvPr>
            <p:ph type="sldImg"/>
          </p:nvPr>
        </p:nvSpPr>
        <p:spPr>
          <a:solidFill>
            <a:srgbClr val="FFFFFF"/>
          </a:solidFill>
          <a:ln/>
        </p:spPr>
      </p:sp>
      <p:sp>
        <p:nvSpPr>
          <p:cNvPr id="27651" name="Rectangle 3">
            <a:extLst>
              <a:ext uri="{FF2B5EF4-FFF2-40B4-BE49-F238E27FC236}">
                <a16:creationId xmlns:a16="http://schemas.microsoft.com/office/drawing/2014/main" id="{D8E47894-429E-7F41-9F9D-37233026130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eaLnBrk="1" hangingPunct="1"/>
            <a:endParaRPr lang="en-US" altLang="en-US">
              <a:latin typeface="Times" pitchFamily="2" charset="0"/>
            </a:endParaRPr>
          </a:p>
          <a:p>
            <a:pPr eaLnBrk="1" hangingPunct="1"/>
            <a:endParaRPr lang="en-US" altLang="en-US">
              <a:latin typeface="Times" pitchFamily="2" charset="0"/>
            </a:endParaRPr>
          </a:p>
        </p:txBody>
      </p:sp>
    </p:spTree>
    <p:extLst>
      <p:ext uri="{BB962C8B-B14F-4D97-AF65-F5344CB8AC3E}">
        <p14:creationId xmlns:p14="http://schemas.microsoft.com/office/powerpoint/2010/main" val="130923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0B47C161-3733-FA4C-A15E-564F8F60A6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3D6DB0-22BD-5746-BB63-E628B77AE1BD}"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51202" name="Rectangle 2">
            <a:extLst>
              <a:ext uri="{FF2B5EF4-FFF2-40B4-BE49-F238E27FC236}">
                <a16:creationId xmlns:a16="http://schemas.microsoft.com/office/drawing/2014/main" id="{6E2C5B1F-600A-324B-9A55-E00A15AE8A82}"/>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AEB5CDBE-ACC3-E443-B786-A73A97BE3F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pitchFamily="2" charset="0"/>
              </a:rPr>
              <a:t>We know that precious manuscripts were brought to monasteries in order to be copied, for we have a record that the Codex Aminatinus was one of three copies made at the English monastary of Jarrow from a manuscript brought to the monastery by the Bishop of Jarrow.  The original manuscript came from Rome.</a:t>
            </a:r>
          </a:p>
        </p:txBody>
      </p:sp>
    </p:spTree>
    <p:extLst>
      <p:ext uri="{BB962C8B-B14F-4D97-AF65-F5344CB8AC3E}">
        <p14:creationId xmlns:p14="http://schemas.microsoft.com/office/powerpoint/2010/main" val="688115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B9568529-7752-4946-AC02-6E85A4E77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D8E23B2-585A-6144-83AE-7DE49B5D836C}"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53250" name="Rectangle 2">
            <a:extLst>
              <a:ext uri="{FF2B5EF4-FFF2-40B4-BE49-F238E27FC236}">
                <a16:creationId xmlns:a16="http://schemas.microsoft.com/office/drawing/2014/main" id="{F6D8C0C9-B102-0843-A1E0-2E8033EBBF0B}"/>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C47BFA68-B4FA-EA43-988B-CEF82326E9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pitchFamily="2" charset="0"/>
              </a:rPr>
              <a:t>We know that precious manuscripts were brought to monasteries in order to be copied, for we have a record that the Codex Aminatinus was one of three copies made at the English monastary of Jarrow from a manuscript brought to the monastery by the Bishop of Jarrow.  The original manuscript came from Rome.</a:t>
            </a:r>
          </a:p>
        </p:txBody>
      </p:sp>
    </p:spTree>
    <p:extLst>
      <p:ext uri="{BB962C8B-B14F-4D97-AF65-F5344CB8AC3E}">
        <p14:creationId xmlns:p14="http://schemas.microsoft.com/office/powerpoint/2010/main" val="358014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7F948DFA-8535-6A42-A38C-2213EC164C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7E6E4A-D67E-6C4D-B8AC-640CF8D9D540}"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endParaRPr>
          </a:p>
        </p:txBody>
      </p:sp>
      <p:sp>
        <p:nvSpPr>
          <p:cNvPr id="139266" name="Rectangle 2">
            <a:extLst>
              <a:ext uri="{FF2B5EF4-FFF2-40B4-BE49-F238E27FC236}">
                <a16:creationId xmlns:a16="http://schemas.microsoft.com/office/drawing/2014/main" id="{E07D3817-C546-834A-BD2B-21CB2EA3A23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9267" name="Rectangle 3">
            <a:extLst>
              <a:ext uri="{FF2B5EF4-FFF2-40B4-BE49-F238E27FC236}">
                <a16:creationId xmlns:a16="http://schemas.microsoft.com/office/drawing/2014/main" id="{2C9E0B32-92E7-E546-BF4F-FA4DAF9A32C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866059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ED6F1EFE-90C5-7C47-A849-D8113277DF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226DFA-2C51-EF41-95CD-9169F5E6A721}"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endParaRPr>
          </a:p>
        </p:txBody>
      </p:sp>
      <p:sp>
        <p:nvSpPr>
          <p:cNvPr id="141314" name="Rectangle 2">
            <a:extLst>
              <a:ext uri="{FF2B5EF4-FFF2-40B4-BE49-F238E27FC236}">
                <a16:creationId xmlns:a16="http://schemas.microsoft.com/office/drawing/2014/main" id="{CD35C2F0-F753-D948-8F09-92524D97B36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1315" name="Rectangle 3">
            <a:extLst>
              <a:ext uri="{FF2B5EF4-FFF2-40B4-BE49-F238E27FC236}">
                <a16:creationId xmlns:a16="http://schemas.microsoft.com/office/drawing/2014/main" id="{6ACEB697-259F-6041-BEE6-09B6964ABFA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241669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132DD83D-5001-A44A-9DDB-758808582D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F023293-3B6F-914F-B93C-127C977073D4}"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endParaRPr>
          </a:p>
        </p:txBody>
      </p:sp>
      <p:sp>
        <p:nvSpPr>
          <p:cNvPr id="143362" name="Rectangle 2">
            <a:extLst>
              <a:ext uri="{FF2B5EF4-FFF2-40B4-BE49-F238E27FC236}">
                <a16:creationId xmlns:a16="http://schemas.microsoft.com/office/drawing/2014/main" id="{A6E80B3E-63D9-F44E-8DD6-6F870506A82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3363" name="Rectangle 3">
            <a:extLst>
              <a:ext uri="{FF2B5EF4-FFF2-40B4-BE49-F238E27FC236}">
                <a16:creationId xmlns:a16="http://schemas.microsoft.com/office/drawing/2014/main" id="{0EBAEE48-C9F9-BA4D-9DD7-49707615589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55640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EBC6B70F-C724-434E-B96C-FFAAAB3D72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57AE1B-69D3-4F43-AD76-A2B1BDACD07F}"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endParaRPr>
          </a:p>
        </p:txBody>
      </p:sp>
      <p:sp>
        <p:nvSpPr>
          <p:cNvPr id="145410" name="Rectangle 2">
            <a:extLst>
              <a:ext uri="{FF2B5EF4-FFF2-40B4-BE49-F238E27FC236}">
                <a16:creationId xmlns:a16="http://schemas.microsoft.com/office/drawing/2014/main" id="{99ABE6B2-5954-4449-865C-003D1D94543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5411" name="Rectangle 3">
            <a:extLst>
              <a:ext uri="{FF2B5EF4-FFF2-40B4-BE49-F238E27FC236}">
                <a16:creationId xmlns:a16="http://schemas.microsoft.com/office/drawing/2014/main" id="{FE31CD45-8A7C-264B-A30F-261FA2B66AA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37372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E1B6C242-5D77-7345-9A53-3871EC986D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25AFF8-BED3-384E-B285-8F2286F33844}" type="slidenum">
              <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sym typeface="Times" pitchFamily="2" charset="0"/>
            </a:endParaRPr>
          </a:p>
        </p:txBody>
      </p:sp>
      <p:sp>
        <p:nvSpPr>
          <p:cNvPr id="147458" name="Rectangle 2">
            <a:extLst>
              <a:ext uri="{FF2B5EF4-FFF2-40B4-BE49-F238E27FC236}">
                <a16:creationId xmlns:a16="http://schemas.microsoft.com/office/drawing/2014/main" id="{C0D8C34A-C7E2-484B-9AC8-0AC945FB356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7459" name="Rectangle 3">
            <a:extLst>
              <a:ext uri="{FF2B5EF4-FFF2-40B4-BE49-F238E27FC236}">
                <a16:creationId xmlns:a16="http://schemas.microsoft.com/office/drawing/2014/main" id="{EE76AD8F-D19D-EB45-A088-50B4F7AE51F8}"/>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1348691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3EB4675-5CB9-374D-95E0-CF889DB05CC4}"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41295550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1487008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3945658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333" y="722313"/>
            <a:ext cx="11516784" cy="762000"/>
          </a:xfrm>
        </p:spPr>
        <p:txBody>
          <a:bodyPr/>
          <a:lstStyle/>
          <a:p>
            <a:r>
              <a:rPr lang="en-US"/>
              <a:t>Click to edit Master title style</a:t>
            </a:r>
          </a:p>
        </p:txBody>
      </p:sp>
      <p:sp>
        <p:nvSpPr>
          <p:cNvPr id="3" name="Text Placeholder 2"/>
          <p:cNvSpPr>
            <a:spLocks noGrp="1"/>
          </p:cNvSpPr>
          <p:nvPr>
            <p:ph type="body" sz="half" idx="1"/>
          </p:nvPr>
        </p:nvSpPr>
        <p:spPr>
          <a:xfrm>
            <a:off x="438151" y="1941513"/>
            <a:ext cx="536998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4" y="1941513"/>
            <a:ext cx="53721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A33C89-295B-1A4C-BF92-72C3620D3ED0}"/>
              </a:ext>
            </a:extLst>
          </p:cNvPr>
          <p:cNvSpPr>
            <a:spLocks noGrp="1"/>
          </p:cNvSpPr>
          <p:nvPr>
            <p:ph type="dt" sz="half" idx="10"/>
          </p:nvPr>
        </p:nvSpPr>
        <p:spPr>
          <a:xfrm>
            <a:off x="4578351" y="6343650"/>
            <a:ext cx="2540000" cy="457200"/>
          </a:xfrm>
          <a:prstGeom prst="rect">
            <a:avLst/>
          </a:prstGeom>
        </p:spPr>
        <p:txBody>
          <a:bodyPr/>
          <a:lstStyle>
            <a:lvl1pPr eaLnBrk="1" hangingPunct="1">
              <a:defRPr>
                <a:latin typeface="Times" charset="0"/>
                <a:ea typeface="ヒラギノ明朝 ProN W6" charset="-128"/>
                <a:cs typeface="ヒラギノ明朝 ProN W6" charset="-128"/>
                <a:sym typeface="Times" charset="0"/>
              </a:defRPr>
            </a:lvl1pPr>
          </a:lstStyle>
          <a:p>
            <a:pPr>
              <a:defRPr/>
            </a:pPr>
            <a:endParaRPr lang="en-US"/>
          </a:p>
        </p:txBody>
      </p:sp>
      <p:sp>
        <p:nvSpPr>
          <p:cNvPr id="6" name="Footer Placeholder 5">
            <a:extLst>
              <a:ext uri="{FF2B5EF4-FFF2-40B4-BE49-F238E27FC236}">
                <a16:creationId xmlns:a16="http://schemas.microsoft.com/office/drawing/2014/main" id="{7A3D4DBB-DC0A-DC44-A9C9-81379E16CCC4}"/>
              </a:ext>
            </a:extLst>
          </p:cNvPr>
          <p:cNvSpPr>
            <a:spLocks noGrp="1"/>
          </p:cNvSpPr>
          <p:nvPr>
            <p:ph type="ftr" sz="quarter" idx="11"/>
          </p:nvPr>
        </p:nvSpPr>
        <p:spPr>
          <a:xfrm>
            <a:off x="8144933" y="6343650"/>
            <a:ext cx="3860800" cy="457200"/>
          </a:xfrm>
          <a:prstGeom prst="rect">
            <a:avLst/>
          </a:prstGeom>
        </p:spPr>
        <p:txBody>
          <a:bodyPr/>
          <a:lstStyle>
            <a:lvl1pPr eaLnBrk="1" hangingPunct="1">
              <a:defRPr>
                <a:latin typeface="Times" charset="0"/>
                <a:ea typeface="ヒラギノ明朝 ProN W6" charset="-128"/>
                <a:cs typeface="ヒラギノ明朝 ProN W6" charset="-128"/>
                <a:sym typeface="Times" charset="0"/>
              </a:defRPr>
            </a:lvl1pPr>
          </a:lstStyle>
          <a:p>
            <a:pPr>
              <a:defRPr/>
            </a:pPr>
            <a:endParaRPr lang="en-US"/>
          </a:p>
        </p:txBody>
      </p:sp>
      <p:sp>
        <p:nvSpPr>
          <p:cNvPr id="7" name="Slide Number Placeholder 6">
            <a:extLst>
              <a:ext uri="{FF2B5EF4-FFF2-40B4-BE49-F238E27FC236}">
                <a16:creationId xmlns:a16="http://schemas.microsoft.com/office/drawing/2014/main" id="{86AAA67D-D262-9F43-BE34-C9E792D2643C}"/>
              </a:ext>
            </a:extLst>
          </p:cNvPr>
          <p:cNvSpPr>
            <a:spLocks noGrp="1"/>
          </p:cNvSpPr>
          <p:nvPr>
            <p:ph type="sldNum" sz="quarter" idx="12"/>
          </p:nvPr>
        </p:nvSpPr>
        <p:spPr>
          <a:xfrm>
            <a:off x="194733" y="6361113"/>
            <a:ext cx="2540000" cy="457200"/>
          </a:xfrm>
        </p:spPr>
        <p:txBody>
          <a:bodyPr/>
          <a:lstStyle>
            <a:lvl1pPr>
              <a:defRPr>
                <a:latin typeface="+mn-lt"/>
                <a:ea typeface="+mn-ea"/>
                <a:cs typeface="+mn-cs"/>
                <a:sym typeface="Lucida Grande" charset="0"/>
              </a:defRPr>
            </a:lvl1pPr>
          </a:lstStyle>
          <a:p>
            <a:pPr>
              <a:defRPr/>
            </a:pPr>
            <a:endParaRPr lang="en-US"/>
          </a:p>
        </p:txBody>
      </p:sp>
    </p:spTree>
    <p:extLst>
      <p:ext uri="{BB962C8B-B14F-4D97-AF65-F5344CB8AC3E}">
        <p14:creationId xmlns:p14="http://schemas.microsoft.com/office/powerpoint/2010/main" val="2862867956"/>
      </p:ext>
    </p:extLst>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5582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3EB4675-5CB9-374D-95E0-CF889DB05CC4}"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7720025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B876C9-321F-944D-B3E9-7A67A5BAA614}" type="datetimeFigureOut">
              <a:rPr lang="en-US" smtClean="0"/>
              <a:t>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16879976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B876C9-321F-944D-B3E9-7A67A5BAA614}" type="datetimeFigureOut">
              <a:rPr lang="en-US" smtClean="0"/>
              <a:t>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2996129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B876C9-321F-944D-B3E9-7A67A5BAA614}" type="datetimeFigureOut">
              <a:rPr lang="en-US" smtClean="0"/>
              <a:t>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154338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876C9-321F-944D-B3E9-7A67A5BAA614}" type="datetimeFigureOut">
              <a:rPr lang="en-US" smtClean="0"/>
              <a:t>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1195735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BB876C9-321F-944D-B3E9-7A67A5BAA614}" type="datetimeFigureOut">
              <a:rPr lang="en-US" smtClean="0"/>
              <a:t>1/4/19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EB4675-5CB9-374D-95E0-CF889DB05CC4}"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96794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BB876C9-321F-944D-B3E9-7A67A5BAA614}" type="datetimeFigureOut">
              <a:rPr lang="en-US" smtClean="0"/>
              <a:t>1/4/19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EB4675-5CB9-374D-95E0-CF889DB05CC4}"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6546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BB876C9-321F-944D-B3E9-7A67A5BAA614}" type="datetimeFigureOut">
              <a:rPr lang="en-US" smtClean="0"/>
              <a:t>1/4/19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3EB4675-5CB9-374D-95E0-CF889DB05CC4}"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9086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marthistory.khanacademy.org/The-Evolution-of-the-Medieval-Style.html"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Migratory</a:t>
            </a:r>
          </a:p>
        </p:txBody>
      </p:sp>
      <p:sp>
        <p:nvSpPr>
          <p:cNvPr id="3" name="Text Placeholder 2"/>
          <p:cNvSpPr>
            <a:spLocks noGrp="1"/>
          </p:cNvSpPr>
          <p:nvPr>
            <p:ph type="body" idx="1"/>
          </p:nvPr>
        </p:nvSpPr>
        <p:spPr/>
        <p:txBody>
          <a:bodyPr/>
          <a:lstStyle/>
          <a:p>
            <a:r>
              <a:rPr lang="en-US" dirty="0"/>
              <a:t>Merovingian, Christian Art of the British Isles</a:t>
            </a:r>
          </a:p>
        </p:txBody>
      </p:sp>
    </p:spTree>
    <p:extLst>
      <p:ext uri="{BB962C8B-B14F-4D97-AF65-F5344CB8AC3E}">
        <p14:creationId xmlns:p14="http://schemas.microsoft.com/office/powerpoint/2010/main" val="3537850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4">
            <a:extLst>
              <a:ext uri="{FF2B5EF4-FFF2-40B4-BE49-F238E27FC236}">
                <a16:creationId xmlns:a16="http://schemas.microsoft.com/office/drawing/2014/main" id="{1A450C27-B34C-5E47-9E3B-719E3210C3E8}"/>
              </a:ext>
            </a:extLst>
          </p:cNvPr>
          <p:cNvSpPr txBox="1">
            <a:spLocks noChangeArrowheads="1"/>
          </p:cNvSpPr>
          <p:nvPr/>
        </p:nvSpPr>
        <p:spPr bwMode="auto">
          <a:xfrm>
            <a:off x="3886201" y="0"/>
            <a:ext cx="48280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pitchFamily="2" charset="0"/>
                <a:ea typeface="ＭＳ Ｐゴシック" panose="020B0600070205080204" pitchFamily="34" charset="-128"/>
                <a:cs typeface="+mn-cs"/>
              </a:rPr>
              <a:t>The Art of the Warrior Lords:</a:t>
            </a:r>
          </a:p>
        </p:txBody>
      </p:sp>
      <p:pic>
        <p:nvPicPr>
          <p:cNvPr id="29698" name="Picture 3" descr="&#9;16-02.jpg                                                      0000AC90schmoopy                       BC89C2C8:">
            <a:extLst>
              <a:ext uri="{FF2B5EF4-FFF2-40B4-BE49-F238E27FC236}">
                <a16:creationId xmlns:a16="http://schemas.microsoft.com/office/drawing/2014/main" id="{02796404-A5E3-7D4E-88D8-1CD758E89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2852739"/>
            <a:ext cx="67691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4">
            <a:extLst>
              <a:ext uri="{FF2B5EF4-FFF2-40B4-BE49-F238E27FC236}">
                <a16:creationId xmlns:a16="http://schemas.microsoft.com/office/drawing/2014/main" id="{8058EB12-45AD-F246-B3D3-0477C3119390}"/>
              </a:ext>
            </a:extLst>
          </p:cNvPr>
          <p:cNvSpPr txBox="1">
            <a:spLocks noChangeArrowheads="1"/>
          </p:cNvSpPr>
          <p:nvPr/>
        </p:nvSpPr>
        <p:spPr bwMode="auto">
          <a:xfrm>
            <a:off x="1631950" y="6380163"/>
            <a:ext cx="8083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CC00"/>
                </a:solidFill>
                <a:effectLst/>
                <a:uLnTx/>
                <a:uFillTx/>
                <a:latin typeface="Times" pitchFamily="2" charset="0"/>
                <a:ea typeface="ＭＳ Ｐゴシック" panose="020B0600070205080204" pitchFamily="34" charset="-128"/>
                <a:cs typeface="+mn-cs"/>
              </a:rPr>
              <a:t>The Sutton </a:t>
            </a:r>
            <a:r>
              <a:rPr kumimoji="0" lang="en-US" altLang="en-US" sz="2000" b="1" i="0" u="none" strike="noStrike" kern="1200" cap="none" spc="0" normalizeH="0" baseline="0" noProof="0" dirty="0" err="1">
                <a:ln>
                  <a:noFill/>
                </a:ln>
                <a:solidFill>
                  <a:srgbClr val="FFCC00"/>
                </a:solidFill>
                <a:effectLst/>
                <a:uLnTx/>
                <a:uFillTx/>
                <a:latin typeface="Times" pitchFamily="2" charset="0"/>
                <a:ea typeface="ＭＳ Ｐゴシック" panose="020B0600070205080204" pitchFamily="34" charset="-128"/>
                <a:cs typeface="+mn-cs"/>
              </a:rPr>
              <a:t>Hoo</a:t>
            </a:r>
            <a:r>
              <a:rPr kumimoji="0" lang="en-US" altLang="en-US" sz="2000" b="1" i="0" u="none" strike="noStrike" kern="1200" cap="none" spc="0" normalizeH="0" baseline="0" noProof="0" dirty="0">
                <a:ln>
                  <a:noFill/>
                </a:ln>
                <a:solidFill>
                  <a:srgbClr val="FFCC00"/>
                </a:solidFill>
                <a:effectLst/>
                <a:uLnTx/>
                <a:uFillTx/>
                <a:latin typeface="Times" pitchFamily="2" charset="0"/>
                <a:ea typeface="ＭＳ Ｐゴシック" panose="020B0600070205080204" pitchFamily="34" charset="-128"/>
                <a:cs typeface="+mn-cs"/>
              </a:rPr>
              <a:t> Purse Cover, 625-33 CE, gold and enamel, 7.5” long</a:t>
            </a:r>
          </a:p>
        </p:txBody>
      </p:sp>
      <p:sp>
        <p:nvSpPr>
          <p:cNvPr id="29700" name="Text Box 3">
            <a:extLst>
              <a:ext uri="{FF2B5EF4-FFF2-40B4-BE49-F238E27FC236}">
                <a16:creationId xmlns:a16="http://schemas.microsoft.com/office/drawing/2014/main" id="{23C0AA5C-2D85-6840-93D6-616947BD08AF}"/>
              </a:ext>
            </a:extLst>
          </p:cNvPr>
          <p:cNvSpPr txBox="1">
            <a:spLocks noChangeArrowheads="1"/>
          </p:cNvSpPr>
          <p:nvPr/>
        </p:nvSpPr>
        <p:spPr bwMode="auto">
          <a:xfrm>
            <a:off x="1649414" y="554038"/>
            <a:ext cx="89106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The Sutton Hoo Purse cover was a </a:t>
            </a:r>
            <a:r>
              <a:rPr kumimoji="0" lang="en-US" altLang="en-US" sz="20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Celtic/Germanic Style </a:t>
            </a:r>
            <a:r>
              <a:rPr kumimoji="0" lang="en-US" altLang="en-US" sz="2000" b="1" i="1"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Cloisonne </a:t>
            </a:r>
            <a:r>
              <a:rPr kumimoji="0" lang="en-US" altLang="en-US" sz="20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purse cover </a:t>
            </a: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found in a ship burial off Suffolk England.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8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Animal style</a:t>
            </a: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Germanic tribes that entered Western Europe during the declining years of the Roman Empire brought artistic traditions with them, from the East.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8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The symmetrical motifs on the lower sides are called </a:t>
            </a:r>
            <a:r>
              <a:rPr kumimoji="0" lang="ja-JP"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t>
            </a:r>
            <a:r>
              <a:rPr kumimoji="0" lang="en-US" altLang="ja-JP" sz="20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heraldic groupings</a:t>
            </a:r>
            <a:r>
              <a:rPr kumimoji="0" lang="ja-JP"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t>
            </a:r>
            <a:r>
              <a:rPr kumimoji="0" lang="en-US" altLang="ja-JP"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 seen  before in the ancient Near East (remember the Sumerian </a:t>
            </a:r>
            <a:r>
              <a:rPr kumimoji="0" lang="en-US" altLang="ja-JP" sz="2000" b="1" i="1"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Bull headed Lyre</a:t>
            </a:r>
            <a:r>
              <a:rPr kumimoji="0" lang="en-US" altLang="ja-JP"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t>
            </a:r>
          </a:p>
        </p:txBody>
      </p:sp>
      <p:sp>
        <p:nvSpPr>
          <p:cNvPr id="29701" name="TextBox 1">
            <a:extLst>
              <a:ext uri="{FF2B5EF4-FFF2-40B4-BE49-F238E27FC236}">
                <a16:creationId xmlns:a16="http://schemas.microsoft.com/office/drawing/2014/main" id="{21E56790-A023-F643-9C83-E17527768F8E}"/>
              </a:ext>
            </a:extLst>
          </p:cNvPr>
          <p:cNvSpPr txBox="1">
            <a:spLocks noChangeArrowheads="1"/>
          </p:cNvSpPr>
          <p:nvPr/>
        </p:nvSpPr>
        <p:spPr bwMode="auto">
          <a:xfrm>
            <a:off x="8543925" y="2781301"/>
            <a:ext cx="2052638"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 man between fighting animals </a:t>
            </a: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was a popular motif in early Christian 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Note the </a:t>
            </a:r>
            <a:r>
              <a:rPr kumimoji="0" lang="en-US" altLang="en-US" sz="20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abstracted and interlaced animal figures</a:t>
            </a: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in the top middle.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54172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614361" y="133350"/>
            <a:ext cx="4010025" cy="1162050"/>
          </a:xfrm>
        </p:spPr>
        <p:txBody>
          <a:bodyPr>
            <a:normAutofit/>
          </a:bodyPr>
          <a:lstStyle/>
          <a:p>
            <a:pPr eaLnBrk="1" hangingPunct="1"/>
            <a:r>
              <a:rPr lang="en-US" altLang="en-US" sz="1800" dirty="0">
                <a:solidFill>
                  <a:schemeClr val="accent6">
                    <a:lumMod val="50000"/>
                  </a:schemeClr>
                </a:solidFill>
              </a:rPr>
              <a:t>Book of </a:t>
            </a:r>
            <a:r>
              <a:rPr lang="en-US" altLang="en-US" sz="1800" dirty="0" err="1">
                <a:solidFill>
                  <a:schemeClr val="accent6">
                    <a:lumMod val="50000"/>
                  </a:schemeClr>
                </a:solidFill>
              </a:rPr>
              <a:t>Durrow</a:t>
            </a:r>
            <a:r>
              <a:rPr lang="en-US" altLang="en-US" sz="1800" dirty="0">
                <a:solidFill>
                  <a:schemeClr val="accent6">
                    <a:lumMod val="50000"/>
                  </a:schemeClr>
                </a:solidFill>
              </a:rPr>
              <a:t> (St. Matthew), 700 CE, </a:t>
            </a:r>
            <a:r>
              <a:rPr lang="en-US" altLang="en-US" sz="1800" dirty="0" err="1">
                <a:solidFill>
                  <a:schemeClr val="accent6">
                    <a:lumMod val="50000"/>
                  </a:schemeClr>
                </a:solidFill>
              </a:rPr>
              <a:t>Hiberno</a:t>
            </a:r>
            <a:r>
              <a:rPr lang="en-US" altLang="en-US" sz="1800" dirty="0">
                <a:solidFill>
                  <a:schemeClr val="accent6">
                    <a:lumMod val="50000"/>
                  </a:schemeClr>
                </a:solidFill>
              </a:rPr>
              <a:t>-Saxon, Scotland, ink and tempera on parchment** NOT IN 250</a:t>
            </a:r>
          </a:p>
        </p:txBody>
      </p:sp>
      <p:sp>
        <p:nvSpPr>
          <p:cNvPr id="14339" name="Text Placeholder 5"/>
          <p:cNvSpPr>
            <a:spLocks noGrp="1"/>
          </p:cNvSpPr>
          <p:nvPr>
            <p:ph type="body" idx="2"/>
          </p:nvPr>
        </p:nvSpPr>
        <p:spPr>
          <a:xfrm>
            <a:off x="171448" y="1200150"/>
            <a:ext cx="4895849" cy="4572000"/>
          </a:xfrm>
        </p:spPr>
        <p:txBody>
          <a:bodyPr>
            <a:noAutofit/>
          </a:bodyPr>
          <a:lstStyle/>
          <a:p>
            <a:pPr eaLnBrk="1" hangingPunct="1">
              <a:buFont typeface="Arial" panose="020B0604020202020204" pitchFamily="34" charset="0"/>
              <a:buChar char="•"/>
            </a:pPr>
            <a:r>
              <a:rPr lang="en-US" altLang="en-US" sz="1400" dirty="0"/>
              <a:t>Among the earliest illuminated manuscripts is the Book of </a:t>
            </a:r>
            <a:r>
              <a:rPr lang="en-US" altLang="en-US" sz="1400" dirty="0" err="1"/>
              <a:t>Durrow</a:t>
            </a:r>
            <a:r>
              <a:rPr lang="en-US" altLang="en-US" sz="1400" dirty="0"/>
              <a:t>, may have been written and decorated at a scriptorium in Iona (Scotland), later was housed in </a:t>
            </a:r>
            <a:r>
              <a:rPr lang="en-US" altLang="en-US" sz="1400" dirty="0" err="1"/>
              <a:t>Durrow</a:t>
            </a:r>
            <a:r>
              <a:rPr lang="en-US" altLang="en-US" sz="1400" dirty="0"/>
              <a:t>, Ireland</a:t>
            </a:r>
          </a:p>
          <a:p>
            <a:pPr eaLnBrk="1" hangingPunct="1">
              <a:buFont typeface="Arial" panose="020B0604020202020204" pitchFamily="34" charset="0"/>
              <a:buChar char="•"/>
            </a:pPr>
            <a:r>
              <a:rPr lang="en-US" altLang="en-US" sz="1400" dirty="0"/>
              <a:t>Full pages devoted to neither text nor illustration instead pure embellishment</a:t>
            </a:r>
          </a:p>
          <a:p>
            <a:pPr eaLnBrk="1" hangingPunct="1">
              <a:buFont typeface="Arial" panose="020B0604020202020204" pitchFamily="34" charset="0"/>
              <a:buChar char="•"/>
            </a:pPr>
            <a:r>
              <a:rPr lang="en-US" altLang="en-US" sz="1400" dirty="0"/>
              <a:t>Carpet pages-resembling textiles made of up of decorative panels of abstract and zoomorphic forms</a:t>
            </a:r>
          </a:p>
          <a:p>
            <a:pPr eaLnBrk="1" hangingPunct="1">
              <a:buFont typeface="Arial" panose="020B0604020202020204" pitchFamily="34" charset="0"/>
              <a:buChar char="•"/>
            </a:pPr>
            <a:r>
              <a:rPr lang="en-US" altLang="en-US" sz="1400" dirty="0"/>
              <a:t>This has no precedent in classical art</a:t>
            </a:r>
          </a:p>
          <a:p>
            <a:pPr eaLnBrk="1" hangingPunct="1">
              <a:buFont typeface="Arial" panose="020B0604020202020204" pitchFamily="34" charset="0"/>
              <a:buChar char="•"/>
            </a:pPr>
            <a:r>
              <a:rPr lang="en-US" altLang="en-US" sz="1400" dirty="0"/>
              <a:t>Each of the four gospels has a carpet page dedicated to the symbol of the evangelist</a:t>
            </a:r>
          </a:p>
          <a:p>
            <a:pPr eaLnBrk="1" hangingPunct="1">
              <a:buFont typeface="Arial" panose="020B0604020202020204" pitchFamily="34" charset="0"/>
              <a:buChar char="•"/>
            </a:pPr>
            <a:r>
              <a:rPr lang="en-US" altLang="en-US" sz="1400" dirty="0"/>
              <a:t>Symbol of St. Matthew is a man; only human parts are a schematic frontal head and two profile feet, body is enveloped by a large checkerboard cloak</a:t>
            </a:r>
          </a:p>
          <a:p>
            <a:pPr eaLnBrk="1" hangingPunct="1">
              <a:buFont typeface="Arial" panose="020B0604020202020204" pitchFamily="34" charset="0"/>
              <a:buChar char="•"/>
            </a:pPr>
            <a:r>
              <a:rPr lang="en-US" altLang="en-US" sz="1400" dirty="0"/>
              <a:t>Cloak resembles the </a:t>
            </a:r>
            <a:r>
              <a:rPr lang="en-US" altLang="en-US" sz="1400" dirty="0" err="1"/>
              <a:t>cloissone</a:t>
            </a:r>
            <a:r>
              <a:rPr lang="en-US" altLang="en-US" sz="1400" dirty="0"/>
              <a:t> decoration</a:t>
            </a:r>
          </a:p>
          <a:p>
            <a:pPr eaLnBrk="1" hangingPunct="1">
              <a:buFont typeface="Arial" panose="020B0604020202020204" pitchFamily="34" charset="0"/>
              <a:buChar char="•"/>
            </a:pPr>
            <a:r>
              <a:rPr lang="en-US" altLang="en-US" sz="1400" dirty="0"/>
              <a:t>Used by Christian missionaries for converting “barbarians” from the north</a:t>
            </a:r>
          </a:p>
        </p:txBody>
      </p:sp>
      <p:pic>
        <p:nvPicPr>
          <p:cNvPr id="14340"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972176" y="1030288"/>
            <a:ext cx="4010025" cy="5446712"/>
          </a:xfrm>
          <a:noFill/>
        </p:spPr>
      </p:pic>
    </p:spTree>
    <p:extLst>
      <p:ext uri="{BB962C8B-B14F-4D97-AF65-F5344CB8AC3E}">
        <p14:creationId xmlns:p14="http://schemas.microsoft.com/office/powerpoint/2010/main" val="2624203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3">
            <a:extLst>
              <a:ext uri="{FF2B5EF4-FFF2-40B4-BE49-F238E27FC236}">
                <a16:creationId xmlns:a16="http://schemas.microsoft.com/office/drawing/2014/main" id="{A560B6CD-3B2B-C34C-B4C9-13BE10816B34}"/>
              </a:ext>
            </a:extLst>
          </p:cNvPr>
          <p:cNvSpPr txBox="1">
            <a:spLocks noChangeArrowheads="1"/>
          </p:cNvSpPr>
          <p:nvPr/>
        </p:nvSpPr>
        <p:spPr bwMode="auto">
          <a:xfrm>
            <a:off x="5951539" y="114300"/>
            <a:ext cx="4537075"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Hiberno</a:t>
            </a: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(Hibernia) is the Roman name for </a:t>
            </a:r>
            <a:r>
              <a:rPr kumimoji="0" lang="en-US" altLang="en-US" sz="24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Ireland</a:t>
            </a: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 </a:t>
            </a:r>
            <a:r>
              <a:rPr kumimoji="0" lang="en-US" altLang="en-US" sz="24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Saxon</a:t>
            </a: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is an </a:t>
            </a:r>
            <a:r>
              <a:rPr kumimoji="0" lang="en-US" altLang="en-US" sz="24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English person</a:t>
            </a: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This specifically refers to ancient Germanic tribes, who in the 5</a:t>
            </a:r>
            <a:r>
              <a:rPr kumimoji="0" lang="en-US" altLang="en-US" sz="2400" b="1" i="0" u="none" strike="noStrike" kern="1200" cap="none" spc="0" normalizeH="0" baseline="30000" noProof="0">
                <a:ln>
                  <a:noFill/>
                </a:ln>
                <a:solidFill>
                  <a:prstClr val="black"/>
                </a:solidFill>
                <a:effectLst/>
                <a:uLnTx/>
                <a:uFillTx/>
                <a:latin typeface="Times" pitchFamily="2" charset="0"/>
                <a:ea typeface="ＭＳ Ｐゴシック" panose="020B0600070205080204" pitchFamily="34" charset="-128"/>
                <a:cs typeface="+mn-cs"/>
              </a:rPr>
              <a:t>th</a:t>
            </a: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and 6</a:t>
            </a:r>
            <a:r>
              <a:rPr kumimoji="0" lang="en-US" altLang="en-US" sz="2400" b="1" i="0" u="none" strike="noStrike" kern="1200" cap="none" spc="0" normalizeH="0" baseline="30000" noProof="0">
                <a:ln>
                  <a:noFill/>
                </a:ln>
                <a:solidFill>
                  <a:prstClr val="black"/>
                </a:solidFill>
                <a:effectLst/>
                <a:uLnTx/>
                <a:uFillTx/>
                <a:latin typeface="Times" pitchFamily="2" charset="0"/>
                <a:ea typeface="ＭＳ Ｐゴシック" panose="020B0600070205080204" pitchFamily="34" charset="-128"/>
                <a:cs typeface="+mn-cs"/>
              </a:rPr>
              <a:t>th</a:t>
            </a: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centuries invaded and occupied parts of Britain.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Hiberno-Saxon = a style that has both Irish and English characteristics (especially referring to illuminated manuscripts).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The Hiberno-Saxon </a:t>
            </a:r>
            <a:r>
              <a:rPr kumimoji="0" lang="en-US" altLang="en-US" sz="24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region</a:t>
            </a: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is simply the </a:t>
            </a:r>
            <a:r>
              <a:rPr kumimoji="0" lang="en-US" altLang="en-US" sz="24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British Islands</a:t>
            </a: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a:t>
            </a:r>
          </a:p>
        </p:txBody>
      </p:sp>
      <p:sp>
        <p:nvSpPr>
          <p:cNvPr id="45058" name="Text Box 4">
            <a:extLst>
              <a:ext uri="{FF2B5EF4-FFF2-40B4-BE49-F238E27FC236}">
                <a16:creationId xmlns:a16="http://schemas.microsoft.com/office/drawing/2014/main" id="{1A8AE292-F18B-3441-829C-73BCDF237DFE}"/>
              </a:ext>
            </a:extLst>
          </p:cNvPr>
          <p:cNvSpPr txBox="1">
            <a:spLocks noChangeArrowheads="1"/>
          </p:cNvSpPr>
          <p:nvPr/>
        </p:nvSpPr>
        <p:spPr bwMode="auto">
          <a:xfrm>
            <a:off x="1558926" y="5791201"/>
            <a:ext cx="4564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a:ln>
                  <a:noFill/>
                </a:ln>
                <a:solidFill>
                  <a:srgbClr val="FFCC00"/>
                </a:solidFill>
                <a:effectLst/>
                <a:uLnTx/>
                <a:uFillTx/>
                <a:latin typeface="Times" pitchFamily="2" charset="0"/>
                <a:ea typeface="ＭＳ Ｐゴシック" panose="020B0600070205080204" pitchFamily="34" charset="-128"/>
                <a:cs typeface="+mn-cs"/>
              </a:rPr>
              <a:t>Book of Kells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CC00"/>
                </a:solidFill>
                <a:effectLst/>
                <a:uLnTx/>
                <a:uFillTx/>
                <a:latin typeface="Times" pitchFamily="2" charset="0"/>
                <a:ea typeface="ＭＳ Ｐゴシック" panose="020B0600070205080204" pitchFamily="34" charset="-128"/>
                <a:cs typeface="+mn-cs"/>
              </a:rPr>
              <a:t>Carpet Page, ca. 800 CE</a:t>
            </a:r>
          </a:p>
        </p:txBody>
      </p:sp>
      <p:pic>
        <p:nvPicPr>
          <p:cNvPr id="45059" name="Picture 1">
            <a:extLst>
              <a:ext uri="{FF2B5EF4-FFF2-40B4-BE49-F238E27FC236}">
                <a16:creationId xmlns:a16="http://schemas.microsoft.com/office/drawing/2014/main" id="{6AEDB9C6-FF59-A649-AF4B-13C78DBF65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88914"/>
            <a:ext cx="4224338"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854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8-19 at 10.11.57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35618" y="270653"/>
            <a:ext cx="9085018" cy="6068999"/>
          </a:xfrm>
          <a:prstGeom prst="rect">
            <a:avLst/>
          </a:prstGeom>
        </p:spPr>
      </p:pic>
      <p:sp>
        <p:nvSpPr>
          <p:cNvPr id="3" name="5-Point Star 2">
            <a:extLst>
              <a:ext uri="{FF2B5EF4-FFF2-40B4-BE49-F238E27FC236}">
                <a16:creationId xmlns:a16="http://schemas.microsoft.com/office/drawing/2014/main" id="{F92B334C-3334-5E4E-8EB5-7D44F84797F8}"/>
              </a:ext>
            </a:extLst>
          </p:cNvPr>
          <p:cNvSpPr/>
          <p:nvPr/>
        </p:nvSpPr>
        <p:spPr>
          <a:xfrm>
            <a:off x="10319656" y="5077789"/>
            <a:ext cx="1306286" cy="1261863"/>
          </a:xfrm>
          <a:prstGeom prst="star5">
            <a:avLst>
              <a:gd name="adj" fmla="val 27291"/>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19934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3">
            <a:extLst>
              <a:ext uri="{FF2B5EF4-FFF2-40B4-BE49-F238E27FC236}">
                <a16:creationId xmlns:a16="http://schemas.microsoft.com/office/drawing/2014/main" id="{A581865E-2F58-7842-89F5-D57FEF309A22}"/>
              </a:ext>
            </a:extLst>
          </p:cNvPr>
          <p:cNvSpPr txBox="1">
            <a:spLocks noChangeArrowheads="1"/>
          </p:cNvSpPr>
          <p:nvPr/>
        </p:nvSpPr>
        <p:spPr bwMode="auto">
          <a:xfrm>
            <a:off x="6383339" y="73026"/>
            <a:ext cx="4249737"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C000"/>
                </a:solidFill>
                <a:effectLst/>
                <a:uLnTx/>
                <a:uFillTx/>
                <a:latin typeface="Times" pitchFamily="2" charset="0"/>
                <a:ea typeface="ＭＳ Ｐゴシック" panose="020B0600070205080204" pitchFamily="34" charset="-128"/>
                <a:cs typeface="+mn-cs"/>
              </a:rPr>
              <a:t>Hiberno-Saxon 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In </a:t>
            </a:r>
            <a:r>
              <a:rPr kumimoji="0" lang="en-US" altLang="en-US" sz="28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432</a:t>
            </a:r>
            <a:r>
              <a:rPr kumimoji="0" lang="en-US" altLang="en-US" sz="28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CE, </a:t>
            </a:r>
            <a:r>
              <a:rPr kumimoji="0" lang="en-US" altLang="en-US" sz="28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Saint Patrick</a:t>
            </a:r>
            <a:r>
              <a:rPr kumimoji="0" lang="en-US" altLang="en-US" sz="28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established a church in Ireland and </a:t>
            </a:r>
            <a:r>
              <a:rPr kumimoji="0" lang="en-US" altLang="en-US" sz="28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began the Christianization of the Celts</a:t>
            </a:r>
            <a:r>
              <a:rPr kumimoji="0" lang="en-US" altLang="en-US" sz="2800" b="1" i="1"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a:t>
            </a:r>
            <a:endParaRPr kumimoji="0" lang="en-US" altLang="en-US" sz="28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altLang="en-US" sz="20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Illuminated Manuscripts </a:t>
            </a: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were used to spread the Gospel. Monks produced them.</a:t>
            </a:r>
          </a:p>
          <a:p>
            <a:pPr marL="0" marR="0" lvl="0" indent="0" algn="l" defTabSz="457200" rtl="0" eaLnBrk="1" fontAlgn="auto" latinLnBrk="0" hangingPunct="1">
              <a:lnSpc>
                <a:spcPct val="100000"/>
              </a:lnSpc>
              <a:spcBef>
                <a:spcPts val="0"/>
              </a:spcBef>
              <a:spcAft>
                <a:spcPts val="0"/>
              </a:spcAft>
              <a:buClrTx/>
              <a:buSzTx/>
              <a:buFontTx/>
              <a:buChar char="•"/>
              <a:tabLst/>
              <a:defRPr/>
            </a:pPr>
            <a:endParaRPr kumimoji="0" lang="en-US" altLang="en-US" sz="12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They were </a:t>
            </a:r>
            <a:r>
              <a:rPr kumimoji="0" lang="en-US" altLang="en-US" sz="2400" b="1" i="0" u="sng"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the “primary vehicle” used in the effort to Christianize the British Isles</a:t>
            </a: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The word of God was looked upon as a sacred object with visual beauty - more decorative than narrative.</a:t>
            </a:r>
          </a:p>
        </p:txBody>
      </p:sp>
      <p:pic>
        <p:nvPicPr>
          <p:cNvPr id="46082" name="Picture 1">
            <a:extLst>
              <a:ext uri="{FF2B5EF4-FFF2-40B4-BE49-F238E27FC236}">
                <a16:creationId xmlns:a16="http://schemas.microsoft.com/office/drawing/2014/main" id="{63014C5E-3402-5246-A3E6-B7D31D363A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44450"/>
            <a:ext cx="4716462"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80CF66F9-8E4D-F640-B36E-64F4C35E8369}"/>
              </a:ext>
            </a:extLst>
          </p:cNvPr>
          <p:cNvSpPr txBox="1">
            <a:spLocks noChangeArrowheads="1"/>
          </p:cNvSpPr>
          <p:nvPr/>
        </p:nvSpPr>
        <p:spPr bwMode="auto">
          <a:xfrm>
            <a:off x="2057400" y="5534026"/>
            <a:ext cx="3803650" cy="13239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folio 27r from </a:t>
            </a:r>
            <a:r>
              <a:rPr kumimoji="0" lang="en-US" altLang="en-US" sz="2000" b="1" i="1"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Lindisfarne Gospels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Incription page for the Gospel of Matthew  </a:t>
            </a:r>
            <a:r>
              <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ca. 700 CE</a:t>
            </a:r>
          </a:p>
        </p:txBody>
      </p:sp>
    </p:spTree>
    <p:extLst>
      <p:ext uri="{BB962C8B-B14F-4D97-AF65-F5344CB8AC3E}">
        <p14:creationId xmlns:p14="http://schemas.microsoft.com/office/powerpoint/2010/main" val="231187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rPr>
              <a:t>Lindisfarne Gospels</a:t>
            </a:r>
          </a:p>
        </p:txBody>
      </p:sp>
      <p:sp>
        <p:nvSpPr>
          <p:cNvPr id="3" name="Content Placeholder 2"/>
          <p:cNvSpPr>
            <a:spLocks noGrp="1"/>
          </p:cNvSpPr>
          <p:nvPr>
            <p:ph idx="1"/>
          </p:nvPr>
        </p:nvSpPr>
        <p:spPr>
          <a:xfrm>
            <a:off x="888642" y="2133600"/>
            <a:ext cx="10615970" cy="3777622"/>
          </a:xfrm>
        </p:spPr>
        <p:txBody>
          <a:bodyPr>
            <a:normAutofit fontScale="77500" lnSpcReduction="20000"/>
          </a:bodyPr>
          <a:lstStyle/>
          <a:p>
            <a:r>
              <a:rPr lang="en-US" dirty="0"/>
              <a:t>Made in a scriptorium on the island of Lindisfarne, off the coast of England</a:t>
            </a:r>
          </a:p>
          <a:p>
            <a:r>
              <a:rPr lang="en-US" dirty="0"/>
              <a:t>Copy the gospels of Matthew, Mark, Luke, and John in Latin</a:t>
            </a:r>
          </a:p>
          <a:p>
            <a:pPr lvl="1"/>
            <a:r>
              <a:rPr lang="en-US" dirty="0"/>
              <a:t>Gospels recount the life of Jesus and his teachings which form the foundations of the Christian faith</a:t>
            </a:r>
          </a:p>
          <a:p>
            <a:pPr lvl="1"/>
            <a:r>
              <a:rPr lang="en-US" dirty="0"/>
              <a:t>These four were authorized by the Council of </a:t>
            </a:r>
            <a:r>
              <a:rPr lang="en-US" dirty="0" err="1"/>
              <a:t>Nicea</a:t>
            </a:r>
            <a:r>
              <a:rPr lang="en-US" dirty="0"/>
              <a:t> in 325 CE</a:t>
            </a:r>
          </a:p>
          <a:p>
            <a:r>
              <a:rPr lang="en-US" dirty="0"/>
              <a:t>Took approximately 6 years</a:t>
            </a:r>
          </a:p>
          <a:p>
            <a:r>
              <a:rPr lang="en-US" dirty="0"/>
              <a:t>Was read from by monks during rituals at the Lindisfarne Priory on Holy Island, a Christian community that safeguarded the shrine of St. Cuthbert, a bishop who died in 687 and whose relics were thought to have curative and miracle-working powers</a:t>
            </a:r>
          </a:p>
          <a:p>
            <a:r>
              <a:rPr lang="en-US" dirty="0"/>
              <a:t>Originally began by bishop </a:t>
            </a:r>
            <a:r>
              <a:rPr lang="en-US" dirty="0" err="1"/>
              <a:t>Eadfrith</a:t>
            </a:r>
            <a:endParaRPr lang="en-US" dirty="0"/>
          </a:p>
          <a:p>
            <a:pPr lvl="1"/>
            <a:r>
              <a:rPr lang="en-US" dirty="0"/>
              <a:t>Cross carpet page- features a large cross set against a background of ordered ornamentation</a:t>
            </a:r>
          </a:p>
          <a:p>
            <a:pPr lvl="1"/>
            <a:r>
              <a:rPr lang="en-US" dirty="0"/>
              <a:t>Initial page-Decorated initial</a:t>
            </a:r>
          </a:p>
          <a:p>
            <a:r>
              <a:rPr lang="en-US" dirty="0"/>
              <a:t>In 793 Vikings attacked and ransacked the monastery on the Scottish isle of Iona</a:t>
            </a:r>
          </a:p>
          <a:p>
            <a:pPr lvl="1"/>
            <a:r>
              <a:rPr lang="en-US" dirty="0"/>
              <a:t>Survivors were able to transport the Gospels to L</a:t>
            </a:r>
          </a:p>
        </p:txBody>
      </p:sp>
    </p:spTree>
    <p:extLst>
      <p:ext uri="{BB962C8B-B14F-4D97-AF65-F5344CB8AC3E}">
        <p14:creationId xmlns:p14="http://schemas.microsoft.com/office/powerpoint/2010/main" val="4015807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004552" y="514350"/>
            <a:ext cx="3948448" cy="1162050"/>
          </a:xfrm>
        </p:spPr>
        <p:txBody>
          <a:bodyPr/>
          <a:lstStyle/>
          <a:p>
            <a:pPr eaLnBrk="1" hangingPunct="1"/>
            <a:r>
              <a:rPr lang="en-US" altLang="en-US" sz="1800" dirty="0"/>
              <a:t>Lindisfarne Gospels, Cross Carpet Page, 700 CE, </a:t>
            </a:r>
            <a:r>
              <a:rPr lang="en-US" altLang="en-US" sz="1800" dirty="0" err="1"/>
              <a:t>Hiberno</a:t>
            </a:r>
            <a:r>
              <a:rPr lang="en-US" altLang="en-US" sz="1800" dirty="0"/>
              <a:t>-Saxon, England, tempera on vellum</a:t>
            </a:r>
          </a:p>
        </p:txBody>
      </p:sp>
      <p:sp>
        <p:nvSpPr>
          <p:cNvPr id="15363" name="Text Placeholder 2"/>
          <p:cNvSpPr>
            <a:spLocks noGrp="1"/>
          </p:cNvSpPr>
          <p:nvPr>
            <p:ph type="body" sz="half" idx="2"/>
          </p:nvPr>
        </p:nvSpPr>
        <p:spPr>
          <a:xfrm>
            <a:off x="1004553" y="1598612"/>
            <a:ext cx="4177048" cy="4745037"/>
          </a:xfrm>
        </p:spPr>
        <p:txBody>
          <a:bodyPr>
            <a:normAutofit lnSpcReduction="10000"/>
          </a:bodyPr>
          <a:lstStyle/>
          <a:p>
            <a:pPr eaLnBrk="1" hangingPunct="1">
              <a:buFont typeface="Arial" panose="020B0604020202020204" pitchFamily="34" charset="0"/>
              <a:buChar char="•"/>
            </a:pPr>
            <a:r>
              <a:rPr lang="en-US" altLang="en-US" dirty="0"/>
              <a:t>Mesmerizing knots and spirals dominated by a central cross</a:t>
            </a:r>
          </a:p>
          <a:p>
            <a:pPr eaLnBrk="1" hangingPunct="1">
              <a:buFont typeface="Arial" panose="020B0604020202020204" pitchFamily="34" charset="0"/>
              <a:buChar char="•"/>
            </a:pPr>
            <a:r>
              <a:rPr lang="en-US" altLang="en-US" dirty="0"/>
              <a:t>Stacked wine glasses horizontally and vertically</a:t>
            </a:r>
          </a:p>
          <a:p>
            <a:pPr eaLnBrk="1" hangingPunct="1">
              <a:buFont typeface="Arial" panose="020B0604020202020204" pitchFamily="34" charset="0"/>
              <a:buChar char="•"/>
            </a:pPr>
            <a:r>
              <a:rPr lang="en-US" altLang="en-US" dirty="0"/>
              <a:t>Closer inspection of the knots reveal snake-like creatures in tubular forms, and also change color</a:t>
            </a:r>
          </a:p>
          <a:p>
            <a:pPr eaLnBrk="1" hangingPunct="1">
              <a:buFont typeface="Arial" panose="020B0604020202020204" pitchFamily="34" charset="0"/>
              <a:buChar char="•"/>
            </a:pPr>
            <a:r>
              <a:rPr lang="en-US" altLang="en-US" dirty="0"/>
              <a:t>Serpentine interlacements of fantastic animals devour each other, curving lines show motion and change, but held in check by the regular design and the dominating motif of the cross</a:t>
            </a:r>
          </a:p>
          <a:p>
            <a:pPr eaLnBrk="1" hangingPunct="1">
              <a:buFont typeface="Arial" panose="020B0604020202020204" pitchFamily="34" charset="0"/>
              <a:buChar char="•"/>
            </a:pPr>
            <a:r>
              <a:rPr lang="en-US" altLang="en-US" dirty="0"/>
              <a:t>Zoomorphic forms intermingle with clusters and knots of line and the color is rich and cool which creates an even surface</a:t>
            </a:r>
          </a:p>
        </p:txBody>
      </p:sp>
      <p:pic>
        <p:nvPicPr>
          <p:cNvPr id="5" name="Picture 3" descr="&#9;16-06.jpg                                                      0000AC90schmoopy                       BC89C2C8:">
            <a:extLst>
              <a:ext uri="{FF2B5EF4-FFF2-40B4-BE49-F238E27FC236}">
                <a16:creationId xmlns:a16="http://schemas.microsoft.com/office/drawing/2014/main" id="{022DAA3B-B981-0746-AF2D-ABFB8149D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963" y="0"/>
            <a:ext cx="5259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359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lindisfarne_gospels.jpg                                        000244BDMacintosh HD                   BAE02138:">
            <a:extLst>
              <a:ext uri="{FF2B5EF4-FFF2-40B4-BE49-F238E27FC236}">
                <a16:creationId xmlns:a16="http://schemas.microsoft.com/office/drawing/2014/main" id="{E24D80BD-2C24-6F4F-B7CC-E086E52F3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15888"/>
            <a:ext cx="3551238" cy="4933950"/>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48130" name="Text Box 3">
            <a:extLst>
              <a:ext uri="{FF2B5EF4-FFF2-40B4-BE49-F238E27FC236}">
                <a16:creationId xmlns:a16="http://schemas.microsoft.com/office/drawing/2014/main" id="{D86C593F-2613-4548-B5B3-45E20035862B}"/>
              </a:ext>
            </a:extLst>
          </p:cNvPr>
          <p:cNvSpPr txBox="1">
            <a:spLocks noChangeArrowheads="1"/>
          </p:cNvSpPr>
          <p:nvPr/>
        </p:nvSpPr>
        <p:spPr bwMode="auto">
          <a:xfrm>
            <a:off x="5467350" y="115888"/>
            <a:ext cx="6064250" cy="654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FFC000"/>
                </a:solidFill>
                <a:effectLst/>
                <a:uLnTx/>
                <a:uFillTx/>
                <a:latin typeface="Times" pitchFamily="2" charset="0"/>
                <a:ea typeface="ＭＳ Ｐゴシック" panose="020B0600070205080204" pitchFamily="34" charset="-128"/>
                <a:cs typeface="+mn-cs"/>
              </a:rPr>
              <a:t> </a:t>
            </a:r>
            <a:r>
              <a:rPr kumimoji="0" lang="en-US" altLang="en-US" sz="2400" b="1" i="0" u="none" strike="noStrike" kern="1200" cap="none" spc="0" normalizeH="0" baseline="0" noProof="0" dirty="0">
                <a:ln>
                  <a:noFill/>
                </a:ln>
                <a:solidFill>
                  <a:srgbClr val="FFC000"/>
                </a:solidFill>
                <a:effectLst/>
                <a:uLnTx/>
                <a:uFillTx/>
                <a:latin typeface="Times" pitchFamily="2" charset="0"/>
                <a:ea typeface="ＭＳ Ｐゴシック" panose="020B0600070205080204" pitchFamily="34" charset="-128"/>
                <a:cs typeface="+mn-cs"/>
              </a:rPr>
              <a:t>Hiberno-Saxon Art</a:t>
            </a:r>
          </a:p>
          <a:p>
            <a:pPr marL="0" marR="0" lvl="0" indent="0" algn="l" defTabSz="457200" rtl="0" eaLnBrk="1" fontAlgn="auto" latinLnBrk="0" hangingPunct="1">
              <a:lnSpc>
                <a:spcPct val="120000"/>
              </a:lnSpc>
              <a:spcBef>
                <a:spcPts val="0"/>
              </a:spcBef>
              <a:spcAft>
                <a:spcPts val="0"/>
              </a:spcAft>
              <a:buClrTx/>
              <a:buSzTx/>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These are </a:t>
            </a:r>
            <a:r>
              <a:rPr kumimoji="0" lang="en-US" altLang="en-US" sz="2000" b="1" i="0" u="sng"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the earliest Christian works made north of the Alps</a:t>
            </a:r>
            <a:r>
              <a:rPr kumimoji="0" lang="en-US" altLang="en-US"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altLang="en-US" sz="1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20000"/>
              </a:lnSpc>
              <a:spcBef>
                <a:spcPts val="0"/>
              </a:spcBef>
              <a:spcAft>
                <a:spcPts val="0"/>
              </a:spcAft>
              <a:buClrTx/>
              <a:buSzTx/>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Irish (</a:t>
            </a:r>
            <a:r>
              <a:rPr kumimoji="0" lang="en-US" altLang="en-US" sz="2000" b="1" i="0" u="none" strike="noStrike" kern="1200" cap="none" spc="0" normalizeH="0" baseline="0" noProof="0" dirty="0" err="1">
                <a:ln>
                  <a:noFill/>
                </a:ln>
                <a:solidFill>
                  <a:prstClr val="black"/>
                </a:solidFill>
                <a:effectLst/>
                <a:uLnTx/>
                <a:uFillTx/>
                <a:latin typeface="Times" pitchFamily="2" charset="0"/>
                <a:ea typeface="ＭＳ Ｐゴシック" panose="020B0600070205080204" pitchFamily="34" charset="-128"/>
                <a:cs typeface="+mn-cs"/>
              </a:rPr>
              <a:t>Hiberians</a:t>
            </a:r>
            <a:r>
              <a:rPr kumimoji="0" lang="en-US" altLang="en-US"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 assumed the spiritual and cultural leadership in Western Europe.</a:t>
            </a:r>
          </a:p>
          <a:p>
            <a:pPr marL="0" marR="0" lvl="0" indent="0" algn="l" defTabSz="457200" rtl="0" eaLnBrk="1" fontAlgn="auto" latinLnBrk="0" hangingPunct="1">
              <a:lnSpc>
                <a:spcPct val="120000"/>
              </a:lnSpc>
              <a:spcBef>
                <a:spcPts val="0"/>
              </a:spcBef>
              <a:spcAft>
                <a:spcPts val="0"/>
              </a:spcAft>
              <a:buClrTx/>
              <a:buSzTx/>
              <a:buFontTx/>
              <a:buChar char="•"/>
              <a:tabLst/>
              <a:defRPr/>
            </a:pPr>
            <a:endParaRPr kumimoji="0" lang="en-US" altLang="en-US" sz="1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20000"/>
              </a:lnSpc>
              <a:spcBef>
                <a:spcPts val="0"/>
              </a:spcBef>
              <a:spcAft>
                <a:spcPts val="0"/>
              </a:spcAft>
              <a:buClrTx/>
              <a:buSzTx/>
              <a:buFontTx/>
              <a:buChar char="•"/>
              <a:tabLst/>
              <a:defRPr/>
            </a:pPr>
            <a:r>
              <a:rPr kumimoji="0" lang="ja-JP"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t>
            </a:r>
            <a:r>
              <a:rPr kumimoji="0" lang="en-US" altLang="ja-JP"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The Golden Age of Ireland</a:t>
            </a:r>
            <a:r>
              <a:rPr kumimoji="0" lang="ja-JP"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a:t>
            </a:r>
            <a:r>
              <a:rPr kumimoji="0" lang="en-US" altLang="ja-JP"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 </a:t>
            </a:r>
            <a:r>
              <a:rPr kumimoji="0" lang="en-US" altLang="ja-JP" sz="2000" b="1" i="0" u="sng"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Ireland never became part of the Roman Empire</a:t>
            </a:r>
            <a:r>
              <a:rPr kumimoji="0" lang="en-US" altLang="ja-JP"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a:t>
            </a:r>
          </a:p>
          <a:p>
            <a:pPr marL="0" marR="0" lvl="0" indent="0" algn="l" defTabSz="457200" rtl="0" eaLnBrk="1" fontAlgn="auto" latinLnBrk="0" hangingPunct="1">
              <a:lnSpc>
                <a:spcPct val="120000"/>
              </a:lnSpc>
              <a:spcBef>
                <a:spcPts val="0"/>
              </a:spcBef>
              <a:spcAft>
                <a:spcPts val="0"/>
              </a:spcAft>
              <a:buClrTx/>
              <a:buSzTx/>
              <a:buFontTx/>
              <a:buChar char="•"/>
              <a:tabLst/>
              <a:defRPr/>
            </a:pPr>
            <a:endParaRPr kumimoji="0" lang="en-US" altLang="ja-JP" sz="1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20000"/>
              </a:lnSpc>
              <a:spcBef>
                <a:spcPts val="0"/>
              </a:spcBef>
              <a:spcAft>
                <a:spcPts val="0"/>
              </a:spcAft>
              <a:buClrTx/>
              <a:buSzTx/>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The Irish were converted to Christianity by missionaries but were never Rome-centered.</a:t>
            </a:r>
          </a:p>
          <a:p>
            <a:pPr marL="0" marR="0" lvl="0" indent="0" algn="l" defTabSz="457200" rtl="0" eaLnBrk="1" fontAlgn="auto" latinLnBrk="0" hangingPunct="1">
              <a:lnSpc>
                <a:spcPct val="120000"/>
              </a:lnSpc>
              <a:spcBef>
                <a:spcPts val="0"/>
              </a:spcBef>
              <a:spcAft>
                <a:spcPts val="0"/>
              </a:spcAft>
              <a:buClrTx/>
              <a:buSzTx/>
              <a:buFontTx/>
              <a:buChar char="•"/>
              <a:tabLst/>
              <a:defRPr/>
            </a:pPr>
            <a:endParaRPr kumimoji="0" lang="en-US" altLang="en-US" sz="1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20000"/>
              </a:lnSpc>
              <a:spcBef>
                <a:spcPts val="0"/>
              </a:spcBef>
              <a:spcAft>
                <a:spcPts val="0"/>
              </a:spcAft>
              <a:buClrTx/>
              <a:buSzTx/>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Hermits living in the countryside formed the  first </a:t>
            </a:r>
            <a:r>
              <a:rPr kumimoji="0" lang="en-US" altLang="en-US" sz="2000" b="1" i="0" u="none" strike="noStrike" kern="1200" cap="none" spc="0" normalizeH="0" baseline="0" noProof="0" dirty="0" err="1">
                <a:ln>
                  <a:noFill/>
                </a:ln>
                <a:solidFill>
                  <a:prstClr val="black"/>
                </a:solidFill>
                <a:effectLst/>
                <a:uLnTx/>
                <a:uFillTx/>
                <a:latin typeface="Times" pitchFamily="2" charset="0"/>
                <a:ea typeface="ＭＳ Ｐゴシック" panose="020B0600070205080204" pitchFamily="34" charset="-128"/>
                <a:cs typeface="+mn-cs"/>
              </a:rPr>
              <a:t>monastaries</a:t>
            </a:r>
            <a:r>
              <a:rPr kumimoji="0" lang="en-US" altLang="en-US"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 These became centers of learning and the arts, missionaries spread Christianity over Scotland, France and the Netherlands.</a:t>
            </a:r>
          </a:p>
          <a:p>
            <a:pPr marL="0" marR="0" lvl="0" indent="0" algn="l" defTabSz="457200" rtl="0" eaLnBrk="1" fontAlgn="auto" latinLnBrk="0" hangingPunct="1">
              <a:lnSpc>
                <a:spcPct val="120000"/>
              </a:lnSpc>
              <a:spcBef>
                <a:spcPts val="0"/>
              </a:spcBef>
              <a:spcAft>
                <a:spcPts val="0"/>
              </a:spcAft>
              <a:buClrTx/>
              <a:buSzTx/>
              <a:buFontTx/>
              <a:buChar char="•"/>
              <a:tabLst/>
              <a:defRPr/>
            </a:pPr>
            <a:endParaRPr kumimoji="0" lang="en-US" altLang="en-US" sz="1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20000"/>
              </a:lnSpc>
              <a:spcBef>
                <a:spcPts val="0"/>
              </a:spcBef>
              <a:spcAft>
                <a:spcPts val="0"/>
              </a:spcAft>
              <a:buClrTx/>
              <a:buSzTx/>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Designs were precise and maze-like, the </a:t>
            </a:r>
            <a:r>
              <a:rPr kumimoji="0" lang="en-US" altLang="en-US" sz="2000" b="1" i="0" u="sng"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interlacing patterns</a:t>
            </a:r>
            <a:r>
              <a:rPr kumimoji="0" lang="en-US" altLang="en-US" sz="20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cs typeface="+mn-cs"/>
              </a:rPr>
              <a:t> followed strict rules.</a:t>
            </a:r>
          </a:p>
        </p:txBody>
      </p:sp>
      <p:sp>
        <p:nvSpPr>
          <p:cNvPr id="48131" name="Text Box 4">
            <a:extLst>
              <a:ext uri="{FF2B5EF4-FFF2-40B4-BE49-F238E27FC236}">
                <a16:creationId xmlns:a16="http://schemas.microsoft.com/office/drawing/2014/main" id="{B08D04FF-EF38-B44E-8914-85C67D88605B}"/>
              </a:ext>
            </a:extLst>
          </p:cNvPr>
          <p:cNvSpPr txBox="1">
            <a:spLocks noChangeArrowheads="1"/>
          </p:cNvSpPr>
          <p:nvPr/>
        </p:nvSpPr>
        <p:spPr bwMode="auto">
          <a:xfrm>
            <a:off x="1631951" y="5013325"/>
            <a:ext cx="326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CC00"/>
                </a:solidFill>
                <a:effectLst/>
                <a:uLnTx/>
                <a:uFillTx/>
                <a:latin typeface="Times" pitchFamily="2" charset="0"/>
                <a:ea typeface="ＭＳ Ｐゴシック" panose="020B0600070205080204" pitchFamily="34" charset="-128"/>
                <a:cs typeface="+mn-cs"/>
              </a:rPr>
              <a:t>Cross Page from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a:ln>
                  <a:noFill/>
                </a:ln>
                <a:solidFill>
                  <a:srgbClr val="FFCC00"/>
                </a:solidFill>
                <a:effectLst/>
                <a:uLnTx/>
                <a:uFillTx/>
                <a:latin typeface="Times" pitchFamily="2" charset="0"/>
                <a:ea typeface="ＭＳ Ｐゴシック" panose="020B0600070205080204" pitchFamily="34" charset="-128"/>
                <a:cs typeface="+mn-cs"/>
              </a:rPr>
              <a:t>Lindisfarne Gospels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CC00"/>
                </a:solidFill>
                <a:effectLst/>
                <a:uLnTx/>
                <a:uFillTx/>
                <a:latin typeface="Times" pitchFamily="2" charset="0"/>
                <a:ea typeface="ＭＳ Ｐゴシック" panose="020B0600070205080204" pitchFamily="34" charset="-128"/>
                <a:cs typeface="+mn-cs"/>
              </a:rPr>
              <a:t>ca. 700 CE</a:t>
            </a:r>
          </a:p>
        </p:txBody>
      </p:sp>
    </p:spTree>
    <p:extLst>
      <p:ext uri="{BB962C8B-B14F-4D97-AF65-F5344CB8AC3E}">
        <p14:creationId xmlns:p14="http://schemas.microsoft.com/office/powerpoint/2010/main" val="2445051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8-19 at 10.13.22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2966" y="195410"/>
            <a:ext cx="6444558" cy="6598196"/>
          </a:xfrm>
          <a:prstGeom prst="rect">
            <a:avLst/>
          </a:prstGeom>
        </p:spPr>
      </p:pic>
      <p:sp>
        <p:nvSpPr>
          <p:cNvPr id="2" name="TextBox 1"/>
          <p:cNvSpPr txBox="1"/>
          <p:nvPr/>
        </p:nvSpPr>
        <p:spPr>
          <a:xfrm>
            <a:off x="6988935" y="617328"/>
            <a:ext cx="5203065"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Incipit-it begins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Shows animal life, spiraled forms and swirling vortexes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Knots become snakes along the letter’s boundaries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Blue pin-wheel shapes in the letter Q that begins the first word of the Gospel of Luke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t>
            </a:r>
            <a:r>
              <a:rPr kumimoji="0" lang="en-US"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Quoniam</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quidem</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multi </a:t>
            </a:r>
            <a:r>
              <a:rPr kumimoji="0" lang="en-US"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conati</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sunt</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ordinare</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narrationem</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“As many have taken it in hand to set forth in order”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Birds turn into cats, comma becomes a cat’s forepaw</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026" name="Picture 2" descr="Lindisfarne Gospels, St Luke, incipit page, f.139 (British Museum)"/>
          <p:cNvPicPr>
            <a:picLocks noChangeAspect="1" noChangeArrowheads="1"/>
          </p:cNvPicPr>
          <p:nvPr/>
        </p:nvPicPr>
        <p:blipFill rotWithShape="1">
          <a:blip r:embed="rId3">
            <a:extLst>
              <a:ext uri="{28A0092B-C50C-407E-A947-70E740481C1C}">
                <a14:useLocalDpi xmlns:a14="http://schemas.microsoft.com/office/drawing/2010/main" val="0"/>
              </a:ext>
            </a:extLst>
          </a:blip>
          <a:srcRect l="55312"/>
          <a:stretch/>
        </p:blipFill>
        <p:spPr bwMode="auto">
          <a:xfrm>
            <a:off x="4443210" y="1771461"/>
            <a:ext cx="2383665" cy="4524375"/>
          </a:xfrm>
          <a:prstGeom prst="rect">
            <a:avLst/>
          </a:prstGeom>
          <a:noFill/>
          <a:extLst>
            <a:ext uri="{909E8E84-426E-40DD-AFC4-6F175D3DCCD1}">
              <a14:hiddenFill xmlns:a14="http://schemas.microsoft.com/office/drawing/2010/main">
                <a:solidFill>
                  <a:srgbClr val="FFFFFF"/>
                </a:solidFill>
              </a14:hiddenFill>
            </a:ext>
          </a:extLst>
        </p:spPr>
      </p:pic>
      <p:sp>
        <p:nvSpPr>
          <p:cNvPr id="5" name="5-Point Star 4">
            <a:extLst>
              <a:ext uri="{FF2B5EF4-FFF2-40B4-BE49-F238E27FC236}">
                <a16:creationId xmlns:a16="http://schemas.microsoft.com/office/drawing/2014/main" id="{5744E266-4D9D-F543-9615-4500E1698FE6}"/>
              </a:ext>
            </a:extLst>
          </p:cNvPr>
          <p:cNvSpPr/>
          <p:nvPr/>
        </p:nvSpPr>
        <p:spPr>
          <a:xfrm>
            <a:off x="10014856" y="5078894"/>
            <a:ext cx="1306286" cy="1261863"/>
          </a:xfrm>
          <a:prstGeom prst="star5">
            <a:avLst>
              <a:gd name="adj" fmla="val 27291"/>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7962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2"/>
          <p:cNvSpPr>
            <a:spLocks noGrp="1"/>
          </p:cNvSpPr>
          <p:nvPr>
            <p:ph type="body" sz="half" idx="2"/>
          </p:nvPr>
        </p:nvSpPr>
        <p:spPr>
          <a:xfrm>
            <a:off x="754487" y="298359"/>
            <a:ext cx="3581400" cy="6385775"/>
          </a:xfrm>
        </p:spPr>
        <p:txBody>
          <a:bodyPr>
            <a:normAutofit fontScale="92500" lnSpcReduction="10000"/>
          </a:bodyPr>
          <a:lstStyle/>
          <a:p>
            <a:pPr eaLnBrk="1" hangingPunct="1">
              <a:buFont typeface="Arial" panose="020B0604020202020204" pitchFamily="34" charset="0"/>
              <a:buChar char="•"/>
            </a:pPr>
            <a:r>
              <a:rPr lang="en-US" altLang="en-US" dirty="0"/>
              <a:t>Some northern artists based their compositions on classical pictures, probably modeled after an author portrait from a Greek or Latin book, which usually featured seated philosophers or poets reading or writing </a:t>
            </a:r>
          </a:p>
          <a:p>
            <a:pPr eaLnBrk="1" hangingPunct="1">
              <a:buFont typeface="Arial" panose="020B0604020202020204" pitchFamily="34" charset="0"/>
              <a:buChar char="•"/>
            </a:pPr>
            <a:r>
              <a:rPr lang="en-US" altLang="en-US" dirty="0"/>
              <a:t>Luke sits on red cushion with unornamented background, writing on a scroll, feet hover above a tray and wears a robe streaked with purple and red</a:t>
            </a:r>
          </a:p>
          <a:p>
            <a:pPr eaLnBrk="1" hangingPunct="1">
              <a:buFont typeface="Arial" panose="020B0604020202020204" pitchFamily="34" charset="0"/>
              <a:buChar char="•"/>
            </a:pPr>
            <a:r>
              <a:rPr lang="en-US" altLang="en-US" dirty="0"/>
              <a:t>Golden halo indicates his divinity</a:t>
            </a:r>
          </a:p>
          <a:p>
            <a:pPr eaLnBrk="1" hangingPunct="1">
              <a:buFont typeface="Arial" panose="020B0604020202020204" pitchFamily="34" charset="0"/>
              <a:buChar char="•"/>
            </a:pPr>
            <a:r>
              <a:rPr lang="en-US" altLang="en-US" dirty="0"/>
              <a:t>Above is a blue-winged calf with body in profile and two eyes facing the viewer</a:t>
            </a:r>
          </a:p>
          <a:p>
            <a:pPr lvl="1">
              <a:buFont typeface="Arial" panose="020B0604020202020204" pitchFamily="34" charset="0"/>
              <a:buChar char="•"/>
            </a:pPr>
            <a:r>
              <a:rPr lang="en-US" altLang="en-US" dirty="0"/>
              <a:t>Clasps a green book between legs, reference to the gospel</a:t>
            </a:r>
          </a:p>
          <a:p>
            <a:pPr lvl="1">
              <a:buFont typeface="Arial" panose="020B0604020202020204" pitchFamily="34" charset="0"/>
              <a:buChar char="•"/>
            </a:pPr>
            <a:r>
              <a:rPr lang="en-US" altLang="en-US" dirty="0"/>
              <a:t>Calf or ox symbolizes Christ’s sacrifice on the cross</a:t>
            </a:r>
          </a:p>
          <a:p>
            <a:pPr eaLnBrk="1" hangingPunct="1">
              <a:buFont typeface="Arial" panose="020B0604020202020204" pitchFamily="34" charset="0"/>
              <a:buChar char="•"/>
            </a:pPr>
            <a:r>
              <a:rPr lang="en-US" altLang="en-US" dirty="0"/>
              <a:t>Contains both Greek and Latin language (Greek is from Old Testament, Latin from Church of Rome)</a:t>
            </a:r>
          </a:p>
          <a:p>
            <a:pPr eaLnBrk="1" hangingPunct="1">
              <a:buFont typeface="Arial" panose="020B0604020202020204" pitchFamily="34" charset="0"/>
              <a:buChar char="•"/>
            </a:pPr>
            <a:r>
              <a:rPr lang="en-US" altLang="en-US" dirty="0"/>
              <a:t>Not concerned with volume, shading, or perspective, only line and color</a:t>
            </a:r>
          </a:p>
        </p:txBody>
      </p:sp>
      <p:pic>
        <p:nvPicPr>
          <p:cNvPr id="5" name="Picture 4" descr="Screen Shot 2015-08-19 at 10.11.57 PM.png"/>
          <p:cNvPicPr>
            <a:picLocks noChangeAspect="1"/>
          </p:cNvPicPr>
          <p:nvPr/>
        </p:nvPicPr>
        <p:blipFill rotWithShape="1">
          <a:blip r:embed="rId2" cstate="print">
            <a:extLst>
              <a:ext uri="{28A0092B-C50C-407E-A947-70E740481C1C}">
                <a14:useLocalDpi xmlns:a14="http://schemas.microsoft.com/office/drawing/2010/main"/>
              </a:ext>
            </a:extLst>
          </a:blip>
          <a:srcRect l="51459" t="14639"/>
          <a:stretch/>
        </p:blipFill>
        <p:spPr>
          <a:xfrm>
            <a:off x="4713667" y="533483"/>
            <a:ext cx="5035639" cy="5915525"/>
          </a:xfrm>
          <a:prstGeom prst="rect">
            <a:avLst/>
          </a:prstGeom>
        </p:spPr>
      </p:pic>
      <p:sp>
        <p:nvSpPr>
          <p:cNvPr id="2" name="TextBox 1"/>
          <p:cNvSpPr txBox="1"/>
          <p:nvPr/>
        </p:nvSpPr>
        <p:spPr>
          <a:xfrm>
            <a:off x="9530366" y="695459"/>
            <a:ext cx="2446986"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Matthew’s symbol- winged man, suggesting the human aspect of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Mark’s symbol-lion, symbolizing the triumphant and divine Christ of the Resurrection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John’s symbol-Eagle, symbolizing Christ’s second coming</a:t>
            </a:r>
          </a:p>
        </p:txBody>
      </p:sp>
      <p:sp>
        <p:nvSpPr>
          <p:cNvPr id="6" name="5-Point Star 5">
            <a:extLst>
              <a:ext uri="{FF2B5EF4-FFF2-40B4-BE49-F238E27FC236}">
                <a16:creationId xmlns:a16="http://schemas.microsoft.com/office/drawing/2014/main" id="{D9B20703-0D19-034A-B7D9-ADE856694F55}"/>
              </a:ext>
            </a:extLst>
          </p:cNvPr>
          <p:cNvSpPr/>
          <p:nvPr/>
        </p:nvSpPr>
        <p:spPr>
          <a:xfrm>
            <a:off x="10014856" y="5078894"/>
            <a:ext cx="1306286" cy="1261863"/>
          </a:xfrm>
          <a:prstGeom prst="star5">
            <a:avLst>
              <a:gd name="adj" fmla="val 27291"/>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27830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a:extLst>
              <a:ext uri="{FF2B5EF4-FFF2-40B4-BE49-F238E27FC236}">
                <a16:creationId xmlns:a16="http://schemas.microsoft.com/office/drawing/2014/main" id="{47398FCD-94AE-3949-8681-9E061310935F}"/>
              </a:ext>
            </a:extLst>
          </p:cNvPr>
          <p:cNvSpPr txBox="1">
            <a:spLocks noChangeArrowheads="1"/>
          </p:cNvSpPr>
          <p:nvPr/>
        </p:nvSpPr>
        <p:spPr bwMode="auto">
          <a:xfrm>
            <a:off x="993776" y="476251"/>
            <a:ext cx="10702924" cy="5816977"/>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srgbClr val="07018B"/>
                </a:solidFill>
                <a:effectLst/>
                <a:uLnTx/>
                <a:uFillTx/>
                <a:latin typeface="Times" charset="0"/>
                <a:ea typeface="+mn-ea"/>
                <a:cs typeface="+mn-cs"/>
              </a:rPr>
              <a:t>The</a:t>
            </a:r>
            <a:r>
              <a:rPr kumimoji="0" lang="en-US" sz="3600" b="0" i="1" u="none" strike="noStrike" kern="1200" cap="none" spc="0" normalizeH="0" baseline="0" noProof="0" dirty="0">
                <a:ln>
                  <a:noFill/>
                </a:ln>
                <a:solidFill>
                  <a:srgbClr val="07018B"/>
                </a:solidFill>
                <a:effectLst/>
                <a:uLnTx/>
                <a:uFillTx/>
                <a:latin typeface="Times" charset="0"/>
                <a:ea typeface="+mn-ea"/>
                <a:cs typeface="+mn-cs"/>
              </a:rPr>
              <a:t> Dark Ages, </a:t>
            </a:r>
            <a:r>
              <a:rPr kumimoji="0" lang="en-US" sz="3600" b="0" i="0" u="none" strike="noStrike" kern="1200" cap="none" spc="0" normalizeH="0" baseline="0" noProof="0" dirty="0">
                <a:ln>
                  <a:noFill/>
                </a:ln>
                <a:solidFill>
                  <a:srgbClr val="07018B"/>
                </a:solidFill>
                <a:effectLst/>
                <a:uLnTx/>
                <a:uFillTx/>
                <a:latin typeface="Times" charset="0"/>
                <a:ea typeface="+mn-ea"/>
                <a:cs typeface="+mn-cs"/>
              </a:rPr>
              <a:t>the</a:t>
            </a:r>
            <a:r>
              <a:rPr kumimoji="0" lang="en-US" sz="3600" b="0" i="1" u="none" strike="noStrike" kern="1200" cap="none" spc="0" normalizeH="0" baseline="0" noProof="0" dirty="0">
                <a:ln>
                  <a:noFill/>
                </a:ln>
                <a:solidFill>
                  <a:srgbClr val="07018B"/>
                </a:solidFill>
                <a:effectLst/>
                <a:uLnTx/>
                <a:uFillTx/>
                <a:latin typeface="Times" charset="0"/>
                <a:ea typeface="+mn-ea"/>
                <a:cs typeface="+mn-cs"/>
              </a:rPr>
              <a:t> Middle Ages, </a:t>
            </a:r>
            <a:r>
              <a:rPr kumimoji="0" lang="en-US" sz="3600" b="0" i="0" u="none" strike="noStrike" kern="1200" cap="none" spc="0" normalizeH="0" baseline="0" noProof="0" dirty="0">
                <a:ln>
                  <a:noFill/>
                </a:ln>
                <a:solidFill>
                  <a:srgbClr val="07018B"/>
                </a:solidFill>
                <a:effectLst/>
                <a:uLnTx/>
                <a:uFillTx/>
                <a:latin typeface="Times" charset="0"/>
                <a:ea typeface="+mn-ea"/>
                <a:cs typeface="+mn-cs"/>
              </a:rPr>
              <a:t>or the </a:t>
            </a:r>
            <a:r>
              <a:rPr kumimoji="0" lang="en-US" sz="3600" b="0" i="1" u="none" strike="noStrike" kern="1200" cap="none" spc="0" normalizeH="0" baseline="0" noProof="0" dirty="0">
                <a:ln>
                  <a:noFill/>
                </a:ln>
                <a:solidFill>
                  <a:srgbClr val="07018B"/>
                </a:solidFill>
                <a:effectLst/>
                <a:uLnTx/>
                <a:uFillTx/>
                <a:latin typeface="Times" charset="0"/>
                <a:ea typeface="+mn-ea"/>
                <a:cs typeface="+mn-cs"/>
              </a:rPr>
              <a:t>Medieval Period:</a:t>
            </a:r>
            <a:r>
              <a:rPr kumimoji="0" lang="en-US" sz="3600" b="0" i="0" u="none" strike="noStrike" kern="1200" cap="none" spc="0" normalizeH="0" baseline="0" noProof="0" dirty="0">
                <a:ln>
                  <a:noFill/>
                </a:ln>
                <a:solidFill>
                  <a:srgbClr val="07018B"/>
                </a:solidFill>
                <a:effectLst/>
                <a:uLnTx/>
                <a:uFillTx/>
                <a:latin typeface="Times" charset="0"/>
                <a:ea typeface="+mn-ea"/>
                <a:cs typeface="+mn-cs"/>
              </a:rPr>
              <a:t> </a:t>
            </a:r>
            <a:r>
              <a:rPr kumimoji="0" lang="en-US" sz="2400" b="0" i="0" u="none" strike="noStrike" kern="1200" cap="none" spc="0" normalizeH="0" baseline="0" noProof="0" dirty="0">
                <a:ln>
                  <a:noFill/>
                </a:ln>
                <a:solidFill>
                  <a:srgbClr val="07018B"/>
                </a:solidFill>
                <a:effectLst/>
                <a:uLnTx/>
                <a:uFillTx/>
                <a:latin typeface="Times" charset="0"/>
                <a:ea typeface="+mn-ea"/>
                <a:cs typeface="+mn-cs"/>
              </a:rPr>
              <a:t>	</a:t>
            </a:r>
            <a:r>
              <a:rPr kumimoji="0" lang="en-US" sz="3600" b="0" i="1" u="none" strike="noStrike" kern="1200" cap="none" spc="0" normalizeH="0" baseline="0" noProof="0" dirty="0">
                <a:ln>
                  <a:noFill/>
                </a:ln>
                <a:solidFill>
                  <a:srgbClr val="07018B"/>
                </a:solidFill>
                <a:effectLst/>
                <a:uLnTx/>
                <a:uFillTx/>
                <a:latin typeface="Times" charset="0"/>
                <a:ea typeface="+mn-ea"/>
                <a:cs typeface="+mn-cs"/>
              </a:rPr>
              <a:t>All are names for </a:t>
            </a:r>
            <a:r>
              <a:rPr kumimoji="0" lang="en-US" sz="3600" b="0" i="1" u="sng" strike="noStrike" kern="1200" cap="none" spc="0" normalizeH="0" baseline="0" noProof="0" dirty="0">
                <a:ln>
                  <a:noFill/>
                </a:ln>
                <a:solidFill>
                  <a:srgbClr val="07018B"/>
                </a:solidFill>
                <a:effectLst/>
                <a:uLnTx/>
                <a:uFillTx/>
                <a:latin typeface="Times" charset="0"/>
                <a:ea typeface="+mn-ea"/>
                <a:cs typeface="+mn-cs"/>
              </a:rPr>
              <a:t>the era between Classical </a:t>
            </a:r>
            <a:r>
              <a:rPr kumimoji="0" lang="en-US" sz="3600" b="0" i="1" u="none" strike="noStrike" kern="1200" cap="none" spc="0" normalizeH="0" baseline="0" noProof="0" dirty="0">
                <a:ln>
                  <a:noFill/>
                </a:ln>
                <a:solidFill>
                  <a:srgbClr val="07018B"/>
                </a:solidFill>
                <a:effectLst/>
                <a:uLnTx/>
                <a:uFillTx/>
                <a:latin typeface="Times" charset="0"/>
                <a:ea typeface="+mn-ea"/>
                <a:cs typeface="+mn-cs"/>
              </a:rPr>
              <a:t>	</a:t>
            </a:r>
            <a:r>
              <a:rPr kumimoji="0" lang="en-US" sz="3600" b="0" i="1" u="sng" strike="noStrike" kern="1200" cap="none" spc="0" normalizeH="0" baseline="0" noProof="0" dirty="0">
                <a:ln>
                  <a:noFill/>
                </a:ln>
                <a:solidFill>
                  <a:srgbClr val="07018B"/>
                </a:solidFill>
                <a:effectLst/>
                <a:uLnTx/>
                <a:uFillTx/>
                <a:latin typeface="Times" charset="0"/>
                <a:ea typeface="+mn-ea"/>
                <a:cs typeface="+mn-cs"/>
              </a:rPr>
              <a:t>antiquity and its rebirth</a:t>
            </a:r>
            <a:r>
              <a:rPr kumimoji="0" lang="en-US" sz="3600" b="0" i="1" u="none" strike="noStrike" kern="1200" cap="none" spc="0" normalizeH="0" baseline="0" noProof="0" dirty="0">
                <a:ln>
                  <a:noFill/>
                </a:ln>
                <a:solidFill>
                  <a:srgbClr val="07018B"/>
                </a:solidFill>
                <a:effectLst/>
                <a:uLnTx/>
                <a:uFillTx/>
                <a:latin typeface="Times" charset="0"/>
                <a:ea typeface="+mn-ea"/>
                <a:cs typeface="+mn-cs"/>
              </a:rPr>
              <a:t> </a:t>
            </a:r>
            <a:r>
              <a:rPr kumimoji="0" lang="en-US" sz="3600" b="0" i="0" u="none" strike="noStrike" kern="1200" cap="none" spc="0" normalizeH="0" baseline="0" noProof="0" dirty="0">
                <a:ln>
                  <a:noFill/>
                </a:ln>
                <a:solidFill>
                  <a:srgbClr val="07018B"/>
                </a:solidFill>
                <a:effectLst/>
                <a:uLnTx/>
                <a:uFillTx/>
                <a:latin typeface="Times" charset="0"/>
                <a:ea typeface="+mn-ea"/>
                <a:cs typeface="+mn-cs"/>
              </a:rPr>
              <a:t>(the Renaissance).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D0D"/>
              </a:solidFill>
              <a:effectLst/>
              <a:uLnTx/>
              <a:uFillTx/>
              <a:latin typeface="Times"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D0D0D"/>
                </a:solidFill>
                <a:effectLst/>
                <a:uLnTx/>
                <a:uFillTx/>
                <a:latin typeface="Times" charset="0"/>
                <a:ea typeface="+mn-ea"/>
                <a:cs typeface="+mn-cs"/>
              </a:rPr>
              <a:t>650-750- the center of </a:t>
            </a:r>
            <a:r>
              <a:rPr kumimoji="0" lang="en-US" sz="2400" b="0" i="0" u="sng" strike="noStrike" kern="1200" cap="none" spc="0" normalizeH="0" baseline="0" noProof="0" dirty="0">
                <a:ln>
                  <a:noFill/>
                </a:ln>
                <a:solidFill>
                  <a:srgbClr val="0D0D0D"/>
                </a:solidFill>
                <a:effectLst/>
                <a:uLnTx/>
                <a:uFillTx/>
                <a:latin typeface="Times" charset="0"/>
                <a:ea typeface="+mn-ea"/>
                <a:cs typeface="+mn-cs"/>
              </a:rPr>
              <a:t>civilization moved northward</a:t>
            </a:r>
            <a:r>
              <a:rPr kumimoji="0" lang="en-US" sz="2400" b="0" i="0" u="none" strike="noStrike" kern="1200" cap="none" spc="0" normalizeH="0" baseline="0" noProof="0" dirty="0">
                <a:ln>
                  <a:noFill/>
                </a:ln>
                <a:solidFill>
                  <a:srgbClr val="0D0D0D"/>
                </a:solidFill>
                <a:effectLst/>
                <a:uLnTx/>
                <a:uFillTx/>
                <a:latin typeface="Times" charset="0"/>
                <a:ea typeface="+mn-ea"/>
                <a:cs typeface="+mn-cs"/>
              </a:rPr>
              <a:t> into Northern and Western Europe.</a:t>
            </a:r>
          </a:p>
          <a:p>
            <a:pPr marL="0" marR="0" lvl="0" indent="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0D0D0D"/>
              </a:solidFill>
              <a:effectLst/>
              <a:uLnTx/>
              <a:uFillTx/>
              <a:latin typeface="Times"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400" b="0" i="0" u="sng" strike="noStrike" kern="1200" cap="none" spc="0" normalizeH="0" baseline="0" noProof="0" dirty="0">
                <a:ln>
                  <a:noFill/>
                </a:ln>
                <a:solidFill>
                  <a:srgbClr val="0D0D0D"/>
                </a:solidFill>
                <a:effectLst/>
                <a:uLnTx/>
                <a:uFillTx/>
                <a:latin typeface="Times" charset="0"/>
                <a:ea typeface="+mn-ea"/>
                <a:cs typeface="+mn-cs"/>
              </a:rPr>
              <a:t>Artwork was portable and personal</a:t>
            </a:r>
            <a:r>
              <a:rPr kumimoji="0" lang="en-US" sz="2400" b="0" i="0" u="none" strike="noStrike" kern="1200" cap="none" spc="0" normalizeH="0" baseline="0" noProof="0" dirty="0">
                <a:ln>
                  <a:noFill/>
                </a:ln>
                <a:solidFill>
                  <a:srgbClr val="0D0D0D"/>
                </a:solidFill>
                <a:effectLst/>
                <a:uLnTx/>
                <a:uFillTx/>
                <a:latin typeface="Times" charset="0"/>
                <a:ea typeface="+mn-ea"/>
                <a:cs typeface="+mn-cs"/>
              </a:rPr>
              <a:t>, at first due to the nomadic movements of the people.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D0D"/>
              </a:solidFill>
              <a:effectLst/>
              <a:uLnTx/>
              <a:uFillTx/>
              <a:latin typeface="Times"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400" b="0" i="0" u="sng" strike="noStrike" kern="1200" cap="none" spc="0" normalizeH="0" baseline="0" noProof="0" dirty="0">
                <a:ln>
                  <a:noFill/>
                </a:ln>
                <a:solidFill>
                  <a:srgbClr val="0D0D0D"/>
                </a:solidFill>
                <a:effectLst/>
                <a:uLnTx/>
                <a:uFillTx/>
                <a:latin typeface="Times" charset="0"/>
                <a:ea typeface="+mn-ea"/>
                <a:cs typeface="+mn-cs"/>
              </a:rPr>
              <a:t>Decorative animal motifs</a:t>
            </a:r>
            <a:r>
              <a:rPr kumimoji="0" lang="en-US" sz="2400" b="0" i="0" u="none" strike="noStrike" kern="1200" cap="none" spc="0" normalizeH="0" baseline="0" noProof="0" dirty="0">
                <a:ln>
                  <a:noFill/>
                </a:ln>
                <a:solidFill>
                  <a:srgbClr val="0D0D0D"/>
                </a:solidFill>
                <a:effectLst/>
                <a:uLnTx/>
                <a:uFillTx/>
                <a:latin typeface="Times" charset="0"/>
                <a:ea typeface="+mn-ea"/>
                <a:cs typeface="+mn-cs"/>
              </a:rPr>
              <a:t> were popular.</a:t>
            </a:r>
          </a:p>
          <a:p>
            <a:pPr marL="0" marR="0" lvl="0" indent="0" algn="l" defTabSz="4572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0D0D0D"/>
              </a:solidFill>
              <a:effectLst/>
              <a:uLnTx/>
              <a:uFillTx/>
              <a:latin typeface="Times"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D0D0D"/>
                </a:solidFill>
                <a:effectLst/>
                <a:uLnTx/>
                <a:uFillTx/>
                <a:latin typeface="Times" charset="0"/>
                <a:ea typeface="+mn-ea"/>
                <a:cs typeface="+mn-cs"/>
              </a:rPr>
              <a:t>Metalwork was the principle medium, and other small objects translated into wood, stone and manuscript illustration.</a:t>
            </a:r>
          </a:p>
        </p:txBody>
      </p:sp>
    </p:spTree>
    <p:extLst>
      <p:ext uri="{BB962C8B-B14F-4D97-AF65-F5344CB8AC3E}">
        <p14:creationId xmlns:p14="http://schemas.microsoft.com/office/powerpoint/2010/main" val="3189427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6">
            <a:extLst>
              <a:ext uri="{FF2B5EF4-FFF2-40B4-BE49-F238E27FC236}">
                <a16:creationId xmlns:a16="http://schemas.microsoft.com/office/drawing/2014/main" id="{C5777D61-CDC1-AB42-9331-4761041915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F2FD32-84D0-C446-A278-8D1E149C2D11}" type="slidenum">
              <a:rPr kumimoji="0" lang="en-US" altLang="en-US" sz="14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en-US" sz="14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pic>
        <p:nvPicPr>
          <p:cNvPr id="50178" name="Picture 2" descr="Matt-Lindisfarne">
            <a:extLst>
              <a:ext uri="{FF2B5EF4-FFF2-40B4-BE49-F238E27FC236}">
                <a16:creationId xmlns:a16="http://schemas.microsoft.com/office/drawing/2014/main" id="{75A393BA-EAD6-DF4B-8367-29CC4785299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70051" y="333376"/>
            <a:ext cx="3503613" cy="4627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Mark-Lindisfarne">
            <a:extLst>
              <a:ext uri="{FF2B5EF4-FFF2-40B4-BE49-F238E27FC236}">
                <a16:creationId xmlns:a16="http://schemas.microsoft.com/office/drawing/2014/main" id="{11C658F2-48BD-764F-8FD4-20AA3130966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958014" y="333376"/>
            <a:ext cx="3602037" cy="4627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a:extLst>
              <a:ext uri="{FF2B5EF4-FFF2-40B4-BE49-F238E27FC236}">
                <a16:creationId xmlns:a16="http://schemas.microsoft.com/office/drawing/2014/main" id="{8792D85E-F7C1-8445-B7BF-FE9E32F8AB60}"/>
              </a:ext>
            </a:extLst>
          </p:cNvPr>
          <p:cNvSpPr txBox="1">
            <a:spLocks noChangeArrowheads="1"/>
          </p:cNvSpPr>
          <p:nvPr/>
        </p:nvSpPr>
        <p:spPr bwMode="auto">
          <a:xfrm>
            <a:off x="1600200" y="4868864"/>
            <a:ext cx="8991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1" i="1" u="sng"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Saint Matthew</a:t>
            </a:r>
            <a:r>
              <a:rPr kumimoji="0" lang="en-US" altLang="en-US" sz="24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and </a:t>
            </a:r>
            <a:r>
              <a:rPr kumimoji="0" lang="en-US" altLang="en-US" sz="2400" b="1" i="1" u="sng"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Saint Mark</a:t>
            </a:r>
            <a:r>
              <a:rPr kumimoji="0" lang="en-US" altLang="en-US" sz="24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of the </a:t>
            </a:r>
            <a:r>
              <a:rPr kumimoji="0" lang="en-US" altLang="en-US" sz="2400" b="1" i="1" u="sng"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Lindisfarne Gospels</a:t>
            </a:r>
            <a:r>
              <a:rPr kumimoji="0" lang="en-US" altLang="en-US" sz="2400" b="1"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a:t>
            </a:r>
            <a:r>
              <a:rPr kumimoji="0" lang="en-US" altLang="en-US" sz="24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from Northumbria, England, ca. 698–721.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1" i="1" u="sng"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The Lindisfarne Gospels</a:t>
            </a:r>
            <a:r>
              <a:rPr kumimoji="0" lang="en-US" altLang="en-US" sz="24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were written and illuminated </a:t>
            </a:r>
            <a:r>
              <a:rPr kumimoji="0" lang="ja-JP" altLang="en-US" sz="2400" b="1"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a:t>
            </a:r>
            <a:r>
              <a:rPr kumimoji="0" lang="en-US" altLang="ja-JP" sz="2400" b="1"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for God and St Cuthbert</a:t>
            </a:r>
            <a:r>
              <a:rPr kumimoji="0" lang="ja-JP" altLang="en-US" sz="2400" b="1"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a:t>
            </a:r>
            <a:r>
              <a:rPr kumimoji="0" lang="en-US" altLang="ja-JP" sz="24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by Eadfrith, Bishop of Lindisfarne (698-721). </a:t>
            </a:r>
          </a:p>
        </p:txBody>
      </p:sp>
      <p:sp>
        <p:nvSpPr>
          <p:cNvPr id="50181" name="Rectangle 5">
            <a:extLst>
              <a:ext uri="{FF2B5EF4-FFF2-40B4-BE49-F238E27FC236}">
                <a16:creationId xmlns:a16="http://schemas.microsoft.com/office/drawing/2014/main" id="{0CF357CB-EDC5-DE4D-A91E-D0E004BD268D}"/>
              </a:ext>
            </a:extLst>
          </p:cNvPr>
          <p:cNvSpPr>
            <a:spLocks noGrp="1" noChangeArrowheads="1"/>
          </p:cNvSpPr>
          <p:nvPr>
            <p:ph type="title"/>
          </p:nvPr>
        </p:nvSpPr>
        <p:spPr>
          <a:xfrm>
            <a:off x="4059239" y="34925"/>
            <a:ext cx="4122737" cy="954088"/>
          </a:xfrm>
        </p:spPr>
        <p:txBody>
          <a:bodyPr/>
          <a:lstStyle/>
          <a:p>
            <a:pPr algn="ctr" eaLnBrk="1" hangingPunct="1"/>
            <a:r>
              <a:rPr lang="en-US" altLang="en-US" sz="2800">
                <a:solidFill>
                  <a:srgbClr val="FFCC00"/>
                </a:solidFill>
              </a:rPr>
              <a:t>Lindisfarne </a:t>
            </a:r>
            <a:br>
              <a:rPr lang="en-US" altLang="en-US" sz="2800">
                <a:solidFill>
                  <a:srgbClr val="FFCC00"/>
                </a:solidFill>
              </a:rPr>
            </a:br>
            <a:r>
              <a:rPr lang="en-US" altLang="en-US" sz="2800">
                <a:solidFill>
                  <a:srgbClr val="FFCC00"/>
                </a:solidFill>
              </a:rPr>
              <a:t>Gospels</a:t>
            </a:r>
          </a:p>
        </p:txBody>
      </p:sp>
      <p:sp>
        <p:nvSpPr>
          <p:cNvPr id="50182" name="TextBox 1">
            <a:extLst>
              <a:ext uri="{FF2B5EF4-FFF2-40B4-BE49-F238E27FC236}">
                <a16:creationId xmlns:a16="http://schemas.microsoft.com/office/drawing/2014/main" id="{75394FAB-CF04-584D-9E5B-1C924C3C2E8E}"/>
              </a:ext>
            </a:extLst>
          </p:cNvPr>
          <p:cNvSpPr txBox="1">
            <a:spLocks noChangeArrowheads="1"/>
          </p:cNvSpPr>
          <p:nvPr/>
        </p:nvSpPr>
        <p:spPr bwMode="auto">
          <a:xfrm>
            <a:off x="5232400" y="1627189"/>
            <a:ext cx="1727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Decoration includes miniatures of the </a:t>
            </a:r>
            <a:r>
              <a:rPr kumimoji="0" lang="en-US" altLang="ja-JP" sz="20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four Evangelists</a:t>
            </a:r>
            <a:r>
              <a:rPr kumimoji="0" lang="en-US" altLang="ja-JP" sz="2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intricate </a:t>
            </a:r>
            <a:r>
              <a:rPr kumimoji="0" lang="en-US" altLang="ja-JP" sz="20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cross-carpet pages </a:t>
            </a:r>
            <a:r>
              <a:rPr kumimoji="0" lang="en-US" altLang="ja-JP" sz="2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and </a:t>
            </a:r>
            <a:r>
              <a:rPr kumimoji="0" lang="en-US" altLang="ja-JP" sz="2000" b="1" i="0"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full-page initials</a:t>
            </a:r>
            <a:r>
              <a:rPr kumimoji="0" lang="en-US" altLang="ja-JP" sz="2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20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744475357"/>
      </p:ext>
    </p:extLst>
  </p:cSld>
  <p:clrMapOvr>
    <a:masterClrMapping/>
  </p:clrMapOvr>
  <p:transition>
    <p:cover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6">
            <a:extLst>
              <a:ext uri="{FF2B5EF4-FFF2-40B4-BE49-F238E27FC236}">
                <a16:creationId xmlns:a16="http://schemas.microsoft.com/office/drawing/2014/main" id="{C1B09714-E695-2D41-8249-D46FF7A987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4E301A-203A-1A45-B8D1-C885AE4B1436}" type="slidenum">
              <a:rPr kumimoji="0" lang="en-US" altLang="en-US" sz="14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en-US" sz="14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pic>
        <p:nvPicPr>
          <p:cNvPr id="52226" name="Picture 2" descr="Matt-Lindisfarne">
            <a:extLst>
              <a:ext uri="{FF2B5EF4-FFF2-40B4-BE49-F238E27FC236}">
                <a16:creationId xmlns:a16="http://schemas.microsoft.com/office/drawing/2014/main" id="{717E7E38-E706-CC40-ACA8-A2F03560C89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1" y="1"/>
            <a:ext cx="374967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5-55.jpg                                                       00063A48Tamsters                       B8A41AE2:">
            <a:extLst>
              <a:ext uri="{FF2B5EF4-FFF2-40B4-BE49-F238E27FC236}">
                <a16:creationId xmlns:a16="http://schemas.microsoft.com/office/drawing/2014/main" id="{130BBBFD-8C43-5144-8FC3-7CE09D80E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588" y="2057400"/>
            <a:ext cx="27670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9">
            <a:extLst>
              <a:ext uri="{FF2B5EF4-FFF2-40B4-BE49-F238E27FC236}">
                <a16:creationId xmlns:a16="http://schemas.microsoft.com/office/drawing/2014/main" id="{DC2EE995-976E-234E-98E3-E86B2A640ACB}"/>
              </a:ext>
            </a:extLst>
          </p:cNvPr>
          <p:cNvSpPr txBox="1">
            <a:spLocks noChangeArrowheads="1"/>
          </p:cNvSpPr>
          <p:nvPr/>
        </p:nvSpPr>
        <p:spPr bwMode="auto">
          <a:xfrm>
            <a:off x="7696200" y="5951538"/>
            <a:ext cx="297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Grave stele of Hegeso</a:t>
            </a:r>
            <a:r>
              <a:rPr kumimoji="0" lang="en-US" altLang="en-US" sz="16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from the Dipylon cemetery, Athens, Greece, ca. 400 BCE. Marble</a:t>
            </a:r>
          </a:p>
        </p:txBody>
      </p:sp>
      <p:sp>
        <p:nvSpPr>
          <p:cNvPr id="52229" name="TextBox 10">
            <a:extLst>
              <a:ext uri="{FF2B5EF4-FFF2-40B4-BE49-F238E27FC236}">
                <a16:creationId xmlns:a16="http://schemas.microsoft.com/office/drawing/2014/main" id="{9D9F459D-6119-094E-9DBD-A9A83CD7F869}"/>
              </a:ext>
            </a:extLst>
          </p:cNvPr>
          <p:cNvSpPr txBox="1">
            <a:spLocks noChangeArrowheads="1"/>
          </p:cNvSpPr>
          <p:nvPr/>
        </p:nvSpPr>
        <p:spPr bwMode="auto">
          <a:xfrm>
            <a:off x="1082676" y="5143501"/>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1"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Saint Matthew</a:t>
            </a: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from the </a:t>
            </a:r>
            <a:r>
              <a:rPr kumimoji="0" lang="en-US" altLang="en-US" sz="1800" b="1" i="1" u="sng"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Lindisfarne Gospels</a:t>
            </a: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mn-cs"/>
              </a:rPr>
              <a:t>, ca. 698–721</a:t>
            </a:r>
            <a:endParaRPr kumimoji="0" lang="en-US" altLang="en-US"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endParaRPr>
          </a:p>
        </p:txBody>
      </p:sp>
      <p:sp>
        <p:nvSpPr>
          <p:cNvPr id="52230" name="TextBox 11">
            <a:extLst>
              <a:ext uri="{FF2B5EF4-FFF2-40B4-BE49-F238E27FC236}">
                <a16:creationId xmlns:a16="http://schemas.microsoft.com/office/drawing/2014/main" id="{B4B97AFB-5A4F-4247-87D1-A462DAC2D4A0}"/>
              </a:ext>
            </a:extLst>
          </p:cNvPr>
          <p:cNvSpPr txBox="1">
            <a:spLocks noChangeArrowheads="1"/>
          </p:cNvSpPr>
          <p:nvPr/>
        </p:nvSpPr>
        <p:spPr bwMode="auto">
          <a:xfrm>
            <a:off x="5199064" y="1588"/>
            <a:ext cx="55306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1" u="sng"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Notice</a:t>
            </a:r>
            <a:r>
              <a:rPr kumimoji="0" lang="en-US" altLang="en-US" sz="1800" b="1" i="1"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Matthew’</a:t>
            </a:r>
            <a:r>
              <a:rPr kumimoji="0" lang="en-US" altLang="ja-JP"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s symbol – the winged man (angel)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Matthew’</a:t>
            </a:r>
            <a:r>
              <a:rPr kumimoji="0" lang="en-US" altLang="ja-JP"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s open book – symbolizes the New Testament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Moses’</a:t>
            </a:r>
            <a:r>
              <a:rPr kumimoji="0" lang="en-US" altLang="ja-JP"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 closed book – symbolizes the Old Testament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 This was a common </a:t>
            </a:r>
            <a:r>
              <a:rPr kumimoji="0" lang="en-US" altLang="en-US" sz="1800" b="1" i="0" u="sng" strike="noStrike" kern="1200" cap="none" spc="0" normalizeH="0" baseline="0" noProof="0" dirty="0" err="1">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juxtapostion</a:t>
            </a:r>
            <a:r>
              <a:rPr kumimoji="0" lang="en-US" altLang="en-US"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 in Medieval Art.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prstClr val="black">
                  <a:lumMod val="75000"/>
                  <a:lumOff val="25000"/>
                </a:prstClr>
              </a:solidFill>
              <a:effectLst/>
              <a:uLnTx/>
              <a:uFillTx/>
              <a:latin typeface="Times" pitchFamily="2" charset="0"/>
              <a:ea typeface="ＭＳ Ｐゴシック" panose="020B0600070205080204" pitchFamily="34" charset="-128"/>
              <a:cs typeface="+mn-cs"/>
            </a:endParaRPr>
          </a:p>
        </p:txBody>
      </p:sp>
      <p:sp>
        <p:nvSpPr>
          <p:cNvPr id="52231" name="TextBox 12">
            <a:extLst>
              <a:ext uri="{FF2B5EF4-FFF2-40B4-BE49-F238E27FC236}">
                <a16:creationId xmlns:a16="http://schemas.microsoft.com/office/drawing/2014/main" id="{CF7EAF68-0148-C84E-A788-8C7C1254C38C}"/>
              </a:ext>
            </a:extLst>
          </p:cNvPr>
          <p:cNvSpPr txBox="1">
            <a:spLocks noChangeArrowheads="1"/>
          </p:cNvSpPr>
          <p:nvPr/>
        </p:nvSpPr>
        <p:spPr bwMode="auto">
          <a:xfrm>
            <a:off x="5248275" y="1474788"/>
            <a:ext cx="22098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1" u="sng" strike="noStrike" kern="1200" cap="none" spc="0" normalizeH="0" baseline="0" noProof="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Classical influences combined with Medieval sensibilities</a:t>
            </a:r>
            <a:r>
              <a:rPr kumimoji="0" lang="en-US" altLang="en-US" sz="1800" b="1" i="1" u="none" strike="noStrike" kern="1200" cap="none" spc="0" normalizeH="0" baseline="0" noProof="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Compare the classical presentation of St. Matthew to Greek and Roman images of Philosophers and Poets.  </a:t>
            </a:r>
            <a:r>
              <a:rPr kumimoji="0" lang="en-US" altLang="en-US" sz="1800" b="1" i="0" u="none" strike="noStrike" kern="1200" cap="none" spc="0" normalizeH="0" baseline="0" noProof="0">
                <a:ln>
                  <a:noFill/>
                </a:ln>
                <a:solidFill>
                  <a:prstClr val="black">
                    <a:lumMod val="75000"/>
                    <a:lumOff val="25000"/>
                  </a:prstClr>
                </a:solidFill>
                <a:effectLst/>
                <a:uLnTx/>
                <a:uFillTx/>
                <a:latin typeface="Times" pitchFamily="2" charset="0"/>
                <a:ea typeface="ＭＳ Ｐゴシック" panose="020B0600070205080204" pitchFamily="34" charset="-128"/>
                <a:cs typeface="+mn-cs"/>
                <a:sym typeface="Wingdings" pitchFamily="2" charset="2"/>
              </a:rPr>
              <a:t></a:t>
            </a:r>
            <a:endParaRPr kumimoji="0" lang="en-US" altLang="en-US" sz="1800" b="1" i="0" u="none" strike="noStrike" kern="1200" cap="none" spc="0" normalizeH="0" baseline="0" noProof="0">
              <a:ln>
                <a:noFill/>
              </a:ln>
              <a:solidFill>
                <a:prstClr val="black">
                  <a:lumMod val="75000"/>
                  <a:lumOff val="25000"/>
                </a:prstClr>
              </a:solidFill>
              <a:effectLst/>
              <a:uLnTx/>
              <a:uFillTx/>
              <a:latin typeface="Times"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But notice the Medieval artist</a:t>
            </a:r>
            <a:r>
              <a:rPr kumimoji="0" lang="ja-JP" altLang="en-US" sz="1800" b="1" i="0" u="none" strike="noStrike" kern="1200" cap="none" spc="0" normalizeH="0" baseline="0" noProof="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a:t>
            </a:r>
            <a:r>
              <a:rPr kumimoji="0" lang="en-US" altLang="ja-JP" sz="1800" b="1" i="0" u="none" strike="noStrike" kern="1200" cap="none" spc="0" normalizeH="0" baseline="0" noProof="0">
                <a:ln>
                  <a:noFill/>
                </a:ln>
                <a:solidFill>
                  <a:prstClr val="black">
                    <a:lumMod val="75000"/>
                    <a:lumOff val="25000"/>
                  </a:prstClr>
                </a:solidFill>
                <a:effectLst/>
                <a:uLnTx/>
                <a:uFillTx/>
                <a:latin typeface="Times" pitchFamily="2" charset="0"/>
                <a:ea typeface="ＭＳ Ｐゴシック" panose="020B0600070205080204" pitchFamily="34" charset="-128"/>
                <a:cs typeface="+mn-cs"/>
              </a:rPr>
              <a:t>s complete lack of interest in shading. The drapery forms are shown with schematic contour lines and color fills.  </a:t>
            </a:r>
            <a:endParaRPr kumimoji="0" lang="en-US" altLang="en-US" sz="1800" b="1" i="0" u="none" strike="noStrike" kern="1200" cap="none" spc="0" normalizeH="0" baseline="0" noProof="0">
              <a:ln>
                <a:noFill/>
              </a:ln>
              <a:solidFill>
                <a:prstClr val="black">
                  <a:lumMod val="75000"/>
                  <a:lumOff val="25000"/>
                </a:prstClr>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828224963"/>
      </p:ext>
    </p:extLst>
  </p:cSld>
  <p:clrMapOvr>
    <a:masterClrMapping/>
  </p:clrMapOvr>
  <p:transition>
    <p:cover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422042" y="815662"/>
          <a:ext cx="9906290" cy="4785036"/>
        </p:xfrm>
        <a:graphic>
          <a:graphicData uri="http://schemas.openxmlformats.org/drawingml/2006/table">
            <a:tbl>
              <a:tblPr firstRow="1" bandRow="1">
                <a:tableStyleId>{5DA37D80-6434-44D0-A028-1B22A696006F}</a:tableStyleId>
              </a:tblPr>
              <a:tblGrid>
                <a:gridCol w="4953145">
                  <a:extLst>
                    <a:ext uri="{9D8B030D-6E8A-4147-A177-3AD203B41FA5}">
                      <a16:colId xmlns:a16="http://schemas.microsoft.com/office/drawing/2014/main" val="20000"/>
                    </a:ext>
                  </a:extLst>
                </a:gridCol>
                <a:gridCol w="4953145">
                  <a:extLst>
                    <a:ext uri="{9D8B030D-6E8A-4147-A177-3AD203B41FA5}">
                      <a16:colId xmlns:a16="http://schemas.microsoft.com/office/drawing/2014/main" val="20001"/>
                    </a:ext>
                  </a:extLst>
                </a:gridCol>
              </a:tblGrid>
              <a:tr h="438278">
                <a:tc>
                  <a:txBody>
                    <a:bodyPr/>
                    <a:lstStyle/>
                    <a:p>
                      <a:r>
                        <a:rPr lang="en-US" sz="2100" dirty="0"/>
                        <a:t>Migratory (N.</a:t>
                      </a:r>
                      <a:r>
                        <a:rPr lang="en-US" sz="2100" baseline="0" dirty="0"/>
                        <a:t> Europe)</a:t>
                      </a:r>
                      <a:endParaRPr lang="en-US" sz="2100" dirty="0"/>
                    </a:p>
                  </a:txBody>
                  <a:tcPr marL="108069" marR="108069" marT="54034" marB="54034"/>
                </a:tc>
                <a:tc>
                  <a:txBody>
                    <a:bodyPr/>
                    <a:lstStyle/>
                    <a:p>
                      <a:r>
                        <a:rPr lang="en-US" sz="2100" dirty="0"/>
                        <a:t>Byzantine (E. Mediterranean)</a:t>
                      </a:r>
                    </a:p>
                  </a:txBody>
                  <a:tcPr marL="108069" marR="108069" marT="54034" marB="54034"/>
                </a:tc>
                <a:extLst>
                  <a:ext uri="{0D108BD9-81ED-4DB2-BD59-A6C34878D82A}">
                    <a16:rowId xmlns:a16="http://schemas.microsoft.com/office/drawing/2014/main" val="10000"/>
                  </a:ext>
                </a:extLst>
              </a:tr>
              <a:tr h="438278">
                <a:tc>
                  <a:txBody>
                    <a:bodyPr/>
                    <a:lstStyle/>
                    <a:p>
                      <a:r>
                        <a:rPr lang="en-US" sz="2100" dirty="0"/>
                        <a:t>Ornament Art</a:t>
                      </a:r>
                      <a:r>
                        <a:rPr lang="en-US" sz="2100" dirty="0">
                          <a:sym typeface="Wingdings" pitchFamily="2" charset="2"/>
                        </a:rPr>
                        <a:t> Decorative</a:t>
                      </a:r>
                      <a:endParaRPr lang="en-US" sz="2100" dirty="0"/>
                    </a:p>
                  </a:txBody>
                  <a:tcPr marL="108069" marR="108069" marT="54034" marB="54034"/>
                </a:tc>
                <a:tc>
                  <a:txBody>
                    <a:bodyPr/>
                    <a:lstStyle/>
                    <a:p>
                      <a:r>
                        <a:rPr lang="en-US" sz="2100" dirty="0"/>
                        <a:t>Iconic Art</a:t>
                      </a:r>
                      <a:r>
                        <a:rPr lang="en-US" sz="2100" baseline="0" dirty="0"/>
                        <a:t> </a:t>
                      </a:r>
                      <a:r>
                        <a:rPr lang="en-US" sz="2100" baseline="0" dirty="0">
                          <a:sym typeface="Wingdings" pitchFamily="2" charset="2"/>
                        </a:rPr>
                        <a:t> Symbolic</a:t>
                      </a:r>
                      <a:endParaRPr lang="en-US" sz="2100" dirty="0"/>
                    </a:p>
                  </a:txBody>
                  <a:tcPr marL="108069" marR="108069" marT="54034" marB="54034"/>
                </a:tc>
                <a:extLst>
                  <a:ext uri="{0D108BD9-81ED-4DB2-BD59-A6C34878D82A}">
                    <a16:rowId xmlns:a16="http://schemas.microsoft.com/office/drawing/2014/main" val="10001"/>
                  </a:ext>
                </a:extLst>
              </a:tr>
              <a:tr h="438278">
                <a:tc>
                  <a:txBody>
                    <a:bodyPr/>
                    <a:lstStyle/>
                    <a:p>
                      <a:r>
                        <a:rPr lang="en-US" sz="2100" dirty="0"/>
                        <a:t>Interlacing pattern &amp; complex design</a:t>
                      </a:r>
                    </a:p>
                  </a:txBody>
                  <a:tcPr marL="108069" marR="108069" marT="54034" marB="54034"/>
                </a:tc>
                <a:tc>
                  <a:txBody>
                    <a:bodyPr/>
                    <a:lstStyle/>
                    <a:p>
                      <a:r>
                        <a:rPr lang="en-US" sz="2100" dirty="0"/>
                        <a:t>Icon is image symbolic of an idea</a:t>
                      </a:r>
                    </a:p>
                  </a:txBody>
                  <a:tcPr marL="108069" marR="108069" marT="54034" marB="54034"/>
                </a:tc>
                <a:extLst>
                  <a:ext uri="{0D108BD9-81ED-4DB2-BD59-A6C34878D82A}">
                    <a16:rowId xmlns:a16="http://schemas.microsoft.com/office/drawing/2014/main" val="10002"/>
                  </a:ext>
                </a:extLst>
              </a:tr>
              <a:tr h="438278">
                <a:tc>
                  <a:txBody>
                    <a:bodyPr/>
                    <a:lstStyle/>
                    <a:p>
                      <a:r>
                        <a:rPr lang="en-US" sz="2100" dirty="0"/>
                        <a:t>Visual experience of the work of art</a:t>
                      </a:r>
                    </a:p>
                  </a:txBody>
                  <a:tcPr marL="108069" marR="108069" marT="54034" marB="54034"/>
                </a:tc>
                <a:tc>
                  <a:txBody>
                    <a:bodyPr/>
                    <a:lstStyle/>
                    <a:p>
                      <a:r>
                        <a:rPr lang="en-US" sz="2100" dirty="0"/>
                        <a:t>Conceptual experience of</a:t>
                      </a:r>
                      <a:r>
                        <a:rPr lang="en-US" sz="2100" baseline="0" dirty="0"/>
                        <a:t> the work of art</a:t>
                      </a:r>
                      <a:endParaRPr lang="en-US" sz="2100" dirty="0"/>
                    </a:p>
                  </a:txBody>
                  <a:tcPr marL="108069" marR="108069" marT="54034" marB="54034"/>
                </a:tc>
                <a:extLst>
                  <a:ext uri="{0D108BD9-81ED-4DB2-BD59-A6C34878D82A}">
                    <a16:rowId xmlns:a16="http://schemas.microsoft.com/office/drawing/2014/main" val="10003"/>
                  </a:ext>
                </a:extLst>
              </a:tr>
              <a:tr h="756480">
                <a:tc>
                  <a:txBody>
                    <a:bodyPr/>
                    <a:lstStyle/>
                    <a:p>
                      <a:r>
                        <a:rPr lang="en-US" sz="2100" dirty="0"/>
                        <a:t>Complex pattern composed</a:t>
                      </a:r>
                      <a:r>
                        <a:rPr lang="en-US" sz="2100" baseline="0" dirty="0"/>
                        <a:t> of a single line which overlaps and intertwines</a:t>
                      </a:r>
                      <a:endParaRPr lang="en-US" sz="2100" dirty="0"/>
                    </a:p>
                  </a:txBody>
                  <a:tcPr marL="108069" marR="108069" marT="54034" marB="54034"/>
                </a:tc>
                <a:tc>
                  <a:txBody>
                    <a:bodyPr/>
                    <a:lstStyle/>
                    <a:p>
                      <a:r>
                        <a:rPr lang="en-US" sz="2100" dirty="0"/>
                        <a:t>Simplification</a:t>
                      </a:r>
                      <a:r>
                        <a:rPr lang="en-US" sz="2100" baseline="0" dirty="0"/>
                        <a:t> of an image into the easily recognizable</a:t>
                      </a:r>
                      <a:endParaRPr lang="en-US" sz="2100" dirty="0"/>
                    </a:p>
                  </a:txBody>
                  <a:tcPr marL="108069" marR="108069" marT="54034" marB="54034"/>
                </a:tc>
                <a:extLst>
                  <a:ext uri="{0D108BD9-81ED-4DB2-BD59-A6C34878D82A}">
                    <a16:rowId xmlns:a16="http://schemas.microsoft.com/office/drawing/2014/main" val="10004"/>
                  </a:ext>
                </a:extLst>
              </a:tr>
              <a:tr h="756480">
                <a:tc>
                  <a:txBody>
                    <a:bodyPr/>
                    <a:lstStyle/>
                    <a:p>
                      <a:r>
                        <a:rPr lang="en-US" sz="2100" dirty="0"/>
                        <a:t>Organic and animal forms simplified and abstracted into geometric</a:t>
                      </a:r>
                      <a:r>
                        <a:rPr lang="en-US" sz="2100" baseline="0" dirty="0"/>
                        <a:t> patterns</a:t>
                      </a:r>
                      <a:endParaRPr lang="en-US" sz="2100" dirty="0"/>
                    </a:p>
                  </a:txBody>
                  <a:tcPr marL="108069" marR="108069" marT="54034" marB="54034"/>
                </a:tc>
                <a:tc>
                  <a:txBody>
                    <a:bodyPr/>
                    <a:lstStyle/>
                    <a:p>
                      <a:r>
                        <a:rPr lang="en-US" sz="2100" dirty="0"/>
                        <a:t>Move toward realism</a:t>
                      </a:r>
                      <a:r>
                        <a:rPr lang="en-US" sz="2100" baseline="0" dirty="0"/>
                        <a:t> but not exactly a representation of visual reality</a:t>
                      </a:r>
                      <a:endParaRPr lang="en-US" sz="2100" dirty="0"/>
                    </a:p>
                  </a:txBody>
                  <a:tcPr marL="108069" marR="108069" marT="54034" marB="54034"/>
                </a:tc>
                <a:extLst>
                  <a:ext uri="{0D108BD9-81ED-4DB2-BD59-A6C34878D82A}">
                    <a16:rowId xmlns:a16="http://schemas.microsoft.com/office/drawing/2014/main" val="10005"/>
                  </a:ext>
                </a:extLst>
              </a:tr>
              <a:tr h="1080686">
                <a:tc>
                  <a:txBody>
                    <a:bodyPr/>
                    <a:lstStyle/>
                    <a:p>
                      <a:r>
                        <a:rPr lang="en-US" sz="2100" dirty="0"/>
                        <a:t>Decorative elements can dominate,</a:t>
                      </a:r>
                      <a:r>
                        <a:rPr lang="en-US" sz="2100" baseline="0" dirty="0"/>
                        <a:t> geometric organization with extreme complexity in design and elements</a:t>
                      </a:r>
                      <a:endParaRPr lang="en-US" sz="2100" dirty="0"/>
                    </a:p>
                  </a:txBody>
                  <a:tcPr marL="108069" marR="108069" marT="54034" marB="54034"/>
                </a:tc>
                <a:tc>
                  <a:txBody>
                    <a:bodyPr/>
                    <a:lstStyle/>
                    <a:p>
                      <a:r>
                        <a:rPr lang="en-US" sz="2100" dirty="0"/>
                        <a:t>Clarity of purpose-unambiguous</a:t>
                      </a:r>
                      <a:r>
                        <a:rPr lang="en-US" sz="2100" baseline="0" dirty="0"/>
                        <a:t> image, decorative elements secondary to central image or icon</a:t>
                      </a:r>
                      <a:endParaRPr lang="en-US" sz="2100" dirty="0"/>
                    </a:p>
                  </a:txBody>
                  <a:tcPr marL="108069" marR="108069" marT="54034" marB="54034"/>
                </a:tc>
                <a:extLst>
                  <a:ext uri="{0D108BD9-81ED-4DB2-BD59-A6C34878D82A}">
                    <a16:rowId xmlns:a16="http://schemas.microsoft.com/office/drawing/2014/main" val="10006"/>
                  </a:ext>
                </a:extLst>
              </a:tr>
              <a:tr h="438278">
                <a:tc>
                  <a:txBody>
                    <a:bodyPr/>
                    <a:lstStyle/>
                    <a:p>
                      <a:r>
                        <a:rPr lang="en-US" sz="2100" dirty="0"/>
                        <a:t>Miniaturist</a:t>
                      </a:r>
                      <a:r>
                        <a:rPr lang="en-US" sz="2100" baseline="0" dirty="0"/>
                        <a:t> sensibility-extremely fine work</a:t>
                      </a:r>
                      <a:endParaRPr lang="en-US" sz="2100" dirty="0"/>
                    </a:p>
                  </a:txBody>
                  <a:tcPr marL="108069" marR="108069" marT="54034" marB="54034"/>
                </a:tc>
                <a:tc>
                  <a:txBody>
                    <a:bodyPr/>
                    <a:lstStyle/>
                    <a:p>
                      <a:r>
                        <a:rPr lang="en-US" sz="2100" dirty="0"/>
                        <a:t>Simplification</a:t>
                      </a:r>
                      <a:r>
                        <a:rPr lang="en-US" sz="2100" baseline="0" dirty="0"/>
                        <a:t> and stylization</a:t>
                      </a:r>
                      <a:endParaRPr lang="en-US" sz="2100" dirty="0"/>
                    </a:p>
                  </a:txBody>
                  <a:tcPr marL="108069" marR="108069" marT="54034" marB="54034"/>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64304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3">
            <a:extLst>
              <a:ext uri="{FF2B5EF4-FFF2-40B4-BE49-F238E27FC236}">
                <a16:creationId xmlns:a16="http://schemas.microsoft.com/office/drawing/2014/main" id="{42005DC1-7428-474A-B9F7-059752B335E7}"/>
              </a:ext>
            </a:extLst>
          </p:cNvPr>
          <p:cNvSpPr>
            <a:spLocks noChangeArrowheads="1"/>
          </p:cNvSpPr>
          <p:nvPr/>
        </p:nvSpPr>
        <p:spPr bwMode="auto">
          <a:xfrm>
            <a:off x="1905000" y="1706563"/>
            <a:ext cx="8382000" cy="3048000"/>
          </a:xfrm>
          <a:prstGeom prst="rect">
            <a:avLst/>
          </a:prstGeom>
          <a:solidFill>
            <a:srgbClr val="EEEEEE"/>
          </a:solid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Times" charset="0"/>
              </a:rPr>
              <a:t>In terms of cultural influence: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ＭＳ Ｐゴシック" charset="0"/>
              <a:cs typeface="Arial"/>
              <a:sym typeface="Times"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ＭＳ Ｐゴシック" charset="0"/>
                <a:cs typeface="Arial"/>
                <a:sym typeface="Times" charset="0"/>
              </a:rPr>
              <a:t>As Europe moved into the Medieval period,</a:t>
            </a:r>
            <a:r>
              <a:rPr kumimoji="0" lang="en-US" sz="3200" b="0" i="0" u="none" strike="noStrike" kern="1200" cap="none" spc="0" normalizeH="0" baseline="0" noProof="0" dirty="0">
                <a:ln>
                  <a:noFill/>
                </a:ln>
                <a:solidFill>
                  <a:srgbClr val="000000"/>
                </a:solidFill>
                <a:effectLst/>
                <a:uLnTx/>
                <a:uFillTx/>
                <a:latin typeface="Arial"/>
                <a:ea typeface="+mn-ea"/>
                <a:cs typeface="Arial"/>
                <a:sym typeface="Times" charset="0"/>
              </a:rPr>
              <a:t> WHY did art styles shift so dramatically away from classical naturalism?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Arial"/>
                <a:sym typeface="Times" charset="0"/>
              </a:rPr>
              <a:t> </a:t>
            </a:r>
          </a:p>
        </p:txBody>
      </p:sp>
    </p:spTree>
    <p:extLst>
      <p:ext uri="{BB962C8B-B14F-4D97-AF65-F5344CB8AC3E}">
        <p14:creationId xmlns:p14="http://schemas.microsoft.com/office/powerpoint/2010/main" val="513847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08A9B531-E4AF-BD4A-897D-B7A65B36DEC1}"/>
              </a:ext>
            </a:extLst>
          </p:cNvPr>
          <p:cNvSpPr txBox="1">
            <a:spLocks noChangeArrowheads="1"/>
          </p:cNvSpPr>
          <p:nvPr/>
        </p:nvSpPr>
        <p:spPr bwMode="auto">
          <a:xfrm>
            <a:off x="2590800" y="676275"/>
            <a:ext cx="7010400" cy="5157822"/>
          </a:xfrm>
          <a:prstGeom prst="rect">
            <a:avLst/>
          </a:prstGeom>
          <a:solidFill>
            <a:schemeClr val="accent3">
              <a:lumMod val="20000"/>
              <a:lumOff val="80000"/>
            </a:schemeClr>
          </a:solidFill>
          <a:ln w="9525">
            <a:noFill/>
            <a:miter lim="800000"/>
            <a:headEnd/>
            <a:tailEnd/>
          </a:ln>
        </p:spPr>
        <p:txBody>
          <a:bodyPr>
            <a:spAutoFit/>
          </a:bodyPr>
          <a:lstStyle>
            <a:lvl1pPr>
              <a:defRPr sz="2400" b="1">
                <a:solidFill>
                  <a:srgbClr val="DA0007"/>
                </a:solidFill>
                <a:latin typeface="Rockwell" charset="0"/>
                <a:ea typeface="ＭＳ Ｐゴシック" charset="-128"/>
              </a:defRPr>
            </a:lvl1pPr>
            <a:lvl2pPr marL="742950" indent="-285750">
              <a:defRPr sz="2400" b="1">
                <a:solidFill>
                  <a:srgbClr val="DA0007"/>
                </a:solidFill>
                <a:latin typeface="Rockwell" charset="0"/>
                <a:ea typeface="ＭＳ Ｐゴシック" charset="-128"/>
              </a:defRPr>
            </a:lvl2pPr>
            <a:lvl3pPr marL="1143000" indent="-228600">
              <a:defRPr sz="2400" b="1">
                <a:solidFill>
                  <a:srgbClr val="DA0007"/>
                </a:solidFill>
                <a:latin typeface="Rockwell" charset="0"/>
                <a:ea typeface="ＭＳ Ｐゴシック" charset="-128"/>
              </a:defRPr>
            </a:lvl3pPr>
            <a:lvl4pPr marL="1600200" indent="-228600">
              <a:defRPr sz="2400" b="1">
                <a:solidFill>
                  <a:srgbClr val="DA0007"/>
                </a:solidFill>
                <a:latin typeface="Rockwell" charset="0"/>
                <a:ea typeface="ＭＳ Ｐゴシック" charset="-128"/>
              </a:defRPr>
            </a:lvl4pPr>
            <a:lvl5pPr marL="2057400" indent="-228600">
              <a:defRPr sz="2400" b="1">
                <a:solidFill>
                  <a:srgbClr val="DA0007"/>
                </a:solidFill>
                <a:latin typeface="Rockwell" charset="0"/>
                <a:ea typeface="ＭＳ Ｐゴシック" charset="-128"/>
              </a:defRPr>
            </a:lvl5pPr>
            <a:lvl6pPr marL="2514600" indent="-228600" eaLnBrk="0" fontAlgn="base" hangingPunct="0">
              <a:spcBef>
                <a:spcPct val="0"/>
              </a:spcBef>
              <a:spcAft>
                <a:spcPct val="0"/>
              </a:spcAft>
              <a:defRPr sz="2400" b="1">
                <a:solidFill>
                  <a:srgbClr val="DA0007"/>
                </a:solidFill>
                <a:latin typeface="Rockwell" charset="0"/>
                <a:ea typeface="ＭＳ Ｐゴシック" charset="-128"/>
              </a:defRPr>
            </a:lvl6pPr>
            <a:lvl7pPr marL="2971800" indent="-228600" eaLnBrk="0" fontAlgn="base" hangingPunct="0">
              <a:spcBef>
                <a:spcPct val="0"/>
              </a:spcBef>
              <a:spcAft>
                <a:spcPct val="0"/>
              </a:spcAft>
              <a:defRPr sz="2400" b="1">
                <a:solidFill>
                  <a:srgbClr val="DA0007"/>
                </a:solidFill>
                <a:latin typeface="Rockwell" charset="0"/>
                <a:ea typeface="ＭＳ Ｐゴシック" charset="-128"/>
              </a:defRPr>
            </a:lvl7pPr>
            <a:lvl8pPr marL="3429000" indent="-228600" eaLnBrk="0" fontAlgn="base" hangingPunct="0">
              <a:spcBef>
                <a:spcPct val="0"/>
              </a:spcBef>
              <a:spcAft>
                <a:spcPct val="0"/>
              </a:spcAft>
              <a:defRPr sz="2400" b="1">
                <a:solidFill>
                  <a:srgbClr val="DA0007"/>
                </a:solidFill>
                <a:latin typeface="Rockwell" charset="0"/>
                <a:ea typeface="ＭＳ Ｐゴシック" charset="-128"/>
              </a:defRPr>
            </a:lvl8pPr>
            <a:lvl9pPr marL="3886200" indent="-228600" eaLnBrk="0" fontAlgn="base" hangingPunct="0">
              <a:spcBef>
                <a:spcPct val="0"/>
              </a:spcBef>
              <a:spcAft>
                <a:spcPct val="0"/>
              </a:spcAft>
              <a:defRPr sz="2400" b="1">
                <a:solidFill>
                  <a:srgbClr val="DA0007"/>
                </a:solidFill>
                <a:latin typeface="Rockwell" charset="0"/>
                <a:ea typeface="ＭＳ Ｐゴシック"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Tertullian asks: Can artists be Christians?</a:t>
            </a: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“Tertullian, an influential early Christian author living in the second and third centuries, wrote a treatise titled </a:t>
            </a:r>
            <a:r>
              <a:rPr kumimoji="0" lang="en-US" altLang="en-US" sz="2000" b="1" i="1"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On Idolatry</a:t>
            </a:r>
            <a:r>
              <a:rPr kumimoji="0" lang="en-US" altLang="en-US" sz="2000" b="1"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 </a:t>
            </a: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in which he asks if artists could, in fact, be Christians. In this text, he argues that all illusionary art, or all art that seeks to look like something or someone in nature, has the potential to be worshiped as an idol.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Arguing fervently against artists as Christians, he acknowledges that there are many artists who are Christians and indeed some who are even priests. In the end, Tertullian asks artists to quit their work and become craftsmen.”</a:t>
            </a:r>
          </a:p>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 Dr. Nancy Ross, </a:t>
            </a:r>
            <a:r>
              <a:rPr kumimoji="0" lang="en-US" altLang="en-US" sz="2000" b="1" i="1"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A New Pictorial Language:  The Image in Early Medieval Art,</a:t>
            </a:r>
            <a:endParaRPr kumimoji="0" lang="en-US" altLang="en-US" sz="2000" b="1"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endParaRPr>
          </a:p>
          <a:p>
            <a:pPr marL="0" marR="0" lvl="0" indent="0" algn="r" defTabSz="457200" rtl="0" eaLnBrk="1" fontAlgn="auto" latinLnBrk="0" hangingPunct="1">
              <a:lnSpc>
                <a:spcPct val="5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Khan Academy</a:t>
            </a:r>
          </a:p>
          <a:p>
            <a:pPr marL="0" marR="0" lvl="0" indent="0" algn="l" defTabSz="457200" rtl="0" eaLnBrk="1" fontAlgn="auto" latinLnBrk="0" hangingPunct="1">
              <a:lnSpc>
                <a:spcPct val="5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a:t>
            </a:r>
            <a:r>
              <a:rPr kumimoji="0" lang="en-US" altLang="en-US" sz="1800" b="0" i="1"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Tertullian’s writings were ca. 2</a:t>
            </a:r>
            <a:r>
              <a:rPr kumimoji="0" lang="en-US" altLang="en-US" sz="1800" b="0" i="1" u="none" strike="noStrike" kern="1200" cap="none" spc="0" normalizeH="0" baseline="30000" noProof="0">
                <a:ln>
                  <a:noFill/>
                </a:ln>
                <a:solidFill>
                  <a:srgbClr val="000000"/>
                </a:solidFill>
                <a:effectLst/>
                <a:uLnTx/>
                <a:uFillTx/>
                <a:latin typeface="Arial" charset="0"/>
                <a:ea typeface="ＭＳ Ｐゴシック" charset="-128"/>
                <a:cs typeface="ヒラギノ明朝 ProN W6" charset="-128"/>
                <a:sym typeface="Times" charset="0"/>
              </a:rPr>
              <a:t>nd</a:t>
            </a:r>
            <a:r>
              <a:rPr kumimoji="0" lang="en-US" altLang="en-US" sz="1800" b="0" i="1"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 and 3</a:t>
            </a:r>
            <a:r>
              <a:rPr kumimoji="0" lang="en-US" altLang="en-US" sz="1800" b="0" i="1" u="none" strike="noStrike" kern="1200" cap="none" spc="0" normalizeH="0" baseline="30000" noProof="0">
                <a:ln>
                  <a:noFill/>
                </a:ln>
                <a:solidFill>
                  <a:srgbClr val="000000"/>
                </a:solidFill>
                <a:effectLst/>
                <a:uLnTx/>
                <a:uFillTx/>
                <a:latin typeface="Arial" charset="0"/>
                <a:ea typeface="ＭＳ Ｐゴシック" charset="-128"/>
                <a:cs typeface="ヒラギノ明朝 ProN W6" charset="-128"/>
                <a:sym typeface="Times" charset="0"/>
              </a:rPr>
              <a:t>rd</a:t>
            </a:r>
            <a:r>
              <a:rPr kumimoji="0" lang="en-US" altLang="en-US" sz="1800" b="0" i="1"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 centuries CE)</a:t>
            </a:r>
          </a:p>
        </p:txBody>
      </p:sp>
    </p:spTree>
    <p:extLst>
      <p:ext uri="{BB962C8B-B14F-4D97-AF65-F5344CB8AC3E}">
        <p14:creationId xmlns:p14="http://schemas.microsoft.com/office/powerpoint/2010/main" val="3762039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C13B4B2-8092-9C49-A4A6-F9DDF7D98797}"/>
              </a:ext>
            </a:extLst>
          </p:cNvPr>
          <p:cNvSpPr txBox="1">
            <a:spLocks noChangeArrowheads="1"/>
          </p:cNvSpPr>
          <p:nvPr/>
        </p:nvSpPr>
        <p:spPr bwMode="auto">
          <a:xfrm>
            <a:off x="1676400" y="123825"/>
            <a:ext cx="8839200" cy="6535738"/>
          </a:xfrm>
          <a:prstGeom prst="rect">
            <a:avLst/>
          </a:prstGeom>
          <a:solidFill>
            <a:schemeClr val="accent3">
              <a:lumMod val="20000"/>
              <a:lumOff val="80000"/>
            </a:schemeClr>
          </a:solidFill>
          <a:ln w="9525">
            <a:noFill/>
            <a:miter lim="800000"/>
            <a:headEnd/>
            <a:tailEnd/>
          </a:ln>
        </p:spPr>
        <p:txBody>
          <a:bodyPr>
            <a:spAutoFit/>
          </a:bodyPr>
          <a:lstStyle>
            <a:lvl1pPr>
              <a:defRPr sz="2400" b="1">
                <a:solidFill>
                  <a:srgbClr val="DA0007"/>
                </a:solidFill>
                <a:latin typeface="Rockwell" charset="0"/>
                <a:ea typeface="ＭＳ Ｐゴシック" charset="-128"/>
              </a:defRPr>
            </a:lvl1pPr>
            <a:lvl2pPr marL="742950" indent="-285750">
              <a:defRPr sz="2400" b="1">
                <a:solidFill>
                  <a:srgbClr val="DA0007"/>
                </a:solidFill>
                <a:latin typeface="Rockwell" charset="0"/>
                <a:ea typeface="ＭＳ Ｐゴシック" charset="-128"/>
              </a:defRPr>
            </a:lvl2pPr>
            <a:lvl3pPr marL="1143000" indent="-228600">
              <a:defRPr sz="2400" b="1">
                <a:solidFill>
                  <a:srgbClr val="DA0007"/>
                </a:solidFill>
                <a:latin typeface="Rockwell" charset="0"/>
                <a:ea typeface="ＭＳ Ｐゴシック" charset="-128"/>
              </a:defRPr>
            </a:lvl3pPr>
            <a:lvl4pPr marL="1600200" indent="-228600">
              <a:defRPr sz="2400" b="1">
                <a:solidFill>
                  <a:srgbClr val="DA0007"/>
                </a:solidFill>
                <a:latin typeface="Rockwell" charset="0"/>
                <a:ea typeface="ＭＳ Ｐゴシック" charset="-128"/>
              </a:defRPr>
            </a:lvl4pPr>
            <a:lvl5pPr marL="2057400" indent="-228600">
              <a:defRPr sz="2400" b="1">
                <a:solidFill>
                  <a:srgbClr val="DA0007"/>
                </a:solidFill>
                <a:latin typeface="Rockwell" charset="0"/>
                <a:ea typeface="ＭＳ Ｐゴシック" charset="-128"/>
              </a:defRPr>
            </a:lvl5pPr>
            <a:lvl6pPr marL="2514600" indent="-228600" eaLnBrk="0" fontAlgn="base" hangingPunct="0">
              <a:spcBef>
                <a:spcPct val="0"/>
              </a:spcBef>
              <a:spcAft>
                <a:spcPct val="0"/>
              </a:spcAft>
              <a:defRPr sz="2400" b="1">
                <a:solidFill>
                  <a:srgbClr val="DA0007"/>
                </a:solidFill>
                <a:latin typeface="Rockwell" charset="0"/>
                <a:ea typeface="ＭＳ Ｐゴシック" charset="-128"/>
              </a:defRPr>
            </a:lvl6pPr>
            <a:lvl7pPr marL="2971800" indent="-228600" eaLnBrk="0" fontAlgn="base" hangingPunct="0">
              <a:spcBef>
                <a:spcPct val="0"/>
              </a:spcBef>
              <a:spcAft>
                <a:spcPct val="0"/>
              </a:spcAft>
              <a:defRPr sz="2400" b="1">
                <a:solidFill>
                  <a:srgbClr val="DA0007"/>
                </a:solidFill>
                <a:latin typeface="Rockwell" charset="0"/>
                <a:ea typeface="ＭＳ Ｐゴシック" charset="-128"/>
              </a:defRPr>
            </a:lvl7pPr>
            <a:lvl8pPr marL="3429000" indent="-228600" eaLnBrk="0" fontAlgn="base" hangingPunct="0">
              <a:spcBef>
                <a:spcPct val="0"/>
              </a:spcBef>
              <a:spcAft>
                <a:spcPct val="0"/>
              </a:spcAft>
              <a:defRPr sz="2400" b="1">
                <a:solidFill>
                  <a:srgbClr val="DA0007"/>
                </a:solidFill>
                <a:latin typeface="Rockwell" charset="0"/>
                <a:ea typeface="ＭＳ Ｐゴシック" charset="-128"/>
              </a:defRPr>
            </a:lvl8pPr>
            <a:lvl9pPr marL="3886200" indent="-228600" eaLnBrk="0" fontAlgn="base" hangingPunct="0">
              <a:spcBef>
                <a:spcPct val="0"/>
              </a:spcBef>
              <a:spcAft>
                <a:spcPct val="0"/>
              </a:spcAft>
              <a:defRPr sz="2400" b="1">
                <a:solidFill>
                  <a:srgbClr val="DA0007"/>
                </a:solidFill>
                <a:latin typeface="Rockwell" charset="0"/>
                <a:ea typeface="ＭＳ Ｐゴシック"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St. Augustine: Illusionary Images are Lies</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“Another influential early Christian writer, St. Augustine of Hippo, was also concerned about images, but for different reasons. In his Soliloquies (386-87), Augustine observes that illusionary images, like actors, are lying. An actor on a stage lies because he is playing a part, trying to convince you that he is a character in the script when in truth he is not. An image lies because it is not the thing it claims to be. A painting of a cat is not a cat, but the artist tries to convince the viewer that it is. Augustine cannot reconcile these lies with patterns of divine truth and therefore does not see a place for images in Christian practice.*”</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“*There is some irony here since Augustine's position echoes, to some extent, the writing of the ancient Greek philosopher Plato. In book X of </a:t>
            </a:r>
            <a:r>
              <a:rPr kumimoji="0" lang="en-US" altLang="en-US" sz="1800" b="0" i="1"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The Republic</a:t>
            </a:r>
            <a:r>
              <a:rPr kumimoji="0" lang="en-US" altLang="en-US" sz="18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 (c. 360 BCE), Plato describes a true thing as having been made by God, while in the earthly sphere, a carpenter, for example, can only build a replica of this truth (Plato uses a bed to illustrate his point). Plato states that a painter who renders the carpenter's bed creates an illusion that is two steps from the truth of God.”</a:t>
            </a:r>
          </a:p>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 – Dr. Nancy Ross</a:t>
            </a:r>
            <a:r>
              <a:rPr kumimoji="0" lang="en-US" altLang="en-US" sz="2000" b="1"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 </a:t>
            </a:r>
            <a:r>
              <a:rPr kumimoji="0" lang="en-US" altLang="en-US" sz="2000" b="1" i="1"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A New Pictorial Language:  The Image in Early Medieval Art,</a:t>
            </a:r>
            <a:endParaRPr kumimoji="0" lang="en-US" altLang="en-US" sz="2000" b="1"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endParaRPr>
          </a:p>
          <a:p>
            <a:pPr marL="0" marR="0" lvl="0" indent="0" algn="r" defTabSz="457200" rtl="0" eaLnBrk="1" fontAlgn="auto" latinLnBrk="0" hangingPunct="1">
              <a:lnSpc>
                <a:spcPct val="5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Khan Academy</a:t>
            </a:r>
          </a:p>
          <a:p>
            <a:pPr marL="0" marR="0" lvl="0" indent="0" algn="l" defTabSz="457200" rtl="0" eaLnBrk="1" fontAlgn="auto" latinLnBrk="0" hangingPunct="1">
              <a:lnSpc>
                <a:spcPct val="50000"/>
              </a:lnSpc>
              <a:spcBef>
                <a:spcPct val="50000"/>
              </a:spcBef>
              <a:spcAft>
                <a:spcPts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(St. Augustine’s writings were ca. 4</a:t>
            </a:r>
            <a:r>
              <a:rPr kumimoji="0" lang="en-US" altLang="en-US" sz="1800" b="0" i="1" u="none" strike="noStrike" kern="1200" cap="none" spc="0" normalizeH="0" baseline="30000" noProof="0">
                <a:ln>
                  <a:noFill/>
                </a:ln>
                <a:solidFill>
                  <a:srgbClr val="000000"/>
                </a:solidFill>
                <a:effectLst/>
                <a:uLnTx/>
                <a:uFillTx/>
                <a:latin typeface="Arial" charset="0"/>
                <a:ea typeface="ＭＳ Ｐゴシック" charset="-128"/>
                <a:cs typeface="ヒラギノ明朝 ProN W6" charset="-128"/>
                <a:sym typeface="Times" charset="0"/>
              </a:rPr>
              <a:t>th</a:t>
            </a:r>
            <a:r>
              <a:rPr kumimoji="0" lang="en-US" altLang="en-US" sz="1800" b="0" i="1" u="none" strike="noStrike" kern="1200" cap="none" spc="0" normalizeH="0" baseline="0" noProof="0">
                <a:ln>
                  <a:noFill/>
                </a:ln>
                <a:solidFill>
                  <a:srgbClr val="000000"/>
                </a:solidFill>
                <a:effectLst/>
                <a:uLnTx/>
                <a:uFillTx/>
                <a:latin typeface="Arial" charset="0"/>
                <a:ea typeface="ＭＳ Ｐゴシック" charset="-128"/>
                <a:cs typeface="ヒラギノ明朝 ProN W6" charset="-128"/>
                <a:sym typeface="Times" charset="0"/>
              </a:rPr>
              <a:t> century CE)</a:t>
            </a:r>
          </a:p>
        </p:txBody>
      </p:sp>
    </p:spTree>
    <p:extLst>
      <p:ext uri="{BB962C8B-B14F-4D97-AF65-F5344CB8AC3E}">
        <p14:creationId xmlns:p14="http://schemas.microsoft.com/office/powerpoint/2010/main" val="3723285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a:extLst>
              <a:ext uri="{FF2B5EF4-FFF2-40B4-BE49-F238E27FC236}">
                <a16:creationId xmlns:a16="http://schemas.microsoft.com/office/drawing/2014/main" id="{6AADB86A-66B9-3C49-A117-0BDC10A374F1}"/>
              </a:ext>
            </a:extLst>
          </p:cNvPr>
          <p:cNvSpPr>
            <a:spLocks noChangeArrowheads="1"/>
          </p:cNvSpPr>
          <p:nvPr/>
        </p:nvSpPr>
        <p:spPr bwMode="auto">
          <a:xfrm>
            <a:off x="2286000" y="5257801"/>
            <a:ext cx="7620000" cy="1046163"/>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“Two steps from the truth of God”</a:t>
            </a:r>
            <a:endParaRPr kumimoji="0" lang="en-US" altLang="ja-JP" sz="32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endParaRPr>
          </a:p>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 Plato</a:t>
            </a:r>
          </a:p>
        </p:txBody>
      </p:sp>
      <p:pic>
        <p:nvPicPr>
          <p:cNvPr id="144386" name="Picture 1">
            <a:extLst>
              <a:ext uri="{FF2B5EF4-FFF2-40B4-BE49-F238E27FC236}">
                <a16:creationId xmlns:a16="http://schemas.microsoft.com/office/drawing/2014/main" id="{6B309B96-F26B-C241-AF8B-A3975C1011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914400"/>
            <a:ext cx="538797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222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a:extLst>
              <a:ext uri="{FF2B5EF4-FFF2-40B4-BE49-F238E27FC236}">
                <a16:creationId xmlns:a16="http://schemas.microsoft.com/office/drawing/2014/main" id="{3B1923B8-CAA7-5042-B501-6FA2851B37C2}"/>
              </a:ext>
            </a:extLst>
          </p:cNvPr>
          <p:cNvSpPr>
            <a:spLocks noChangeArrowheads="1"/>
          </p:cNvSpPr>
          <p:nvPr/>
        </p:nvSpPr>
        <p:spPr bwMode="auto">
          <a:xfrm>
            <a:off x="2286000" y="925514"/>
            <a:ext cx="7620000" cy="4391025"/>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Abstraction</a:t>
            </a: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 </a:t>
            </a: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“removed at least some of the temptations for idolatry. This new </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(Medieval) </a:t>
            </a: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style, adopted over several generations, created a comfortable distance between the new Christian empire and its pagan past.”</a:t>
            </a:r>
          </a:p>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 Dr. Nancy Ross, </a:t>
            </a:r>
            <a:r>
              <a:rPr kumimoji="0" lang="en-US" altLang="en-US" sz="20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A New Pictorial Language:  The Image in Early Medieval Art,</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endParaRPr>
          </a:p>
          <a:p>
            <a:pPr marL="0" marR="0" lvl="0" indent="0" algn="r" defTabSz="457200" rtl="0" eaLnBrk="1" fontAlgn="auto" latinLnBrk="0" hangingPunct="1">
              <a:lnSpc>
                <a:spcPct val="5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rPr>
              <a:t>Khan Academy</a:t>
            </a:r>
          </a:p>
          <a:p>
            <a:pPr marL="0" marR="0" lvl="0" indent="0" algn="r" defTabSz="457200" rtl="0" eaLnBrk="1" fontAlgn="auto" latinLnBrk="0" hangingPunct="1">
              <a:lnSpc>
                <a:spcPct val="50000"/>
              </a:lnSpc>
              <a:spcBef>
                <a:spcPct val="5000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hlinkClick r:id="rId3"/>
              </a:rPr>
              <a:t>http://smarthistory.khanacademy.org/The-Evolution-of-the-Medieval-Style.html</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sym typeface="Times" pitchFamily="2" charset="0"/>
            </a:endParaRPr>
          </a:p>
        </p:txBody>
      </p:sp>
    </p:spTree>
    <p:extLst>
      <p:ext uri="{BB962C8B-B14F-4D97-AF65-F5344CB8AC3E}">
        <p14:creationId xmlns:p14="http://schemas.microsoft.com/office/powerpoint/2010/main" val="290464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a:solidFill>
                  <a:schemeClr val="accent6">
                    <a:lumMod val="50000"/>
                  </a:schemeClr>
                </a:solidFill>
              </a:rPr>
              <a:t>Context</a:t>
            </a:r>
          </a:p>
        </p:txBody>
      </p:sp>
      <p:sp>
        <p:nvSpPr>
          <p:cNvPr id="3" name="Content Placeholder 2"/>
          <p:cNvSpPr>
            <a:spLocks noGrp="1"/>
          </p:cNvSpPr>
          <p:nvPr>
            <p:ph idx="1"/>
          </p:nvPr>
        </p:nvSpPr>
        <p:spPr>
          <a:xfrm>
            <a:off x="749608" y="1235388"/>
            <a:ext cx="11137592" cy="5279712"/>
          </a:xfrm>
        </p:spPr>
        <p:txBody>
          <a:bodyPr>
            <a:normAutofit/>
          </a:bodyPr>
          <a:lstStyle/>
          <a:p>
            <a:pPr marL="274320" indent="-274320">
              <a:buClr>
                <a:schemeClr val="accent3"/>
              </a:buClr>
              <a:buFont typeface="Wingdings 2"/>
              <a:buChar char=""/>
              <a:defRPr/>
            </a:pPr>
            <a:r>
              <a:rPr lang="en-US" dirty="0"/>
              <a:t>Fall of the Roman Empire</a:t>
            </a:r>
          </a:p>
          <a:p>
            <a:pPr marL="640080" lvl="1" indent="-246888">
              <a:buFont typeface="Wingdings 2"/>
              <a:buChar char=""/>
              <a:defRPr/>
            </a:pPr>
            <a:r>
              <a:rPr lang="en-US" dirty="0"/>
              <a:t>Roman traditions diminish in importance as northern European ethnic groups reassert themselves and conflicts emerge between national groups</a:t>
            </a:r>
          </a:p>
          <a:p>
            <a:pPr marL="274320" indent="-274320">
              <a:buClr>
                <a:schemeClr val="accent3"/>
              </a:buClr>
              <a:buFont typeface="Wingdings 2"/>
              <a:buChar char=""/>
              <a:defRPr/>
            </a:pPr>
            <a:r>
              <a:rPr lang="en-US" dirty="0"/>
              <a:t>Impermanence/mobility</a:t>
            </a:r>
          </a:p>
          <a:p>
            <a:pPr marL="640080" lvl="1" indent="-246888">
              <a:buFont typeface="Wingdings 2"/>
              <a:buChar char=""/>
              <a:defRPr/>
            </a:pPr>
            <a:r>
              <a:rPr lang="en-US" dirty="0"/>
              <a:t>Nomadic traditions of northern European peoples and Viking marauders threaten stability of northern Europe</a:t>
            </a:r>
          </a:p>
          <a:p>
            <a:pPr lvl="2" indent="-246888">
              <a:buFont typeface="Wingdings 2"/>
              <a:buChar char=""/>
              <a:defRPr/>
            </a:pPr>
            <a:r>
              <a:rPr lang="en-US" dirty="0"/>
              <a:t>No significant architecture or large-scale sculpture</a:t>
            </a:r>
          </a:p>
          <a:p>
            <a:pPr marL="274320" indent="-274320">
              <a:buClr>
                <a:schemeClr val="accent3"/>
              </a:buClr>
              <a:buFont typeface="Wingdings 2"/>
              <a:buChar char=""/>
              <a:defRPr/>
            </a:pPr>
            <a:r>
              <a:rPr lang="en-US" dirty="0"/>
              <a:t>Craft Traditions</a:t>
            </a:r>
          </a:p>
          <a:p>
            <a:pPr marL="640080" lvl="1" indent="-246888">
              <a:buFont typeface="Wingdings 2"/>
              <a:buChar char=""/>
              <a:defRPr/>
            </a:pPr>
            <a:r>
              <a:rPr lang="en-US" dirty="0"/>
              <a:t>Portable art objects that have value and “currency”, especially jewelry, gold, leather goods, and wood carvings</a:t>
            </a:r>
          </a:p>
          <a:p>
            <a:pPr marL="274320" indent="-274320">
              <a:buClr>
                <a:schemeClr val="accent3"/>
              </a:buClr>
              <a:buFont typeface="Wingdings 2"/>
              <a:buChar char=""/>
              <a:defRPr/>
            </a:pPr>
            <a:r>
              <a:rPr lang="en-US" dirty="0"/>
              <a:t>Rise of Monasticism and the Benedictine order</a:t>
            </a:r>
          </a:p>
          <a:p>
            <a:pPr marL="640080" lvl="1" indent="-246888">
              <a:buFont typeface="Wingdings 2"/>
              <a:buChar char=""/>
              <a:defRPr/>
            </a:pPr>
            <a:r>
              <a:rPr lang="en-US" dirty="0"/>
              <a:t>Founded in 529, with an emphasis on work (manual labor and religious study)</a:t>
            </a:r>
          </a:p>
          <a:p>
            <a:pPr marL="640080" lvl="1" indent="-246888">
              <a:buFont typeface="Wingdings 2"/>
              <a:buChar char=""/>
              <a:defRPr/>
            </a:pPr>
            <a:r>
              <a:rPr lang="en-US" dirty="0"/>
              <a:t>Irish monks (missionaries to the “barbarian” north) were known for copying the gospels and Bible by hand in scriptoria in monasteries on the islands of </a:t>
            </a:r>
            <a:r>
              <a:rPr lang="en-US" dirty="0" err="1"/>
              <a:t>Lindisfarne</a:t>
            </a:r>
            <a:r>
              <a:rPr lang="en-US" dirty="0"/>
              <a:t> and Iona</a:t>
            </a:r>
          </a:p>
        </p:txBody>
      </p:sp>
    </p:spTree>
    <p:extLst>
      <p:ext uri="{BB962C8B-B14F-4D97-AF65-F5344CB8AC3E}">
        <p14:creationId xmlns:p14="http://schemas.microsoft.com/office/powerpoint/2010/main" val="870736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5">
            <a:extLst>
              <a:ext uri="{FF2B5EF4-FFF2-40B4-BE49-F238E27FC236}">
                <a16:creationId xmlns:a16="http://schemas.microsoft.com/office/drawing/2014/main" id="{3D709B12-DF18-4B4C-B611-B02D96D6D7A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1880D1-D215-284C-BA1C-0FB6EE2A2041}" type="slidenum">
              <a:rPr kumimoji="0" lang="en-US" alt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4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23554" name="Text Box 1028">
            <a:extLst>
              <a:ext uri="{FF2B5EF4-FFF2-40B4-BE49-F238E27FC236}">
                <a16:creationId xmlns:a16="http://schemas.microsoft.com/office/drawing/2014/main" id="{6B7689FB-427B-0742-9665-E4FE39644845}"/>
              </a:ext>
            </a:extLst>
          </p:cNvPr>
          <p:cNvSpPr txBox="1">
            <a:spLocks noChangeArrowheads="1"/>
          </p:cNvSpPr>
          <p:nvPr/>
        </p:nvSpPr>
        <p:spPr bwMode="auto">
          <a:xfrm>
            <a:off x="3276600" y="609601"/>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3000" b="0" i="0" u="none" strike="noStrike" kern="1200" cap="none" spc="0" normalizeH="0" baseline="0" noProof="0">
              <a:ln>
                <a:noFill/>
              </a:ln>
              <a:solidFill>
                <a:srgbClr val="191B0E"/>
              </a:solidFill>
              <a:effectLst/>
              <a:uLnTx/>
              <a:uFillTx/>
              <a:latin typeface="Garamond" panose="02020404030301010803" pitchFamily="18" charset="0"/>
              <a:ea typeface="+mn-ea"/>
              <a:cs typeface="+mn-cs"/>
            </a:endParaRPr>
          </a:p>
        </p:txBody>
      </p:sp>
      <p:sp>
        <p:nvSpPr>
          <p:cNvPr id="23555" name="Rectangle 1030">
            <a:extLst>
              <a:ext uri="{FF2B5EF4-FFF2-40B4-BE49-F238E27FC236}">
                <a16:creationId xmlns:a16="http://schemas.microsoft.com/office/drawing/2014/main" id="{E2DF02A7-DAD0-3540-9031-443237DE6DE1}"/>
              </a:ext>
            </a:extLst>
          </p:cNvPr>
          <p:cNvSpPr>
            <a:spLocks noGrp="1" noChangeArrowheads="1"/>
          </p:cNvSpPr>
          <p:nvPr>
            <p:ph type="title"/>
          </p:nvPr>
        </p:nvSpPr>
        <p:spPr>
          <a:xfrm>
            <a:off x="1524000" y="0"/>
            <a:ext cx="9144000" cy="579438"/>
          </a:xfrm>
        </p:spPr>
        <p:txBody>
          <a:bodyPr/>
          <a:lstStyle/>
          <a:p>
            <a:pPr algn="ctr">
              <a:lnSpc>
                <a:spcPct val="80000"/>
              </a:lnSpc>
            </a:pPr>
            <a:r>
              <a:rPr lang="en-US" altLang="en-US" sz="4000"/>
              <a:t>Early Medieval Sites in Europe</a:t>
            </a:r>
          </a:p>
        </p:txBody>
      </p:sp>
      <p:pic>
        <p:nvPicPr>
          <p:cNvPr id="23556" name="Picture 1040" descr="&#9;map16.jpg                                                      0000AC90schmoopy                       BC89C2C8:">
            <a:extLst>
              <a:ext uri="{FF2B5EF4-FFF2-40B4-BE49-F238E27FC236}">
                <a16:creationId xmlns:a16="http://schemas.microsoft.com/office/drawing/2014/main" id="{6F5BA563-957F-C241-935D-FAD3B7F6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33401"/>
            <a:ext cx="914400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905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dirty="0">
                <a:solidFill>
                  <a:schemeClr val="accent6">
                    <a:lumMod val="50000"/>
                  </a:schemeClr>
                </a:solidFill>
              </a:rPr>
              <a:t>Merovingian Art</a:t>
            </a:r>
          </a:p>
        </p:txBody>
      </p:sp>
      <p:sp>
        <p:nvSpPr>
          <p:cNvPr id="10243" name="Content Placeholder 2"/>
          <p:cNvSpPr>
            <a:spLocks noGrp="1"/>
          </p:cNvSpPr>
          <p:nvPr>
            <p:ph idx="1"/>
          </p:nvPr>
        </p:nvSpPr>
        <p:spPr>
          <a:xfrm>
            <a:off x="708338" y="2133600"/>
            <a:ext cx="10796274" cy="3777622"/>
          </a:xfrm>
        </p:spPr>
        <p:txBody>
          <a:bodyPr>
            <a:normAutofit lnSpcReduction="10000"/>
          </a:bodyPr>
          <a:lstStyle/>
          <a:p>
            <a:pPr eaLnBrk="1" hangingPunct="1"/>
            <a:r>
              <a:rPr lang="en-US" altLang="en-US" dirty="0"/>
              <a:t>From 500 CE</a:t>
            </a:r>
          </a:p>
          <a:p>
            <a:pPr eaLnBrk="1" hangingPunct="1"/>
            <a:r>
              <a:rPr lang="en-US" altLang="en-US" dirty="0"/>
              <a:t>One of the barbarian groups who moved into the Western Roman world was the Franks who settled in Belgium and northern France</a:t>
            </a:r>
          </a:p>
          <a:p>
            <a:pPr lvl="1"/>
            <a:r>
              <a:rPr lang="en-US" altLang="en-US" dirty="0"/>
              <a:t>Dynasty-Merovingian, after its legendary founder </a:t>
            </a:r>
            <a:r>
              <a:rPr lang="en-US" altLang="en-US" dirty="0" err="1"/>
              <a:t>Merovech</a:t>
            </a:r>
            <a:endParaRPr lang="en-US" altLang="en-US" dirty="0"/>
          </a:p>
          <a:p>
            <a:pPr lvl="1"/>
            <a:r>
              <a:rPr lang="en-US" altLang="en-US" dirty="0"/>
              <a:t>Established a powerful kingdom</a:t>
            </a:r>
          </a:p>
          <a:p>
            <a:pPr lvl="1"/>
            <a:r>
              <a:rPr lang="en-US" altLang="en-US" dirty="0"/>
              <a:t>Conversion of Clovis I (496) to Christianity brought the kingdom into a larger Christian network</a:t>
            </a:r>
          </a:p>
          <a:p>
            <a:pPr lvl="1"/>
            <a:r>
              <a:rPr lang="en-US" altLang="en-US" dirty="0"/>
              <a:t>Created an alliance between French rules and the Pope</a:t>
            </a:r>
          </a:p>
          <a:p>
            <a:pPr lvl="1"/>
            <a:r>
              <a:rPr lang="en-US" altLang="en-US" dirty="0"/>
              <a:t>Christianity and pagan beliefs developed side-by-side </a:t>
            </a:r>
          </a:p>
          <a:p>
            <a:r>
              <a:rPr lang="en-US" altLang="en-US" dirty="0"/>
              <a:t>Kings and nobles defended the claims of the Roman church and the pope validated their authority</a:t>
            </a:r>
          </a:p>
          <a:p>
            <a:endParaRPr lang="en-US" altLang="en-US" dirty="0"/>
          </a:p>
        </p:txBody>
      </p:sp>
    </p:spTree>
    <p:extLst>
      <p:ext uri="{BB962C8B-B14F-4D97-AF65-F5344CB8AC3E}">
        <p14:creationId xmlns:p14="http://schemas.microsoft.com/office/powerpoint/2010/main" val="64380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r="53797"/>
          <a:stretch/>
        </p:blipFill>
        <p:spPr>
          <a:xfrm>
            <a:off x="1524001" y="152400"/>
            <a:ext cx="4224759" cy="6542852"/>
          </a:xfrm>
          <a:prstGeom prst="rect">
            <a:avLst/>
          </a:prstGeom>
        </p:spPr>
      </p:pic>
      <p:sp>
        <p:nvSpPr>
          <p:cNvPr id="3" name="Text Placeholder 5"/>
          <p:cNvSpPr txBox="1">
            <a:spLocks/>
          </p:cNvSpPr>
          <p:nvPr/>
        </p:nvSpPr>
        <p:spPr>
          <a:xfrm>
            <a:off x="6395434" y="386366"/>
            <a:ext cx="4654640" cy="5323460"/>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Status symbols –weapons and items of personal adornment (bracelets, pendants, belt buckles) are all we have of non-Roman people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Show high degree of technical and stylistic sophistication, and enhanced the prestige of  those who owned them and were buried with them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Fibula-decorative pin favored by the Romans, used to fasten garments of men and women, usually inlaid with precious or semi-precious stones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Resemble the fibulae used in the mosaic of  Justinian at San Vitale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Covered with decorative patterns adjusted to the  basic shape of the object, therefore they amplify  the form and structure, becoming a part of the object itself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Zoomorphic elements are so successfully integrated into this they almost become unrecognizable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4" name="5-Point Star 3">
            <a:extLst>
              <a:ext uri="{FF2B5EF4-FFF2-40B4-BE49-F238E27FC236}">
                <a16:creationId xmlns:a16="http://schemas.microsoft.com/office/drawing/2014/main" id="{661C8BD3-60B0-B64D-9FD2-2F2106094AA0}"/>
              </a:ext>
            </a:extLst>
          </p:cNvPr>
          <p:cNvSpPr/>
          <p:nvPr/>
        </p:nvSpPr>
        <p:spPr>
          <a:xfrm>
            <a:off x="10014856" y="5078894"/>
            <a:ext cx="1306286" cy="1261863"/>
          </a:xfrm>
          <a:prstGeom prst="star5">
            <a:avLst>
              <a:gd name="adj" fmla="val 27291"/>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63780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Text Box 2">
            <a:extLst>
              <a:ext uri="{FF2B5EF4-FFF2-40B4-BE49-F238E27FC236}">
                <a16:creationId xmlns:a16="http://schemas.microsoft.com/office/drawing/2014/main" id="{BB28A1AA-030A-544C-9C26-7123B76B9422}"/>
              </a:ext>
            </a:extLst>
          </p:cNvPr>
          <p:cNvSpPr txBox="1">
            <a:spLocks noChangeArrowheads="1"/>
          </p:cNvSpPr>
          <p:nvPr/>
        </p:nvSpPr>
        <p:spPr bwMode="auto">
          <a:xfrm>
            <a:off x="2711450" y="4437064"/>
            <a:ext cx="441960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t>Frankish Looped Fibula</a:t>
            </a:r>
            <a:endParaRPr kumimoji="0" lang="en-US" altLang="en-US" sz="2400" b="1" i="1"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endParaRPr>
          </a:p>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t>France</a:t>
            </a:r>
            <a:endParaRPr kumimoji="0" lang="en-US" altLang="en-US" sz="1600" b="1" i="1"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endParaRPr>
          </a:p>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t>6</a:t>
            </a:r>
            <a:r>
              <a:rPr kumimoji="0" lang="en-US" altLang="en-US" sz="1800" b="1" i="0" u="none" strike="noStrike" kern="1200" cap="none" spc="0" normalizeH="0" baseline="30000" noProof="0">
                <a:ln>
                  <a:noFill/>
                </a:ln>
                <a:solidFill>
                  <a:srgbClr val="FBAE00"/>
                </a:solidFill>
                <a:effectLst/>
                <a:uLnTx/>
                <a:uFillTx/>
                <a:latin typeface="Times" pitchFamily="2" charset="0"/>
                <a:ea typeface="ＭＳ Ｐゴシック" panose="020B0600070205080204" pitchFamily="34" charset="-128"/>
                <a:cs typeface="+mn-cs"/>
              </a:rPr>
              <a:t>th</a:t>
            </a:r>
            <a:r>
              <a:rPr kumimoji="0" lang="en-US" altLang="en-US" sz="18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t> or 7</a:t>
            </a:r>
            <a:r>
              <a:rPr kumimoji="0" lang="en-US" altLang="en-US" sz="1800" b="1" i="0" u="none" strike="noStrike" kern="1200" cap="none" spc="0" normalizeH="0" baseline="30000" noProof="0">
                <a:ln>
                  <a:noFill/>
                </a:ln>
                <a:solidFill>
                  <a:srgbClr val="FBAE00"/>
                </a:solidFill>
                <a:effectLst/>
                <a:uLnTx/>
                <a:uFillTx/>
                <a:latin typeface="Times" pitchFamily="2" charset="0"/>
                <a:ea typeface="ＭＳ Ｐゴシック" panose="020B0600070205080204" pitchFamily="34" charset="-128"/>
                <a:cs typeface="+mn-cs"/>
              </a:rPr>
              <a:t>th</a:t>
            </a:r>
            <a:r>
              <a:rPr kumimoji="0" lang="en-US" altLang="en-US" sz="18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t>  Century</a:t>
            </a:r>
            <a:br>
              <a:rPr kumimoji="0" lang="en-US" altLang="en-US" sz="18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br>
            <a:r>
              <a:rPr kumimoji="0" lang="en-US" altLang="en-US" sz="18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t>silver gilt worked in filigree </a:t>
            </a:r>
            <a:br>
              <a:rPr kumimoji="0" lang="en-US" altLang="en-US" sz="18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br>
            <a:r>
              <a:rPr kumimoji="0" lang="en-US" altLang="en-US" sz="18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t>with inlays of garnets and other stones</a:t>
            </a:r>
            <a:br>
              <a:rPr kumimoji="0" lang="en-US" altLang="en-US" sz="18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br>
            <a:r>
              <a:rPr kumimoji="0" lang="en-US" altLang="en-US" sz="1800" b="1" i="0" u="none" strike="noStrike" kern="1200" cap="none" spc="0" normalizeH="0" baseline="0" noProof="0">
                <a:ln>
                  <a:noFill/>
                </a:ln>
                <a:solidFill>
                  <a:srgbClr val="FBAE00"/>
                </a:solidFill>
                <a:effectLst/>
                <a:uLnTx/>
                <a:uFillTx/>
                <a:latin typeface="Times" pitchFamily="2" charset="0"/>
                <a:ea typeface="ＭＳ Ｐゴシック" panose="020B0600070205080204" pitchFamily="34" charset="-128"/>
                <a:cs typeface="+mn-cs"/>
              </a:rPr>
              <a:t>4 in. long</a:t>
            </a:r>
          </a:p>
        </p:txBody>
      </p:sp>
      <p:pic>
        <p:nvPicPr>
          <p:cNvPr id="26626" name="Picture 5">
            <a:extLst>
              <a:ext uri="{FF2B5EF4-FFF2-40B4-BE49-F238E27FC236}">
                <a16:creationId xmlns:a16="http://schemas.microsoft.com/office/drawing/2014/main" id="{884D3BE4-7AEF-AC4E-B796-605591F8D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09" t="1282" r="16364"/>
          <a:stretch>
            <a:fillRect/>
          </a:stretch>
        </p:blipFill>
        <p:spPr bwMode="auto">
          <a:xfrm>
            <a:off x="7988300" y="98426"/>
            <a:ext cx="34290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3">
            <a:extLst>
              <a:ext uri="{FF2B5EF4-FFF2-40B4-BE49-F238E27FC236}">
                <a16:creationId xmlns:a16="http://schemas.microsoft.com/office/drawing/2014/main" id="{3AC25D30-2A94-8143-91C7-F82BD22E0E32}"/>
              </a:ext>
            </a:extLst>
          </p:cNvPr>
          <p:cNvSpPr txBox="1">
            <a:spLocks noChangeArrowheads="1"/>
          </p:cNvSpPr>
          <p:nvPr/>
        </p:nvSpPr>
        <p:spPr bwMode="auto">
          <a:xfrm>
            <a:off x="2986089" y="3903663"/>
            <a:ext cx="429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Can you find the animal motifs?</a:t>
            </a:r>
          </a:p>
        </p:txBody>
      </p:sp>
      <p:pic>
        <p:nvPicPr>
          <p:cNvPr id="26628" name="Picture 3" descr="&#9;12-10.jpg                                                      000004D8schmoopy                       00000000:">
            <a:extLst>
              <a:ext uri="{FF2B5EF4-FFF2-40B4-BE49-F238E27FC236}">
                <a16:creationId xmlns:a16="http://schemas.microsoft.com/office/drawing/2014/main" id="{E9E53E0A-1F06-0C4E-8166-A39336C2A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227" t="11320" r="47333" b="53726"/>
          <a:stretch>
            <a:fillRect/>
          </a:stretch>
        </p:blipFill>
        <p:spPr bwMode="auto">
          <a:xfrm>
            <a:off x="1703389" y="449263"/>
            <a:ext cx="180022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1">
            <a:extLst>
              <a:ext uri="{FF2B5EF4-FFF2-40B4-BE49-F238E27FC236}">
                <a16:creationId xmlns:a16="http://schemas.microsoft.com/office/drawing/2014/main" id="{8FE5B23F-760F-E246-9B6D-29D4A7CD9F46}"/>
              </a:ext>
            </a:extLst>
          </p:cNvPr>
          <p:cNvSpPr txBox="1">
            <a:spLocks noChangeArrowheads="1"/>
          </p:cNvSpPr>
          <p:nvPr/>
        </p:nvSpPr>
        <p:spPr bwMode="auto">
          <a:xfrm>
            <a:off x="3575050" y="2095500"/>
            <a:ext cx="21605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t>Justinian is depicted wearing a Fibula clasp in the apse mosaic at San Vitale, Ravenna, Italy.  </a:t>
            </a:r>
          </a:p>
        </p:txBody>
      </p:sp>
      <p:sp>
        <p:nvSpPr>
          <p:cNvPr id="26630" name="TextBox 2">
            <a:extLst>
              <a:ext uri="{FF2B5EF4-FFF2-40B4-BE49-F238E27FC236}">
                <a16:creationId xmlns:a16="http://schemas.microsoft.com/office/drawing/2014/main" id="{828DB46C-CD79-2840-85C6-24744AD064CC}"/>
              </a:ext>
            </a:extLst>
          </p:cNvPr>
          <p:cNvSpPr txBox="1">
            <a:spLocks noChangeArrowheads="1"/>
          </p:cNvSpPr>
          <p:nvPr/>
        </p:nvSpPr>
        <p:spPr bwMode="auto">
          <a:xfrm>
            <a:off x="3863975" y="115889"/>
            <a:ext cx="4464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defRPr>
            </a:lvl1pPr>
            <a:lvl2pPr marL="742950" indent="-285750">
              <a:defRPr sz="2400" b="1">
                <a:solidFill>
                  <a:schemeClr val="tx1"/>
                </a:solidFill>
                <a:latin typeface="Times" pitchFamily="2" charset="0"/>
              </a:defRPr>
            </a:lvl2pPr>
            <a:lvl3pPr marL="1143000" indent="-228600">
              <a:defRPr sz="2400" b="1">
                <a:solidFill>
                  <a:schemeClr val="tx1"/>
                </a:solidFill>
                <a:latin typeface="Times" pitchFamily="2" charset="0"/>
              </a:defRPr>
            </a:lvl3pPr>
            <a:lvl4pPr marL="1600200" indent="-228600">
              <a:defRPr sz="2400" b="1">
                <a:solidFill>
                  <a:schemeClr val="tx1"/>
                </a:solidFill>
                <a:latin typeface="Times" pitchFamily="2" charset="0"/>
              </a:defRPr>
            </a:lvl4pPr>
            <a:lvl5pPr marL="2057400" indent="-228600">
              <a:defRPr sz="2400" b="1">
                <a:solidFill>
                  <a:schemeClr val="tx1"/>
                </a:solidFill>
                <a:latin typeface="Times" pitchFamily="2" charset="0"/>
              </a:defRPr>
            </a:lvl5pPr>
            <a:lvl6pPr marL="2514600" indent="-228600" eaLnBrk="0" fontAlgn="base" hangingPunct="0">
              <a:spcBef>
                <a:spcPct val="0"/>
              </a:spcBef>
              <a:spcAft>
                <a:spcPct val="0"/>
              </a:spcAft>
              <a:defRPr sz="2400" b="1">
                <a:solidFill>
                  <a:schemeClr val="tx1"/>
                </a:solidFill>
                <a:latin typeface="Times" pitchFamily="2" charset="0"/>
              </a:defRPr>
            </a:lvl6pPr>
            <a:lvl7pPr marL="2971800" indent="-228600" eaLnBrk="0" fontAlgn="base" hangingPunct="0">
              <a:spcBef>
                <a:spcPct val="0"/>
              </a:spcBef>
              <a:spcAft>
                <a:spcPct val="0"/>
              </a:spcAft>
              <a:defRPr sz="2400" b="1">
                <a:solidFill>
                  <a:schemeClr val="tx1"/>
                </a:solidFill>
                <a:latin typeface="Times" pitchFamily="2" charset="0"/>
              </a:defRPr>
            </a:lvl7pPr>
            <a:lvl8pPr marL="3429000" indent="-228600" eaLnBrk="0" fontAlgn="base" hangingPunct="0">
              <a:spcBef>
                <a:spcPct val="0"/>
              </a:spcBef>
              <a:spcAft>
                <a:spcPct val="0"/>
              </a:spcAft>
              <a:defRPr sz="2400" b="1">
                <a:solidFill>
                  <a:schemeClr val="tx1"/>
                </a:solidFill>
                <a:latin typeface="Times" pitchFamily="2" charset="0"/>
              </a:defRPr>
            </a:lvl8pPr>
            <a:lvl9pPr marL="3886200" indent="-228600" eaLnBrk="0" fontAlgn="base" hangingPunct="0">
              <a:spcBef>
                <a:spcPct val="0"/>
              </a:spcBef>
              <a:spcAft>
                <a:spcPct val="0"/>
              </a:spcAft>
              <a:defRPr sz="2400" b="1">
                <a:solidFill>
                  <a:schemeClr val="tx1"/>
                </a:solidFill>
                <a:latin typeface="Times" pitchFamily="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A5A5E9"/>
                </a:solidFill>
                <a:effectLst/>
                <a:uLnTx/>
                <a:uFillTx/>
                <a:latin typeface="Times" pitchFamily="2" charset="0"/>
                <a:ea typeface="ＭＳ Ｐゴシック" panose="020B0600070205080204" pitchFamily="34" charset="-128"/>
                <a:cs typeface="+mn-cs"/>
              </a:rPr>
              <a:t>Stylized abstracted animal forms – often with interlaced patterns </a:t>
            </a:r>
          </a:p>
        </p:txBody>
      </p:sp>
    </p:spTree>
    <p:extLst>
      <p:ext uri="{BB962C8B-B14F-4D97-AF65-F5344CB8AC3E}">
        <p14:creationId xmlns:p14="http://schemas.microsoft.com/office/powerpoint/2010/main" val="9256128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878594"/>
                                        </p:tgtEl>
                                        <p:attrNameLst>
                                          <p:attrName>style.visibility</p:attrName>
                                        </p:attrNameLst>
                                      </p:cBhvr>
                                      <p:to>
                                        <p:strVal val="visible"/>
                                      </p:to>
                                    </p:set>
                                    <p:animEffect transition="in" filter="fade">
                                      <p:cBhvr>
                                        <p:cTn id="7" dur="500"/>
                                        <p:tgtEl>
                                          <p:spTgt spid="87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dirty="0">
                <a:solidFill>
                  <a:schemeClr val="accent6">
                    <a:lumMod val="50000"/>
                  </a:schemeClr>
                </a:solidFill>
              </a:rPr>
              <a:t>Anglo-Saxon/</a:t>
            </a:r>
            <a:r>
              <a:rPr lang="en-US" altLang="en-US" dirty="0" err="1">
                <a:solidFill>
                  <a:schemeClr val="accent6">
                    <a:lumMod val="50000"/>
                  </a:schemeClr>
                </a:solidFill>
              </a:rPr>
              <a:t>Hiberno</a:t>
            </a:r>
            <a:r>
              <a:rPr lang="en-US" altLang="en-US" dirty="0">
                <a:solidFill>
                  <a:schemeClr val="accent6">
                    <a:lumMod val="50000"/>
                  </a:schemeClr>
                </a:solidFill>
              </a:rPr>
              <a:t>-Saxon Art</a:t>
            </a:r>
          </a:p>
        </p:txBody>
      </p:sp>
      <p:sp>
        <p:nvSpPr>
          <p:cNvPr id="3" name="Content Placeholder 2"/>
          <p:cNvSpPr>
            <a:spLocks noGrp="1"/>
          </p:cNvSpPr>
          <p:nvPr>
            <p:ph idx="1"/>
          </p:nvPr>
        </p:nvSpPr>
        <p:spPr>
          <a:xfrm>
            <a:off x="838200" y="1825625"/>
            <a:ext cx="10515600" cy="4884268"/>
          </a:xfrm>
        </p:spPr>
        <p:txBody>
          <a:bodyPr>
            <a:normAutofit fontScale="92500" lnSpcReduction="20000"/>
          </a:bodyPr>
          <a:lstStyle/>
          <a:p>
            <a:pPr marL="274320" indent="-274320">
              <a:buClr>
                <a:schemeClr val="accent3"/>
              </a:buClr>
              <a:buFont typeface="Wingdings 2"/>
              <a:buChar char=""/>
              <a:defRPr/>
            </a:pPr>
            <a:r>
              <a:rPr lang="en-US" dirty="0"/>
              <a:t>Anglo-Saxon-England</a:t>
            </a:r>
          </a:p>
          <a:p>
            <a:pPr marL="274320" indent="-274320">
              <a:buClr>
                <a:schemeClr val="accent3"/>
              </a:buClr>
              <a:buFont typeface="Wingdings 2"/>
              <a:buChar char=""/>
              <a:defRPr/>
            </a:pPr>
            <a:r>
              <a:rPr lang="en-US" dirty="0" err="1"/>
              <a:t>Hiberno</a:t>
            </a:r>
            <a:r>
              <a:rPr lang="en-US" dirty="0"/>
              <a:t>-Saxon-Ireland</a:t>
            </a:r>
          </a:p>
          <a:p>
            <a:pPr marL="731520" lvl="1" indent="-274320">
              <a:buClr>
                <a:schemeClr val="accent3"/>
              </a:buClr>
              <a:buFont typeface="Wingdings 2"/>
              <a:buChar char=""/>
              <a:defRPr/>
            </a:pPr>
            <a:r>
              <a:rPr lang="en-US" dirty="0"/>
              <a:t>Ireland was never part of the Roman Empire-readily accepted isolation</a:t>
            </a:r>
          </a:p>
          <a:p>
            <a:pPr marL="274320" indent="-274320">
              <a:buClr>
                <a:schemeClr val="accent3"/>
              </a:buClr>
              <a:buFont typeface="Wingdings 2"/>
              <a:buChar char=""/>
              <a:defRPr/>
            </a:pPr>
            <a:r>
              <a:rPr lang="en-US" dirty="0"/>
              <a:t>Christianity survived in these areas, despite the local populations retaining their own gods and myths</a:t>
            </a:r>
          </a:p>
          <a:p>
            <a:pPr marL="274320" indent="-274320">
              <a:buClr>
                <a:schemeClr val="accent3"/>
              </a:buClr>
              <a:buFont typeface="Wingdings 2"/>
              <a:buChar char=""/>
              <a:defRPr/>
            </a:pPr>
            <a:r>
              <a:rPr lang="en-US" dirty="0"/>
              <a:t>Cut off from Rome, they developed their own liturgical practices, church calendar, and distinctive artistic traditions</a:t>
            </a:r>
          </a:p>
          <a:p>
            <a:pPr marL="274320" indent="-274320">
              <a:buClr>
                <a:schemeClr val="accent3"/>
              </a:buClr>
              <a:buFont typeface="Wingdings 2"/>
              <a:buChar char=""/>
              <a:defRPr/>
            </a:pPr>
            <a:r>
              <a:rPr lang="en-US" dirty="0"/>
              <a:t>Pope Gregory (ruled 590-604) sent missionaries from Rome to King Ethelbert of Kent</a:t>
            </a:r>
          </a:p>
          <a:p>
            <a:pPr marL="731520" lvl="1" indent="-274320">
              <a:buClr>
                <a:schemeClr val="accent3"/>
              </a:buClr>
              <a:buFont typeface="Wingdings 2"/>
              <a:buChar char=""/>
              <a:defRPr/>
            </a:pPr>
            <a:r>
              <a:rPr lang="en-US" dirty="0"/>
              <a:t>St. Augustine of Canterbury became the first Archbishop of Canterbury </a:t>
            </a:r>
          </a:p>
          <a:p>
            <a:pPr marL="274320" indent="-274320">
              <a:buClr>
                <a:schemeClr val="accent3"/>
              </a:buClr>
              <a:buFont typeface="Wingdings 2"/>
              <a:buChar char=""/>
              <a:defRPr/>
            </a:pPr>
            <a:r>
              <a:rPr lang="en-US" dirty="0"/>
              <a:t>Had different practices, but eventually Church of Rome aligned Christian Britain’s practices with their own</a:t>
            </a:r>
          </a:p>
          <a:p>
            <a:pPr marL="274320" indent="-274320">
              <a:buClr>
                <a:schemeClr val="accent3"/>
              </a:buClr>
              <a:buFont typeface="Wingdings 2"/>
              <a:buChar char=""/>
              <a:defRPr/>
            </a:pPr>
            <a:r>
              <a:rPr lang="en-US" dirty="0"/>
              <a:t>Insular Gospel books- books written and illustrated in Ireland and Britain (islands)</a:t>
            </a:r>
          </a:p>
          <a:p>
            <a:pPr marL="274320" indent="-274320">
              <a:buClr>
                <a:schemeClr val="accent3"/>
              </a:buClr>
              <a:buFont typeface="Wingdings 2"/>
              <a:buChar char=""/>
              <a:defRPr/>
            </a:pPr>
            <a:r>
              <a:rPr lang="en-US" dirty="0"/>
              <a:t>Christianity dominated by monasteries which were learned and artistic communities with scriptoria</a:t>
            </a:r>
          </a:p>
          <a:p>
            <a:pPr marL="274320" indent="-274320">
              <a:buClr>
                <a:schemeClr val="accent3"/>
              </a:buClr>
              <a:buFont typeface="Wingdings 2"/>
              <a:buChar char=""/>
              <a:defRPr/>
            </a:pPr>
            <a:r>
              <a:rPr lang="en-US" dirty="0"/>
              <a:t>Irish monks became missionaries throughout the European continent</a:t>
            </a:r>
          </a:p>
          <a:p>
            <a:pPr marL="274320" indent="-274320">
              <a:buClr>
                <a:schemeClr val="accent3"/>
              </a:buClr>
              <a:buFont typeface="Wingdings 2"/>
              <a:buChar char=""/>
              <a:defRPr/>
            </a:pPr>
            <a:r>
              <a:rPr lang="en-US" dirty="0"/>
              <a:t>Vocabulary: manuscript illumination, carpet page, folio, interlacing, initial page, vellum, scriptoria</a:t>
            </a:r>
          </a:p>
        </p:txBody>
      </p:sp>
    </p:spTree>
    <p:extLst>
      <p:ext uri="{BB962C8B-B14F-4D97-AF65-F5344CB8AC3E}">
        <p14:creationId xmlns:p14="http://schemas.microsoft.com/office/powerpoint/2010/main" val="350540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146778" y="183356"/>
            <a:ext cx="2743200" cy="1162050"/>
          </a:xfrm>
        </p:spPr>
        <p:txBody>
          <a:bodyPr>
            <a:normAutofit fontScale="90000"/>
          </a:bodyPr>
          <a:lstStyle/>
          <a:p>
            <a:pPr eaLnBrk="1" hangingPunct="1"/>
            <a:r>
              <a:rPr lang="en-US" altLang="en-US" sz="1800" dirty="0">
                <a:solidFill>
                  <a:schemeClr val="accent6">
                    <a:lumMod val="50000"/>
                  </a:schemeClr>
                </a:solidFill>
              </a:rPr>
              <a:t>Purse cover from the Sutton </a:t>
            </a:r>
            <a:r>
              <a:rPr lang="en-US" altLang="en-US" sz="1800" dirty="0" err="1">
                <a:solidFill>
                  <a:schemeClr val="accent6">
                    <a:lumMod val="50000"/>
                  </a:schemeClr>
                </a:solidFill>
              </a:rPr>
              <a:t>Hoo</a:t>
            </a:r>
            <a:r>
              <a:rPr lang="en-US" altLang="en-US" sz="1800" dirty="0">
                <a:solidFill>
                  <a:schemeClr val="accent6">
                    <a:lumMod val="50000"/>
                  </a:schemeClr>
                </a:solidFill>
              </a:rPr>
              <a:t> ship burial, 620 CE, Anglo-Saxon, England, gold, glass, and jewels **NOT IN 250</a:t>
            </a:r>
          </a:p>
        </p:txBody>
      </p:sp>
      <p:sp>
        <p:nvSpPr>
          <p:cNvPr id="12291" name="Text Placeholder 2"/>
          <p:cNvSpPr>
            <a:spLocks noGrp="1"/>
          </p:cNvSpPr>
          <p:nvPr>
            <p:ph type="body" idx="2"/>
          </p:nvPr>
        </p:nvSpPr>
        <p:spPr>
          <a:xfrm>
            <a:off x="438150" y="1831183"/>
            <a:ext cx="4213827" cy="4262436"/>
          </a:xfrm>
        </p:spPr>
        <p:txBody>
          <a:bodyPr>
            <a:noAutofit/>
          </a:bodyPr>
          <a:lstStyle/>
          <a:p>
            <a:pPr eaLnBrk="1" hangingPunct="1">
              <a:buFont typeface="Arial" panose="020B0604020202020204" pitchFamily="34" charset="0"/>
              <a:buChar char="•"/>
            </a:pPr>
            <a:r>
              <a:rPr lang="en-US" altLang="en-US" sz="1400" dirty="0" err="1"/>
              <a:t>Cloissone</a:t>
            </a:r>
            <a:r>
              <a:rPr lang="en-US" altLang="en-US" sz="1400" dirty="0"/>
              <a:t> technique, from as early as the New Kingdom in Egypt was favored during the early </a:t>
            </a:r>
            <a:r>
              <a:rPr lang="en-US" altLang="en-US" sz="1400" dirty="0" err="1"/>
              <a:t>Medival</a:t>
            </a:r>
            <a:r>
              <a:rPr lang="en-US" altLang="en-US" sz="1400" dirty="0"/>
              <a:t> times, </a:t>
            </a:r>
            <a:r>
              <a:rPr lang="en-US" altLang="en-US" sz="1400" dirty="0" err="1"/>
              <a:t>cloisons</a:t>
            </a:r>
            <a:r>
              <a:rPr lang="en-US" altLang="en-US" sz="1400" dirty="0"/>
              <a:t> are partitions that were soldered into a metal background  with semi-precious stones or glass meant to resemble jewels</a:t>
            </a:r>
          </a:p>
          <a:p>
            <a:pPr eaLnBrk="1" hangingPunct="1">
              <a:buFont typeface="Arial" panose="020B0604020202020204" pitchFamily="34" charset="0"/>
              <a:buChar char="•"/>
            </a:pPr>
            <a:r>
              <a:rPr lang="en-US" altLang="en-US" sz="1400" dirty="0"/>
              <a:t>Edges are important part of the design</a:t>
            </a:r>
          </a:p>
          <a:p>
            <a:pPr eaLnBrk="1" hangingPunct="1">
              <a:buFont typeface="Arial" panose="020B0604020202020204" pitchFamily="34" charset="0"/>
              <a:buChar char="•"/>
            </a:pPr>
            <a:r>
              <a:rPr lang="en-US" altLang="en-US" sz="1400" dirty="0"/>
              <a:t>Cross between mosaics and stained glass</a:t>
            </a:r>
          </a:p>
          <a:p>
            <a:pPr eaLnBrk="1" hangingPunct="1">
              <a:buFont typeface="Arial" panose="020B0604020202020204" pitchFamily="34" charset="0"/>
              <a:buChar char="•"/>
            </a:pPr>
            <a:r>
              <a:rPr lang="en-US" altLang="en-US" sz="1400" dirty="0"/>
              <a:t>Four symmetrical figures make up lower row, on the ends is a man standing with two beasts, he faces the front, they are in profile—history of kings fighting monsters</a:t>
            </a:r>
          </a:p>
          <a:p>
            <a:pPr eaLnBrk="1" hangingPunct="1">
              <a:buFont typeface="Arial" panose="020B0604020202020204" pitchFamily="34" charset="0"/>
              <a:buChar char="•"/>
            </a:pPr>
            <a:r>
              <a:rPr lang="en-US" altLang="en-US" sz="1400" dirty="0"/>
              <a:t>Above are interlacing abstract patterns, the most prominent form of art in the medieval world</a:t>
            </a:r>
          </a:p>
          <a:p>
            <a:pPr eaLnBrk="1" hangingPunct="1">
              <a:buFont typeface="Arial" panose="020B0604020202020204" pitchFamily="34" charset="0"/>
              <a:buChar char="•"/>
            </a:pPr>
            <a:r>
              <a:rPr lang="en-US" altLang="en-US" sz="1400" dirty="0"/>
              <a:t>http://smarthistory.khanacademy.org/sutton-hoo-ship-burial.html</a:t>
            </a:r>
          </a:p>
        </p:txBody>
      </p:sp>
      <p:pic>
        <p:nvPicPr>
          <p:cNvPr id="12292" name="Content Placeholder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5960"/>
          <a:stretch>
            <a:fillRect/>
          </a:stretch>
        </p:blipFill>
        <p:spPr>
          <a:xfrm>
            <a:off x="5019676" y="1633647"/>
            <a:ext cx="6305550" cy="3458261"/>
          </a:xfrm>
          <a:noFill/>
        </p:spPr>
      </p:pic>
    </p:spTree>
    <p:extLst>
      <p:ext uri="{BB962C8B-B14F-4D97-AF65-F5344CB8AC3E}">
        <p14:creationId xmlns:p14="http://schemas.microsoft.com/office/powerpoint/2010/main" val="345542473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2555</Words>
  <Application>Microsoft Macintosh PowerPoint</Application>
  <PresentationFormat>Widescreen</PresentationFormat>
  <Paragraphs>225</Paragraphs>
  <Slides>27</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Franklin Gothic Book</vt:lpstr>
      <vt:lpstr>Garamond</vt:lpstr>
      <vt:lpstr>Lucida Grande</vt:lpstr>
      <vt:lpstr>Times</vt:lpstr>
      <vt:lpstr>Times New Roman</vt:lpstr>
      <vt:lpstr>Wingdings 2</vt:lpstr>
      <vt:lpstr>Crop</vt:lpstr>
      <vt:lpstr>Migratory</vt:lpstr>
      <vt:lpstr>PowerPoint Presentation</vt:lpstr>
      <vt:lpstr>Context</vt:lpstr>
      <vt:lpstr>Early Medieval Sites in Europe</vt:lpstr>
      <vt:lpstr>Merovingian Art</vt:lpstr>
      <vt:lpstr>PowerPoint Presentation</vt:lpstr>
      <vt:lpstr>PowerPoint Presentation</vt:lpstr>
      <vt:lpstr>Anglo-Saxon/Hiberno-Saxon Art</vt:lpstr>
      <vt:lpstr>Purse cover from the Sutton Hoo ship burial, 620 CE, Anglo-Saxon, England, gold, glass, and jewels **NOT IN 250</vt:lpstr>
      <vt:lpstr>PowerPoint Presentation</vt:lpstr>
      <vt:lpstr>Book of Durrow (St. Matthew), 700 CE, Hiberno-Saxon, Scotland, ink and tempera on parchment** NOT IN 250</vt:lpstr>
      <vt:lpstr>PowerPoint Presentation</vt:lpstr>
      <vt:lpstr>PowerPoint Presentation</vt:lpstr>
      <vt:lpstr>PowerPoint Presentation</vt:lpstr>
      <vt:lpstr>Lindisfarne Gospels</vt:lpstr>
      <vt:lpstr>Lindisfarne Gospels, Cross Carpet Page, 700 CE, Hiberno-Saxon, England, tempera on vellum</vt:lpstr>
      <vt:lpstr>PowerPoint Presentation</vt:lpstr>
      <vt:lpstr>PowerPoint Presentation</vt:lpstr>
      <vt:lpstr>PowerPoint Presentation</vt:lpstr>
      <vt:lpstr>Lindisfarne  Gospels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Migratory</dc:title>
  <dc:creator>Seijas, Begona M.</dc:creator>
  <cp:lastModifiedBy>Seijas, Begona M.</cp:lastModifiedBy>
  <cp:revision>1</cp:revision>
  <dcterms:created xsi:type="dcterms:W3CDTF">2019-01-04T19:56:53Z</dcterms:created>
  <dcterms:modified xsi:type="dcterms:W3CDTF">2019-01-04T19:57:38Z</dcterms:modified>
</cp:coreProperties>
</file>