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8"/>
  </p:notesMasterIdLst>
  <p:sldIdLst>
    <p:sldId id="256" r:id="rId3"/>
    <p:sldId id="349" r:id="rId4"/>
    <p:sldId id="269" r:id="rId5"/>
    <p:sldId id="270" r:id="rId6"/>
    <p:sldId id="310" r:id="rId7"/>
    <p:sldId id="427" r:id="rId8"/>
    <p:sldId id="428" r:id="rId9"/>
    <p:sldId id="455" r:id="rId10"/>
    <p:sldId id="468" r:id="rId11"/>
    <p:sldId id="456" r:id="rId12"/>
    <p:sldId id="457" r:id="rId13"/>
    <p:sldId id="308" r:id="rId14"/>
    <p:sldId id="272" r:id="rId15"/>
    <p:sldId id="303" r:id="rId16"/>
    <p:sldId id="304" r:id="rId17"/>
    <p:sldId id="305" r:id="rId18"/>
    <p:sldId id="356" r:id="rId19"/>
    <p:sldId id="357" r:id="rId20"/>
    <p:sldId id="430" r:id="rId21"/>
    <p:sldId id="364" r:id="rId22"/>
    <p:sldId id="365" r:id="rId23"/>
    <p:sldId id="367" r:id="rId24"/>
    <p:sldId id="431" r:id="rId25"/>
    <p:sldId id="469" r:id="rId26"/>
    <p:sldId id="432" r:id="rId27"/>
    <p:sldId id="458" r:id="rId28"/>
    <p:sldId id="434" r:id="rId29"/>
    <p:sldId id="376" r:id="rId30"/>
    <p:sldId id="377" r:id="rId31"/>
    <p:sldId id="296" r:id="rId32"/>
    <p:sldId id="315" r:id="rId33"/>
    <p:sldId id="460" r:id="rId34"/>
    <p:sldId id="461" r:id="rId35"/>
    <p:sldId id="435" r:id="rId36"/>
    <p:sldId id="459" r:id="rId37"/>
    <p:sldId id="436" r:id="rId38"/>
    <p:sldId id="437" r:id="rId39"/>
    <p:sldId id="438" r:id="rId40"/>
    <p:sldId id="439" r:id="rId41"/>
    <p:sldId id="440" r:id="rId42"/>
    <p:sldId id="441" r:id="rId43"/>
    <p:sldId id="442" r:id="rId44"/>
    <p:sldId id="443" r:id="rId45"/>
    <p:sldId id="462" r:id="rId46"/>
    <p:sldId id="463" r:id="rId47"/>
    <p:sldId id="464" r:id="rId48"/>
    <p:sldId id="465" r:id="rId49"/>
    <p:sldId id="466" r:id="rId50"/>
    <p:sldId id="444" r:id="rId51"/>
    <p:sldId id="373" r:id="rId52"/>
    <p:sldId id="374" r:id="rId53"/>
    <p:sldId id="375" r:id="rId54"/>
    <p:sldId id="368" r:id="rId55"/>
    <p:sldId id="369" r:id="rId56"/>
    <p:sldId id="3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3469"/>
  </p:normalViewPr>
  <p:slideViewPr>
    <p:cSldViewPr snapToGrid="0" snapToObjects="1">
      <p:cViewPr varScale="1">
        <p:scale>
          <a:sx n="127" d="100"/>
          <a:sy n="127" d="100"/>
        </p:scale>
        <p:origin x="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574F2-F00C-2D42-B8CE-23D646284D0A}" type="datetimeFigureOut">
              <a:rPr lang="en-US" smtClean="0"/>
              <a:t>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3F630-152B-2B4E-96CE-3062B2AA8A29}" type="slidenum">
              <a:rPr lang="en-US" smtClean="0"/>
              <a:t>‹#›</a:t>
            </a:fld>
            <a:endParaRPr lang="en-US"/>
          </a:p>
        </p:txBody>
      </p:sp>
    </p:spTree>
    <p:extLst>
      <p:ext uri="{BB962C8B-B14F-4D97-AF65-F5344CB8AC3E}">
        <p14:creationId xmlns:p14="http://schemas.microsoft.com/office/powerpoint/2010/main" val="1634221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7282D428-753C-D145-BDE0-199C91282CC2}"/>
              </a:ext>
            </a:extLst>
          </p:cNvPr>
          <p:cNvSpPr>
            <a:spLocks noGrp="1" noRot="1" noChangeAspect="1" noChangeArrowheads="1" noTextEdit="1"/>
          </p:cNvSpPr>
          <p:nvPr>
            <p:ph type="sldImg"/>
          </p:nvPr>
        </p:nvSpPr>
        <p:spPr>
          <a:ln/>
        </p:spPr>
      </p:sp>
      <p:sp>
        <p:nvSpPr>
          <p:cNvPr id="128002" name="Notes Placeholder 2">
            <a:extLst>
              <a:ext uri="{FF2B5EF4-FFF2-40B4-BE49-F238E27FC236}">
                <a16:creationId xmlns:a16="http://schemas.microsoft.com/office/drawing/2014/main" id="{350D7D12-2AE3-5149-885F-A275565BE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Church of Sainte-Foy, tympanum</a:t>
            </a:r>
          </a:p>
          <a:p>
            <a:r>
              <a:rPr lang="en-US" altLang="en-US">
                <a:latin typeface="Times New Roman" panose="02020603050405020304" pitchFamily="18" charset="0"/>
                <a:ea typeface="ＭＳ Ｐゴシック" panose="020B0600070205080204" pitchFamily="34" charset="-128"/>
              </a:rPr>
              <a:t>France, Romanesque</a:t>
            </a:r>
          </a:p>
          <a:p>
            <a:r>
              <a:rPr lang="en-US" altLang="en-US">
                <a:latin typeface="Times New Roman" panose="02020603050405020304" pitchFamily="18" charset="0"/>
                <a:ea typeface="ＭＳ Ｐゴシック" panose="020B0600070205080204" pitchFamily="34" charset="-128"/>
              </a:rPr>
              <a:t>c. 1050-1130 CE</a:t>
            </a:r>
          </a:p>
          <a:p>
            <a:r>
              <a:rPr lang="en-US" altLang="en-US">
                <a:latin typeface="Times New Roman" panose="02020603050405020304" pitchFamily="18" charset="0"/>
                <a:ea typeface="ＭＳ Ｐゴシック" panose="020B0600070205080204" pitchFamily="34" charset="-128"/>
              </a:rPr>
              <a:t>Stone and paint</a:t>
            </a:r>
          </a:p>
          <a:p>
            <a:endParaRPr lang="en-US" altLang="en-US">
              <a:latin typeface="Times New Roman" panose="02020603050405020304" pitchFamily="18" charset="0"/>
              <a:ea typeface="ＭＳ Ｐゴシック" panose="020B0600070205080204" pitchFamily="34" charset="-128"/>
            </a:endParaRPr>
          </a:p>
        </p:txBody>
      </p:sp>
      <p:sp>
        <p:nvSpPr>
          <p:cNvPr id="128003" name="Slide Number Placeholder 3">
            <a:extLst>
              <a:ext uri="{FF2B5EF4-FFF2-40B4-BE49-F238E27FC236}">
                <a16:creationId xmlns:a16="http://schemas.microsoft.com/office/drawing/2014/main" id="{8F6EC7B4-CB74-6B46-928A-4F9F91C5F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E1F8332-08E7-FA43-8FED-2E3425395ED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303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54ADEE16-232C-3143-BE40-CD2ED226157B}"/>
              </a:ext>
            </a:extLst>
          </p:cNvPr>
          <p:cNvSpPr>
            <a:spLocks noGrp="1" noRot="1" noChangeAspect="1" noChangeArrowheads="1" noTextEdit="1"/>
          </p:cNvSpPr>
          <p:nvPr>
            <p:ph type="sldImg"/>
          </p:nvPr>
        </p:nvSpPr>
        <p:spPr>
          <a:ln/>
        </p:spPr>
      </p:sp>
      <p:sp>
        <p:nvSpPr>
          <p:cNvPr id="131074" name="Notes Placeholder 2">
            <a:extLst>
              <a:ext uri="{FF2B5EF4-FFF2-40B4-BE49-F238E27FC236}">
                <a16:creationId xmlns:a16="http://schemas.microsoft.com/office/drawing/2014/main" id="{CAE90ABE-41F0-4E4E-83F8-AED18081D8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Church of Sainte-Foy, tympanum with Christ at center</a:t>
            </a:r>
          </a:p>
          <a:p>
            <a:r>
              <a:rPr lang="en-US" altLang="en-US">
                <a:latin typeface="Times New Roman" panose="02020603050405020304" pitchFamily="18" charset="0"/>
                <a:ea typeface="ＭＳ Ｐゴシック" panose="020B0600070205080204" pitchFamily="34" charset="-128"/>
              </a:rPr>
              <a:t>France, Romanesque</a:t>
            </a:r>
          </a:p>
          <a:p>
            <a:r>
              <a:rPr lang="en-US" altLang="en-US">
                <a:latin typeface="Times New Roman" panose="02020603050405020304" pitchFamily="18" charset="0"/>
                <a:ea typeface="ＭＳ Ｐゴシック" panose="020B0600070205080204" pitchFamily="34" charset="-128"/>
              </a:rPr>
              <a:t>c. 1050-1130 CE</a:t>
            </a:r>
          </a:p>
          <a:p>
            <a:r>
              <a:rPr lang="en-US" altLang="en-US">
                <a:latin typeface="Times New Roman" panose="02020603050405020304" pitchFamily="18" charset="0"/>
                <a:ea typeface="ＭＳ Ｐゴシック" panose="020B0600070205080204" pitchFamily="34" charset="-128"/>
              </a:rPr>
              <a:t>Stone and paint</a:t>
            </a:r>
          </a:p>
          <a:p>
            <a:endParaRPr lang="en-US" altLang="en-US">
              <a:latin typeface="Times New Roman" panose="02020603050405020304" pitchFamily="18" charset="0"/>
              <a:ea typeface="ＭＳ Ｐゴシック" panose="020B0600070205080204" pitchFamily="34" charset="-128"/>
            </a:endParaRPr>
          </a:p>
        </p:txBody>
      </p:sp>
      <p:sp>
        <p:nvSpPr>
          <p:cNvPr id="131075" name="Slide Number Placeholder 3">
            <a:extLst>
              <a:ext uri="{FF2B5EF4-FFF2-40B4-BE49-F238E27FC236}">
                <a16:creationId xmlns:a16="http://schemas.microsoft.com/office/drawing/2014/main" id="{DAC195FD-E302-7E48-9102-B07523F34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A3D5BCB-2745-6149-97BD-80EEDF0463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6732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5BB1177C-108E-1A48-BEC4-1EC8F4320E61}"/>
              </a:ext>
            </a:extLst>
          </p:cNvPr>
          <p:cNvSpPr>
            <a:spLocks noGrp="1" noRot="1" noChangeAspect="1" noChangeArrowheads="1" noTextEdit="1"/>
          </p:cNvSpPr>
          <p:nvPr>
            <p:ph type="sldImg"/>
          </p:nvPr>
        </p:nvSpPr>
        <p:spPr>
          <a:ln/>
        </p:spPr>
      </p:sp>
      <p:sp>
        <p:nvSpPr>
          <p:cNvPr id="133122" name="Notes Placeholder 2">
            <a:extLst>
              <a:ext uri="{FF2B5EF4-FFF2-40B4-BE49-F238E27FC236}">
                <a16:creationId xmlns:a16="http://schemas.microsoft.com/office/drawing/2014/main" id="{367CAB7E-160A-7141-A80D-94A5A2B54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Church of Sainte-Foy, tympanum with gates of heaven and mouth of hell</a:t>
            </a:r>
          </a:p>
          <a:p>
            <a:r>
              <a:rPr lang="en-US" altLang="en-US">
                <a:latin typeface="Times New Roman" panose="02020603050405020304" pitchFamily="18" charset="0"/>
                <a:ea typeface="ＭＳ Ｐゴシック" panose="020B0600070205080204" pitchFamily="34" charset="-128"/>
              </a:rPr>
              <a:t>France, Romanesque</a:t>
            </a:r>
          </a:p>
          <a:p>
            <a:r>
              <a:rPr lang="en-US" altLang="en-US">
                <a:latin typeface="Times New Roman" panose="02020603050405020304" pitchFamily="18" charset="0"/>
                <a:ea typeface="ＭＳ Ｐゴシック" panose="020B0600070205080204" pitchFamily="34" charset="-128"/>
              </a:rPr>
              <a:t>c. 1050-1130 CE</a:t>
            </a:r>
          </a:p>
          <a:p>
            <a:r>
              <a:rPr lang="en-US" altLang="en-US">
                <a:latin typeface="Times New Roman" panose="02020603050405020304" pitchFamily="18" charset="0"/>
                <a:ea typeface="ＭＳ Ｐゴシック" panose="020B0600070205080204" pitchFamily="34" charset="-128"/>
              </a:rPr>
              <a:t>Stone and paint</a:t>
            </a:r>
          </a:p>
          <a:p>
            <a:endParaRPr lang="en-US" altLang="en-US">
              <a:latin typeface="Times New Roman" panose="02020603050405020304" pitchFamily="18" charset="0"/>
              <a:ea typeface="ＭＳ Ｐゴシック" panose="020B0600070205080204" pitchFamily="34" charset="-128"/>
            </a:endParaRPr>
          </a:p>
        </p:txBody>
      </p:sp>
      <p:sp>
        <p:nvSpPr>
          <p:cNvPr id="133123" name="Slide Number Placeholder 3">
            <a:extLst>
              <a:ext uri="{FF2B5EF4-FFF2-40B4-BE49-F238E27FC236}">
                <a16:creationId xmlns:a16="http://schemas.microsoft.com/office/drawing/2014/main" id="{DCA59E5F-510C-2E40-B5C4-6FDD6223A6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E644FA-58D3-3C40-A9B7-A27712C38B3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7189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09106E37-76D4-064A-9181-9664D2698C9F}"/>
              </a:ext>
            </a:extLst>
          </p:cNvPr>
          <p:cNvSpPr>
            <a:spLocks noGrp="1" noRot="1" noChangeAspect="1" noChangeArrowheads="1" noTextEdit="1"/>
          </p:cNvSpPr>
          <p:nvPr>
            <p:ph type="sldImg"/>
          </p:nvPr>
        </p:nvSpPr>
        <p:spPr>
          <a:ln/>
        </p:spPr>
      </p:sp>
      <p:sp>
        <p:nvSpPr>
          <p:cNvPr id="135170" name="Notes Placeholder 2">
            <a:extLst>
              <a:ext uri="{FF2B5EF4-FFF2-40B4-BE49-F238E27FC236}">
                <a16:creationId xmlns:a16="http://schemas.microsoft.com/office/drawing/2014/main" id="{BD5CB254-ADDE-DD41-90E7-25A99823D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Church of Sainte-Foy, tympanum</a:t>
            </a:r>
          </a:p>
          <a:p>
            <a:r>
              <a:rPr lang="en-US" altLang="en-US">
                <a:latin typeface="Times New Roman" panose="02020603050405020304" pitchFamily="18" charset="0"/>
                <a:ea typeface="ＭＳ Ｐゴシック" panose="020B0600070205080204" pitchFamily="34" charset="-128"/>
              </a:rPr>
              <a:t>France, Romanesque</a:t>
            </a:r>
          </a:p>
          <a:p>
            <a:r>
              <a:rPr lang="en-US" altLang="en-US">
                <a:latin typeface="Times New Roman" panose="02020603050405020304" pitchFamily="18" charset="0"/>
                <a:ea typeface="ＭＳ Ｐゴシック" panose="020B0600070205080204" pitchFamily="34" charset="-128"/>
              </a:rPr>
              <a:t>c. 1050-1130 CE</a:t>
            </a:r>
          </a:p>
          <a:p>
            <a:r>
              <a:rPr lang="en-US" altLang="en-US">
                <a:latin typeface="Times New Roman" panose="02020603050405020304" pitchFamily="18" charset="0"/>
                <a:ea typeface="ＭＳ Ｐゴシック" panose="020B0600070205080204" pitchFamily="34" charset="-128"/>
              </a:rPr>
              <a:t>Stone and paint</a:t>
            </a:r>
          </a:p>
          <a:p>
            <a:endParaRPr lang="en-US" altLang="en-US">
              <a:latin typeface="Times New Roman" panose="02020603050405020304" pitchFamily="18" charset="0"/>
              <a:ea typeface="ＭＳ Ｐゴシック" panose="020B0600070205080204" pitchFamily="34" charset="-128"/>
            </a:endParaRPr>
          </a:p>
        </p:txBody>
      </p:sp>
      <p:sp>
        <p:nvSpPr>
          <p:cNvPr id="135171" name="Slide Number Placeholder 3">
            <a:extLst>
              <a:ext uri="{FF2B5EF4-FFF2-40B4-BE49-F238E27FC236}">
                <a16:creationId xmlns:a16="http://schemas.microsoft.com/office/drawing/2014/main" id="{DA35CF95-1805-4640-A9E7-1A90B453C7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619453-28A9-314A-B4A7-63C7B6BEDED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162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CACACDF-0F4F-7649-B42D-59B29D5254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766107-0566-A146-8EBB-B34D123F4D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6F1C413A-801C-7E4F-BED8-7CF3F3C49C4C}"/>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CC424BFF-A460-9842-8642-2633C5FE3F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Medieval, Romanesque pd, Bayeux Tapestry, 1070-80 display</a:t>
            </a:r>
          </a:p>
        </p:txBody>
      </p:sp>
    </p:spTree>
    <p:extLst>
      <p:ext uri="{BB962C8B-B14F-4D97-AF65-F5344CB8AC3E}">
        <p14:creationId xmlns:p14="http://schemas.microsoft.com/office/powerpoint/2010/main" val="336978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83B0772C-2D95-F249-8130-3EFF1D574B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defRPr>
            </a:lvl1pPr>
            <a:lvl2pPr marL="742950" indent="-285750">
              <a:spcBef>
                <a:spcPct val="30000"/>
              </a:spcBef>
              <a:defRPr sz="1200">
                <a:solidFill>
                  <a:schemeClr val="tx1"/>
                </a:solidFill>
                <a:latin typeface="Times" pitchFamily="2" charset="0"/>
              </a:defRPr>
            </a:lvl2pPr>
            <a:lvl3pPr marL="1143000" indent="-228600">
              <a:spcBef>
                <a:spcPct val="30000"/>
              </a:spcBef>
              <a:defRPr sz="1200">
                <a:solidFill>
                  <a:schemeClr val="tx1"/>
                </a:solidFill>
                <a:latin typeface="Times" pitchFamily="2" charset="0"/>
              </a:defRPr>
            </a:lvl3pPr>
            <a:lvl4pPr marL="1600200" indent="-228600">
              <a:spcBef>
                <a:spcPct val="30000"/>
              </a:spcBef>
              <a:defRPr sz="1200">
                <a:solidFill>
                  <a:schemeClr val="tx1"/>
                </a:solidFill>
                <a:latin typeface="Times" pitchFamily="2" charset="0"/>
              </a:defRPr>
            </a:lvl4pPr>
            <a:lvl5pPr marL="2057400" indent="-228600">
              <a:spcBef>
                <a:spcPct val="30000"/>
              </a:spcBef>
              <a:defRPr sz="1200">
                <a:solidFill>
                  <a:schemeClr val="tx1"/>
                </a:solidFill>
                <a:latin typeface="Times" pitchFamily="2" charset="0"/>
              </a:defRPr>
            </a:lvl5pPr>
            <a:lvl6pPr marL="2514600" indent="-228600" defTabSz="457200" eaLnBrk="0" fontAlgn="base" hangingPunct="0">
              <a:spcBef>
                <a:spcPct val="30000"/>
              </a:spcBef>
              <a:spcAft>
                <a:spcPct val="0"/>
              </a:spcAft>
              <a:defRPr sz="1200">
                <a:solidFill>
                  <a:schemeClr val="tx1"/>
                </a:solidFill>
                <a:latin typeface="Times" pitchFamily="2" charset="0"/>
              </a:defRPr>
            </a:lvl6pPr>
            <a:lvl7pPr marL="2971800" indent="-228600" defTabSz="457200" eaLnBrk="0" fontAlgn="base" hangingPunct="0">
              <a:spcBef>
                <a:spcPct val="30000"/>
              </a:spcBef>
              <a:spcAft>
                <a:spcPct val="0"/>
              </a:spcAft>
              <a:defRPr sz="1200">
                <a:solidFill>
                  <a:schemeClr val="tx1"/>
                </a:solidFill>
                <a:latin typeface="Times" pitchFamily="2" charset="0"/>
              </a:defRPr>
            </a:lvl7pPr>
            <a:lvl8pPr marL="3429000" indent="-228600" defTabSz="457200" eaLnBrk="0" fontAlgn="base" hangingPunct="0">
              <a:spcBef>
                <a:spcPct val="30000"/>
              </a:spcBef>
              <a:spcAft>
                <a:spcPct val="0"/>
              </a:spcAft>
              <a:defRPr sz="1200">
                <a:solidFill>
                  <a:schemeClr val="tx1"/>
                </a:solidFill>
                <a:latin typeface="Times" pitchFamily="2" charset="0"/>
              </a:defRPr>
            </a:lvl8pPr>
            <a:lvl9pPr marL="3886200" indent="-228600" defTabSz="457200" eaLnBrk="0" fontAlgn="base" hangingPunct="0">
              <a:spcBef>
                <a:spcPct val="30000"/>
              </a:spcBef>
              <a:spcAft>
                <a:spcPct val="0"/>
              </a:spcAft>
              <a:defRPr sz="1200">
                <a:solidFill>
                  <a:schemeClr val="tx1"/>
                </a:solidFill>
                <a:latin typeface="Times" pitchFamily="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6A10AF8-70FB-AB4E-A591-F64171630E3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A1415F57-10E1-AA4B-A6F6-894AFB24E7F9}"/>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504A654B-1B5B-CC46-BEA9-D0C8A2146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Medieval, Romanesque pd, Bayeux Tapestry, 1070-80 display</a:t>
            </a:r>
          </a:p>
        </p:txBody>
      </p:sp>
    </p:spTree>
    <p:extLst>
      <p:ext uri="{BB962C8B-B14F-4D97-AF65-F5344CB8AC3E}">
        <p14:creationId xmlns:p14="http://schemas.microsoft.com/office/powerpoint/2010/main" val="367225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DADA-8AA5-0E41-A4BB-B4F4FA1C0E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ECBD6-BF40-E941-8CB3-05BE72C8C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C2A29-97C0-144B-9A55-702FE87FCD75}"/>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0C7B3B56-DE3D-FF4C-AF86-F0492D7D5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956B0-F27E-CA4E-BB04-DE4F4F9A0858}"/>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1183877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9F05-EBB3-934F-9D9B-E51ED9B6B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0F3DF-99D6-5243-888A-34BBBA1238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6DC12-1AAC-AB4E-804C-B04B913B2AFF}"/>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B32499E8-D7ED-EA4A-94A0-90029F6E9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E2416-24A6-0847-9D12-369C8B5C473A}"/>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21223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EDB0B-CD2F-EE4F-9652-1E034F909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5ABCC-CA9E-0143-8483-5D793C967C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789D6-5D8E-824E-9E4D-AA84D899EDA0}"/>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C5850D40-5864-474A-8A45-01F6CD74A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F5499-D4E7-9E49-8768-540DFD441C8E}"/>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3504605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5633F650-7589-6140-979B-17BDC8B3D0D8}"/>
              </a:ext>
            </a:extLst>
          </p:cNvPr>
          <p:cNvGrpSpPr>
            <a:grpSpLocks/>
          </p:cNvGrpSpPr>
          <p:nvPr/>
        </p:nvGrpSpPr>
        <p:grpSpPr bwMode="auto">
          <a:xfrm>
            <a:off x="753534" y="744539"/>
            <a:ext cx="10674351" cy="5349875"/>
            <a:chOff x="564643" y="744469"/>
            <a:chExt cx="8005589" cy="5349671"/>
          </a:xfrm>
        </p:grpSpPr>
        <p:sp>
          <p:nvSpPr>
            <p:cNvPr id="5" name="Freeform 6">
              <a:extLst>
                <a:ext uri="{FF2B5EF4-FFF2-40B4-BE49-F238E27FC236}">
                  <a16:creationId xmlns:a16="http://schemas.microsoft.com/office/drawing/2014/main" id="{9BC27774-604A-8D44-921A-7A8E2787F34D}"/>
                </a:ext>
              </a:extLst>
            </p:cNvPr>
            <p:cNvSpPr>
              <a:spLocks/>
            </p:cNvSpPr>
            <p:nvPr/>
          </p:nvSpPr>
          <p:spPr bwMode="auto">
            <a:xfrm>
              <a:off x="6113972" y="1685652"/>
              <a:ext cx="2456260" cy="4408488"/>
            </a:xfrm>
            <a:custGeom>
              <a:avLst/>
              <a:gdLst>
                <a:gd name="T0" fmla="*/ 8761 w 10000"/>
                <a:gd name="T1" fmla="*/ 0 h 10000"/>
                <a:gd name="T2" fmla="*/ 10000 w 10000"/>
                <a:gd name="T3" fmla="*/ 0 h 10000"/>
                <a:gd name="T4" fmla="*/ 10000 w 10000"/>
                <a:gd name="T5" fmla="*/ 10000 h 10000"/>
                <a:gd name="T6" fmla="*/ 0 w 10000"/>
                <a:gd name="T7" fmla="*/ 10000 h 10000"/>
                <a:gd name="T8" fmla="*/ 0 w 10000"/>
                <a:gd name="T9" fmla="*/ 9357 h 10000"/>
                <a:gd name="T10" fmla="*/ 8761 w 10000"/>
                <a:gd name="T11" fmla="*/ 9357 h 10000"/>
                <a:gd name="T12" fmla="*/ 8761 w 10000"/>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1800"/>
            </a:p>
          </p:txBody>
        </p:sp>
        <p:sp>
          <p:nvSpPr>
            <p:cNvPr id="6" name="Freeform 6">
              <a:extLst>
                <a:ext uri="{FF2B5EF4-FFF2-40B4-BE49-F238E27FC236}">
                  <a16:creationId xmlns:a16="http://schemas.microsoft.com/office/drawing/2014/main" id="{94389D52-758A-9F41-B42B-31EFC329CE2E}"/>
                </a:ext>
              </a:extLst>
            </p:cNvPr>
            <p:cNvSpPr>
              <a:spLocks/>
            </p:cNvSpPr>
            <p:nvPr/>
          </p:nvSpPr>
          <p:spPr bwMode="auto">
            <a:xfrm flipH="1" flipV="1">
              <a:off x="564643" y="744469"/>
              <a:ext cx="2456505" cy="4408488"/>
            </a:xfrm>
            <a:custGeom>
              <a:avLst/>
              <a:gdLst>
                <a:gd name="T0" fmla="*/ 8762 w 10001"/>
                <a:gd name="T1" fmla="*/ 0 h 10000"/>
                <a:gd name="T2" fmla="*/ 10001 w 10001"/>
                <a:gd name="T3" fmla="*/ 0 h 10000"/>
                <a:gd name="T4" fmla="*/ 10001 w 10001"/>
                <a:gd name="T5" fmla="*/ 10000 h 10000"/>
                <a:gd name="T6" fmla="*/ 1 w 10001"/>
                <a:gd name="T7" fmla="*/ 10000 h 10000"/>
                <a:gd name="T8" fmla="*/ 1 w 10001"/>
                <a:gd name="T9" fmla="*/ 9352 h 10000"/>
                <a:gd name="T10" fmla="*/ 8762 w 10001"/>
                <a:gd name="T11" fmla="*/ 9346 h 10000"/>
                <a:gd name="T12" fmla="*/ 8762 w 10001"/>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1800"/>
            </a:p>
          </p:txBody>
        </p:sp>
      </p:grpSp>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101DE258-F09C-654D-93BB-2C6560FC697D}"/>
              </a:ext>
            </a:extLst>
          </p:cNvPr>
          <p:cNvSpPr>
            <a:spLocks noGrp="1"/>
          </p:cNvSpPr>
          <p:nvPr>
            <p:ph type="dt" sz="half" idx="10"/>
          </p:nvPr>
        </p:nvSpPr>
        <p:spPr>
          <a:xfrm>
            <a:off x="753534" y="6453188"/>
            <a:ext cx="1606551" cy="404812"/>
          </a:xfrm>
        </p:spPr>
        <p:txBody>
          <a:bodyPr/>
          <a:lstStyle>
            <a:lvl1pPr>
              <a:defRPr baseline="0">
                <a:solidFill>
                  <a:schemeClr val="tx2"/>
                </a:solidFill>
              </a:defRPr>
            </a:lvl1pPr>
          </a:lstStyle>
          <a:p>
            <a:pPr>
              <a:defRPr/>
            </a:pPr>
            <a:endParaRPr lang="en-US"/>
          </a:p>
        </p:txBody>
      </p:sp>
      <p:sp>
        <p:nvSpPr>
          <p:cNvPr id="8" name="Footer Placeholder 4">
            <a:extLst>
              <a:ext uri="{FF2B5EF4-FFF2-40B4-BE49-F238E27FC236}">
                <a16:creationId xmlns:a16="http://schemas.microsoft.com/office/drawing/2014/main" id="{A2531AEF-1CF7-224B-96E2-76B6707229BC}"/>
              </a:ext>
            </a:extLst>
          </p:cNvPr>
          <p:cNvSpPr>
            <a:spLocks noGrp="1"/>
          </p:cNvSpPr>
          <p:nvPr>
            <p:ph type="ftr" sz="quarter" idx="11"/>
          </p:nvPr>
        </p:nvSpPr>
        <p:spPr>
          <a:xfrm>
            <a:off x="2584451" y="6453188"/>
            <a:ext cx="7023100" cy="404812"/>
          </a:xfrm>
        </p:spPr>
        <p:txBody>
          <a:bodyPr/>
          <a:lstStyle>
            <a:lvl1pPr algn="ctr">
              <a:defRPr baseline="0">
                <a:solidFill>
                  <a:schemeClr val="tx2"/>
                </a:solidFill>
              </a:defRPr>
            </a:lvl1pPr>
          </a:lstStyle>
          <a:p>
            <a:pPr>
              <a:defRPr/>
            </a:pPr>
            <a:endParaRPr lang="en-US"/>
          </a:p>
        </p:txBody>
      </p:sp>
      <p:sp>
        <p:nvSpPr>
          <p:cNvPr id="9" name="Slide Number Placeholder 5">
            <a:extLst>
              <a:ext uri="{FF2B5EF4-FFF2-40B4-BE49-F238E27FC236}">
                <a16:creationId xmlns:a16="http://schemas.microsoft.com/office/drawing/2014/main" id="{A7976B30-6161-444E-9EAB-73F39DB30F62}"/>
              </a:ext>
            </a:extLst>
          </p:cNvPr>
          <p:cNvSpPr>
            <a:spLocks noGrp="1"/>
          </p:cNvSpPr>
          <p:nvPr>
            <p:ph type="sldNum" sz="quarter" idx="12"/>
          </p:nvPr>
        </p:nvSpPr>
        <p:spPr>
          <a:xfrm>
            <a:off x="9829801" y="6453188"/>
            <a:ext cx="1598084" cy="404812"/>
          </a:xfrm>
        </p:spPr>
        <p:txBody>
          <a:bodyPr/>
          <a:lstStyle>
            <a:lvl1pPr>
              <a:defRPr baseline="0" smtClean="0">
                <a:solidFill>
                  <a:schemeClr val="tx2"/>
                </a:solidFill>
              </a:defRPr>
            </a:lvl1pPr>
          </a:lstStyle>
          <a:p>
            <a:pPr>
              <a:defRPr/>
            </a:pPr>
            <a:fld id="{B813B9E4-FD2C-5547-9FBB-965810EEBF7B}" type="slidenum">
              <a:rPr lang="en-US" altLang="x-none"/>
              <a:pPr>
                <a:defRPr/>
              </a:pPr>
              <a:t>‹#›</a:t>
            </a:fld>
            <a:endParaRPr lang="en-US" altLang="x-none"/>
          </a:p>
        </p:txBody>
      </p:sp>
    </p:spTree>
    <p:extLst>
      <p:ext uri="{BB962C8B-B14F-4D97-AF65-F5344CB8AC3E}">
        <p14:creationId xmlns:p14="http://schemas.microsoft.com/office/powerpoint/2010/main" val="186734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C8C20E-2A94-4D44-9F9E-025837D9F19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BE69679-72B2-B447-A0C5-DF658EE93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BA162B-B357-6B46-B98B-903329C91A86}"/>
              </a:ext>
            </a:extLst>
          </p:cNvPr>
          <p:cNvSpPr>
            <a:spLocks noGrp="1"/>
          </p:cNvSpPr>
          <p:nvPr>
            <p:ph type="sldNum" sz="quarter" idx="12"/>
          </p:nvPr>
        </p:nvSpPr>
        <p:spPr/>
        <p:txBody>
          <a:bodyPr/>
          <a:lstStyle>
            <a:lvl1pPr>
              <a:defRPr/>
            </a:lvl1pPr>
          </a:lstStyle>
          <a:p>
            <a:pPr>
              <a:defRPr/>
            </a:pPr>
            <a:fld id="{09B4D528-AAEF-9E4B-998A-8C4E1CBD79DB}" type="slidenum">
              <a:rPr lang="en-US" altLang="x-none"/>
              <a:pPr>
                <a:defRPr/>
              </a:pPr>
              <a:t>‹#›</a:t>
            </a:fld>
            <a:endParaRPr lang="en-US" altLang="x-none"/>
          </a:p>
        </p:txBody>
      </p:sp>
    </p:spTree>
    <p:extLst>
      <p:ext uri="{BB962C8B-B14F-4D97-AF65-F5344CB8AC3E}">
        <p14:creationId xmlns:p14="http://schemas.microsoft.com/office/powerpoint/2010/main" val="355108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368AD69-B357-6146-8C6F-2BB08D58F3E4}"/>
              </a:ext>
            </a:extLst>
          </p:cNvPr>
          <p:cNvSpPr>
            <a:spLocks/>
          </p:cNvSpPr>
          <p:nvPr/>
        </p:nvSpPr>
        <p:spPr bwMode="auto">
          <a:xfrm>
            <a:off x="8151284" y="1685925"/>
            <a:ext cx="3276600" cy="4408488"/>
          </a:xfrm>
          <a:custGeom>
            <a:avLst/>
            <a:gdLst>
              <a:gd name="T0" fmla="*/ 3614 w 4125"/>
              <a:gd name="T1" fmla="*/ 0 h 5554"/>
              <a:gd name="T2" fmla="*/ 4125 w 4125"/>
              <a:gd name="T3" fmla="*/ 0 h 5554"/>
              <a:gd name="T4" fmla="*/ 4125 w 4125"/>
              <a:gd name="T5" fmla="*/ 5554 h 5554"/>
              <a:gd name="T6" fmla="*/ 0 w 4125"/>
              <a:gd name="T7" fmla="*/ 5554 h 5554"/>
              <a:gd name="T8" fmla="*/ 0 w 4125"/>
              <a:gd name="T9" fmla="*/ 5074 h 5554"/>
              <a:gd name="T10" fmla="*/ 3614 w 4125"/>
              <a:gd name="T11" fmla="*/ 5074 h 5554"/>
              <a:gd name="T12" fmla="*/ 3614 w 4125"/>
              <a:gd name="T13" fmla="*/ 0 h 5554"/>
            </a:gdLst>
            <a:ahLst/>
            <a:cxnLst>
              <a:cxn ang="0">
                <a:pos x="T0" y="T1"/>
              </a:cxn>
              <a:cxn ang="0">
                <a:pos x="T2" y="T3"/>
              </a:cxn>
              <a:cxn ang="0">
                <a:pos x="T4" y="T5"/>
              </a:cxn>
              <a:cxn ang="0">
                <a:pos x="T6" y="T7"/>
              </a:cxn>
              <a:cxn ang="0">
                <a:pos x="T8" y="T9"/>
              </a:cxn>
              <a:cxn ang="0">
                <a:pos x="T10" y="T11"/>
              </a:cxn>
              <a:cxn ang="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1800"/>
          </a:p>
        </p:txBody>
      </p:sp>
      <p:sp>
        <p:nvSpPr>
          <p:cNvPr id="5" name="Freeform 4" title="Crop Mark">
            <a:extLst>
              <a:ext uri="{FF2B5EF4-FFF2-40B4-BE49-F238E27FC236}">
                <a16:creationId xmlns:a16="http://schemas.microsoft.com/office/drawing/2014/main" id="{AEB62F2D-A182-B746-A0B0-6672CE8DE5F2}"/>
              </a:ext>
            </a:extLst>
          </p:cNvPr>
          <p:cNvSpPr/>
          <p:nvPr/>
        </p:nvSpPr>
        <p:spPr bwMode="auto">
          <a:xfrm>
            <a:off x="8151284" y="1685925"/>
            <a:ext cx="327660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2" name="Title 1"/>
          <p:cNvSpPr>
            <a:spLocks noGrp="1"/>
          </p:cNvSpPr>
          <p:nvPr>
            <p:ph type="title"/>
          </p:nvPr>
        </p:nvSpPr>
        <p:spPr>
          <a:xfrm>
            <a:off x="765025" y="1301362"/>
            <a:ext cx="9612971"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6B58DF51-1503-E142-AA06-1DB32162CF2C}"/>
              </a:ext>
            </a:extLst>
          </p:cNvPr>
          <p:cNvSpPr>
            <a:spLocks noGrp="1"/>
          </p:cNvSpPr>
          <p:nvPr>
            <p:ph type="dt" sz="half" idx="10"/>
          </p:nvPr>
        </p:nvSpPr>
        <p:spPr>
          <a:xfrm>
            <a:off x="738717" y="6453188"/>
            <a:ext cx="1623483" cy="404812"/>
          </a:xfrm>
        </p:spPr>
        <p:txBody>
          <a:bodyPr/>
          <a:lstStyle>
            <a:lvl1pPr>
              <a:defRPr>
                <a:solidFill>
                  <a:schemeClr val="tx2"/>
                </a:solidFill>
              </a:defRPr>
            </a:lvl1pPr>
          </a:lstStyle>
          <a:p>
            <a:pPr>
              <a:defRPr/>
            </a:pPr>
            <a:endParaRPr lang="en-US"/>
          </a:p>
        </p:txBody>
      </p:sp>
      <p:sp>
        <p:nvSpPr>
          <p:cNvPr id="7" name="Footer Placeholder 4">
            <a:extLst>
              <a:ext uri="{FF2B5EF4-FFF2-40B4-BE49-F238E27FC236}">
                <a16:creationId xmlns:a16="http://schemas.microsoft.com/office/drawing/2014/main" id="{FD77BBE1-A372-114F-8FA6-A56C86E22EFC}"/>
              </a:ext>
            </a:extLst>
          </p:cNvPr>
          <p:cNvSpPr>
            <a:spLocks noGrp="1"/>
          </p:cNvSpPr>
          <p:nvPr>
            <p:ph type="ftr" sz="quarter" idx="11"/>
          </p:nvPr>
        </p:nvSpPr>
        <p:spPr>
          <a:xfrm>
            <a:off x="2584451" y="6453188"/>
            <a:ext cx="7023100" cy="404812"/>
          </a:xfrm>
        </p:spPr>
        <p:txBody>
          <a:bodyPr/>
          <a:lstStyle>
            <a:lvl1pPr algn="ctr">
              <a:defRPr>
                <a:solidFill>
                  <a:schemeClr val="tx2"/>
                </a:solidFill>
              </a:defRPr>
            </a:lvl1pPr>
          </a:lstStyle>
          <a:p>
            <a:pPr>
              <a:defRPr/>
            </a:pPr>
            <a:endParaRPr lang="en-US"/>
          </a:p>
        </p:txBody>
      </p:sp>
      <p:sp>
        <p:nvSpPr>
          <p:cNvPr id="8" name="Slide Number Placeholder 5">
            <a:extLst>
              <a:ext uri="{FF2B5EF4-FFF2-40B4-BE49-F238E27FC236}">
                <a16:creationId xmlns:a16="http://schemas.microsoft.com/office/drawing/2014/main" id="{17ECBCE1-EB9A-B444-BE16-4910B292810E}"/>
              </a:ext>
            </a:extLst>
          </p:cNvPr>
          <p:cNvSpPr>
            <a:spLocks noGrp="1"/>
          </p:cNvSpPr>
          <p:nvPr>
            <p:ph type="sldNum" sz="quarter" idx="12"/>
          </p:nvPr>
        </p:nvSpPr>
        <p:spPr>
          <a:xfrm>
            <a:off x="9829801" y="6453188"/>
            <a:ext cx="1598084" cy="404812"/>
          </a:xfrm>
        </p:spPr>
        <p:txBody>
          <a:bodyPr/>
          <a:lstStyle>
            <a:lvl1pPr>
              <a:defRPr smtClean="0">
                <a:solidFill>
                  <a:schemeClr val="tx2"/>
                </a:solidFill>
              </a:defRPr>
            </a:lvl1pPr>
          </a:lstStyle>
          <a:p>
            <a:pPr>
              <a:defRPr/>
            </a:pPr>
            <a:fld id="{C37D6690-B323-9E4C-A161-4D02AB0D88E8}" type="slidenum">
              <a:rPr lang="en-US" altLang="x-none"/>
              <a:pPr>
                <a:defRPr/>
              </a:pPr>
              <a:t>‹#›</a:t>
            </a:fld>
            <a:endParaRPr lang="en-US" altLang="x-none"/>
          </a:p>
        </p:txBody>
      </p:sp>
    </p:spTree>
    <p:extLst>
      <p:ext uri="{BB962C8B-B14F-4D97-AF65-F5344CB8AC3E}">
        <p14:creationId xmlns:p14="http://schemas.microsoft.com/office/powerpoint/2010/main" val="323873995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82B16D0-33A9-9048-87FD-00FC966BAA7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4E72C6E-EB8C-8143-95C5-6BB4834857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56387-65C3-7947-B693-21ACBADD1CC0}"/>
              </a:ext>
            </a:extLst>
          </p:cNvPr>
          <p:cNvSpPr>
            <a:spLocks noGrp="1"/>
          </p:cNvSpPr>
          <p:nvPr>
            <p:ph type="sldNum" sz="quarter" idx="12"/>
          </p:nvPr>
        </p:nvSpPr>
        <p:spPr/>
        <p:txBody>
          <a:bodyPr/>
          <a:lstStyle>
            <a:lvl1pPr>
              <a:defRPr/>
            </a:lvl1pPr>
          </a:lstStyle>
          <a:p>
            <a:pPr>
              <a:defRPr/>
            </a:pPr>
            <a:fld id="{633EC787-E368-464B-AF94-B4219A1437AA}" type="slidenum">
              <a:rPr lang="en-US" altLang="x-none"/>
              <a:pPr>
                <a:defRPr/>
              </a:pPr>
              <a:t>‹#›</a:t>
            </a:fld>
            <a:endParaRPr lang="en-US" altLang="x-none"/>
          </a:p>
        </p:txBody>
      </p:sp>
    </p:spTree>
    <p:extLst>
      <p:ext uri="{BB962C8B-B14F-4D97-AF65-F5344CB8AC3E}">
        <p14:creationId xmlns:p14="http://schemas.microsoft.com/office/powerpoint/2010/main" val="391787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230"/>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71601" y="3305209"/>
            <a:ext cx="4447785"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3" y="2349754"/>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525013" y="3305209"/>
            <a:ext cx="444778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DF5631B-119A-E045-A4A4-4C15C25C1AC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3AC3B572-A217-7F49-AAA1-210E744017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A8CAAC-467D-0841-9F83-83D8EB651950}"/>
              </a:ext>
            </a:extLst>
          </p:cNvPr>
          <p:cNvSpPr>
            <a:spLocks noGrp="1"/>
          </p:cNvSpPr>
          <p:nvPr>
            <p:ph type="sldNum" sz="quarter" idx="12"/>
          </p:nvPr>
        </p:nvSpPr>
        <p:spPr/>
        <p:txBody>
          <a:bodyPr/>
          <a:lstStyle>
            <a:lvl1pPr>
              <a:defRPr/>
            </a:lvl1pPr>
          </a:lstStyle>
          <a:p>
            <a:pPr>
              <a:defRPr/>
            </a:pPr>
            <a:fld id="{F893BF3B-3089-BA4A-AB5B-CAD2D531DD6F}" type="slidenum">
              <a:rPr lang="en-US" altLang="x-none"/>
              <a:pPr>
                <a:defRPr/>
              </a:pPr>
              <a:t>‹#›</a:t>
            </a:fld>
            <a:endParaRPr lang="en-US" altLang="x-none"/>
          </a:p>
        </p:txBody>
      </p:sp>
    </p:spTree>
    <p:extLst>
      <p:ext uri="{BB962C8B-B14F-4D97-AF65-F5344CB8AC3E}">
        <p14:creationId xmlns:p14="http://schemas.microsoft.com/office/powerpoint/2010/main" val="2081668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94F3480-8F49-9444-8909-CBD93D6C972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D7F576C-A208-7E4E-9B2A-7D29DDDDB7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F87AD15-4CFD-4445-8837-3CC7377F0828}"/>
              </a:ext>
            </a:extLst>
          </p:cNvPr>
          <p:cNvSpPr>
            <a:spLocks noGrp="1"/>
          </p:cNvSpPr>
          <p:nvPr>
            <p:ph type="sldNum" sz="quarter" idx="12"/>
          </p:nvPr>
        </p:nvSpPr>
        <p:spPr/>
        <p:txBody>
          <a:bodyPr/>
          <a:lstStyle>
            <a:lvl1pPr>
              <a:defRPr/>
            </a:lvl1pPr>
          </a:lstStyle>
          <a:p>
            <a:pPr>
              <a:defRPr/>
            </a:pPr>
            <a:fld id="{062EBA15-48B6-CE47-B98C-F6BFA191070E}" type="slidenum">
              <a:rPr lang="en-US" altLang="x-none"/>
              <a:pPr>
                <a:defRPr/>
              </a:pPr>
              <a:t>‹#›</a:t>
            </a:fld>
            <a:endParaRPr lang="en-US" altLang="x-none"/>
          </a:p>
        </p:txBody>
      </p:sp>
    </p:spTree>
    <p:extLst>
      <p:ext uri="{BB962C8B-B14F-4D97-AF65-F5344CB8AC3E}">
        <p14:creationId xmlns:p14="http://schemas.microsoft.com/office/powerpoint/2010/main" val="204430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50D697-12C6-1840-8DB2-948E09ED6577}"/>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15E87D7-A4A7-AD4F-BD1C-D5643F0D87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DFB501-9653-C349-8061-4B140948494C}"/>
              </a:ext>
            </a:extLst>
          </p:cNvPr>
          <p:cNvSpPr>
            <a:spLocks noGrp="1"/>
          </p:cNvSpPr>
          <p:nvPr>
            <p:ph type="sldNum" sz="quarter" idx="12"/>
          </p:nvPr>
        </p:nvSpPr>
        <p:spPr/>
        <p:txBody>
          <a:bodyPr/>
          <a:lstStyle>
            <a:lvl1pPr>
              <a:defRPr/>
            </a:lvl1pPr>
          </a:lstStyle>
          <a:p>
            <a:pPr>
              <a:defRPr/>
            </a:pPr>
            <a:fld id="{2FD77EA9-6947-AD40-9F1F-1DAB5631F97B}" type="slidenum">
              <a:rPr lang="en-US" altLang="x-none"/>
              <a:pPr>
                <a:defRPr/>
              </a:pPr>
              <a:t>‹#›</a:t>
            </a:fld>
            <a:endParaRPr lang="en-US" altLang="x-none"/>
          </a:p>
        </p:txBody>
      </p:sp>
    </p:spTree>
    <p:extLst>
      <p:ext uri="{BB962C8B-B14F-4D97-AF65-F5344CB8AC3E}">
        <p14:creationId xmlns:p14="http://schemas.microsoft.com/office/powerpoint/2010/main" val="197875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A4460A3A-31BA-EF4D-845F-81DAB57362ED}"/>
              </a:ext>
            </a:extLst>
          </p:cNvPr>
          <p:cNvSpPr/>
          <p:nvPr/>
        </p:nvSpPr>
        <p:spPr>
          <a:xfrm>
            <a:off x="1" y="0"/>
            <a:ext cx="53043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D811E64-9968-6947-8C85-E24E1B66F4BF}"/>
              </a:ext>
            </a:extLst>
          </p:cNvPr>
          <p:cNvSpPr/>
          <p:nvPr/>
        </p:nvSpPr>
        <p:spPr>
          <a:xfrm>
            <a:off x="5304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94AABD02-BC88-7746-B1F7-A15E2FC8B0B6}"/>
              </a:ext>
            </a:extLst>
          </p:cNvPr>
          <p:cNvSpPr/>
          <p:nvPr/>
        </p:nvSpPr>
        <p:spPr>
          <a:xfrm>
            <a:off x="5304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E74882C5-D983-A34F-A4CB-B390A1771E5A}"/>
              </a:ext>
            </a:extLst>
          </p:cNvPr>
          <p:cNvSpPr>
            <a:spLocks noGrp="1"/>
          </p:cNvSpPr>
          <p:nvPr>
            <p:ph type="dt" sz="half" idx="10"/>
          </p:nvPr>
        </p:nvSpPr>
        <p:spPr>
          <a:xfrm>
            <a:off x="723900" y="6453188"/>
            <a:ext cx="1204384" cy="404812"/>
          </a:xfrm>
        </p:spPr>
        <p:txBody>
          <a:bodyPr/>
          <a:lstStyle>
            <a:lvl1pPr>
              <a:defRPr>
                <a:solidFill>
                  <a:schemeClr val="tx2"/>
                </a:solidFill>
              </a:defRPr>
            </a:lvl1pPr>
          </a:lstStyle>
          <a:p>
            <a:pPr>
              <a:defRPr/>
            </a:pPr>
            <a:endParaRPr lang="en-US"/>
          </a:p>
        </p:txBody>
      </p:sp>
      <p:sp>
        <p:nvSpPr>
          <p:cNvPr id="9" name="Footer Placeholder 5">
            <a:extLst>
              <a:ext uri="{FF2B5EF4-FFF2-40B4-BE49-F238E27FC236}">
                <a16:creationId xmlns:a16="http://schemas.microsoft.com/office/drawing/2014/main" id="{C8035FC5-B160-FC4D-8E3C-C64D6BA33097}"/>
              </a:ext>
            </a:extLst>
          </p:cNvPr>
          <p:cNvSpPr>
            <a:spLocks noGrp="1"/>
          </p:cNvSpPr>
          <p:nvPr>
            <p:ph type="ftr" sz="quarter" idx="11"/>
          </p:nvPr>
        </p:nvSpPr>
        <p:spPr>
          <a:xfrm>
            <a:off x="2205567" y="6453188"/>
            <a:ext cx="2374900" cy="404812"/>
          </a:xfrm>
        </p:spPr>
        <p:txBody>
          <a:bodyPr/>
          <a:lstStyle>
            <a:lvl1pPr>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BD158EB4-92DE-9F40-8BED-67E62822F18C}"/>
              </a:ext>
            </a:extLst>
          </p:cNvPr>
          <p:cNvSpPr>
            <a:spLocks noGrp="1"/>
          </p:cNvSpPr>
          <p:nvPr>
            <p:ph type="sldNum" sz="quarter" idx="12"/>
          </p:nvPr>
        </p:nvSpPr>
        <p:spPr>
          <a:xfrm>
            <a:off x="9882718" y="6453188"/>
            <a:ext cx="1595967" cy="404812"/>
          </a:xfrm>
        </p:spPr>
        <p:txBody>
          <a:bodyPr/>
          <a:lstStyle>
            <a:lvl1pPr>
              <a:defRPr smtClean="0">
                <a:solidFill>
                  <a:schemeClr val="tx2"/>
                </a:solidFill>
              </a:defRPr>
            </a:lvl1pPr>
          </a:lstStyle>
          <a:p>
            <a:pPr>
              <a:defRPr/>
            </a:pPr>
            <a:fld id="{11686F60-5A3F-CF4E-9B0B-95B47ECAB5C5}" type="slidenum">
              <a:rPr lang="en-US" altLang="x-none"/>
              <a:pPr>
                <a:defRPr/>
              </a:pPr>
              <a:t>‹#›</a:t>
            </a:fld>
            <a:endParaRPr lang="en-US" altLang="x-none"/>
          </a:p>
        </p:txBody>
      </p:sp>
    </p:spTree>
    <p:extLst>
      <p:ext uri="{BB962C8B-B14F-4D97-AF65-F5344CB8AC3E}">
        <p14:creationId xmlns:p14="http://schemas.microsoft.com/office/powerpoint/2010/main" val="407118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3B1E-0B90-E44A-A54B-6194F01AC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1B622-AD99-344B-AE2B-E80F994F8C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DDF74-8B32-2744-875B-7547D57B8637}"/>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72822458-C021-0040-8692-43C532B90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DED8D-41A5-9140-ABA3-D996B40DFBF9}"/>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2472338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B921C5A1-C829-434A-AC81-4FC7A634825C}"/>
              </a:ext>
            </a:extLst>
          </p:cNvPr>
          <p:cNvSpPr/>
          <p:nvPr/>
        </p:nvSpPr>
        <p:spPr>
          <a:xfrm>
            <a:off x="1" y="0"/>
            <a:ext cx="53043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0B63AC8-AC91-124A-A6ED-F217C8BCD3DD}"/>
              </a:ext>
            </a:extLst>
          </p:cNvPr>
          <p:cNvSpPr/>
          <p:nvPr/>
        </p:nvSpPr>
        <p:spPr>
          <a:xfrm>
            <a:off x="5304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EA4D9392-8E14-074D-AC12-01CE51811C48}"/>
              </a:ext>
            </a:extLst>
          </p:cNvPr>
          <p:cNvSpPr/>
          <p:nvPr/>
        </p:nvSpPr>
        <p:spPr>
          <a:xfrm>
            <a:off x="5304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2"/>
            <a:ext cx="6659880" cy="6857999"/>
          </a:xfrm>
        </p:spPr>
        <p:txBody>
          <a:bodyPr rtlCol="0">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23900" y="2855968"/>
            <a:ext cx="385572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BC44E0B7-AD08-D742-91BA-66D8662A20D6}"/>
              </a:ext>
            </a:extLst>
          </p:cNvPr>
          <p:cNvSpPr>
            <a:spLocks noGrp="1"/>
          </p:cNvSpPr>
          <p:nvPr>
            <p:ph type="dt" sz="half" idx="10"/>
          </p:nvPr>
        </p:nvSpPr>
        <p:spPr>
          <a:xfrm>
            <a:off x="723900" y="6453188"/>
            <a:ext cx="1204384" cy="404812"/>
          </a:xfrm>
        </p:spPr>
        <p:txBody>
          <a:bodyPr/>
          <a:lstStyle>
            <a:lvl1pPr>
              <a:defRPr>
                <a:solidFill>
                  <a:schemeClr val="tx2"/>
                </a:solidFill>
              </a:defRPr>
            </a:lvl1pPr>
          </a:lstStyle>
          <a:p>
            <a:pPr>
              <a:defRPr/>
            </a:pPr>
            <a:endParaRPr lang="en-US"/>
          </a:p>
        </p:txBody>
      </p:sp>
      <p:sp>
        <p:nvSpPr>
          <p:cNvPr id="9" name="Footer Placeholder 5">
            <a:extLst>
              <a:ext uri="{FF2B5EF4-FFF2-40B4-BE49-F238E27FC236}">
                <a16:creationId xmlns:a16="http://schemas.microsoft.com/office/drawing/2014/main" id="{F19AEBD4-86DC-3C4D-8EA2-2308D28764E3}"/>
              </a:ext>
            </a:extLst>
          </p:cNvPr>
          <p:cNvSpPr>
            <a:spLocks noGrp="1"/>
          </p:cNvSpPr>
          <p:nvPr>
            <p:ph type="ftr" sz="quarter" idx="11"/>
          </p:nvPr>
        </p:nvSpPr>
        <p:spPr>
          <a:xfrm>
            <a:off x="2205567" y="6453188"/>
            <a:ext cx="2374900" cy="404812"/>
          </a:xfrm>
        </p:spPr>
        <p:txBody>
          <a:bodyPr/>
          <a:lstStyle>
            <a:lvl1pPr>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F91B0D61-D323-294C-9A8A-B278B1A09C8A}"/>
              </a:ext>
            </a:extLst>
          </p:cNvPr>
          <p:cNvSpPr>
            <a:spLocks noGrp="1"/>
          </p:cNvSpPr>
          <p:nvPr>
            <p:ph type="sldNum" sz="quarter" idx="12"/>
          </p:nvPr>
        </p:nvSpPr>
        <p:spPr>
          <a:xfrm>
            <a:off x="9882718" y="6453188"/>
            <a:ext cx="1595967" cy="404812"/>
          </a:xfrm>
        </p:spPr>
        <p:txBody>
          <a:bodyPr/>
          <a:lstStyle>
            <a:lvl1pPr>
              <a:defRPr smtClean="0">
                <a:solidFill>
                  <a:schemeClr val="tx2"/>
                </a:solidFill>
              </a:defRPr>
            </a:lvl1pPr>
          </a:lstStyle>
          <a:p>
            <a:pPr>
              <a:defRPr/>
            </a:pPr>
            <a:fld id="{92FBF940-60CE-7445-95C5-47BE92CD6779}" type="slidenum">
              <a:rPr lang="en-US" altLang="x-none"/>
              <a:pPr>
                <a:defRPr/>
              </a:pPr>
              <a:t>‹#›</a:t>
            </a:fld>
            <a:endParaRPr lang="en-US" altLang="x-none"/>
          </a:p>
        </p:txBody>
      </p:sp>
    </p:spTree>
    <p:extLst>
      <p:ext uri="{BB962C8B-B14F-4D97-AF65-F5344CB8AC3E}">
        <p14:creationId xmlns:p14="http://schemas.microsoft.com/office/powerpoint/2010/main" val="343169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B26220-3BAE-5A43-A5F1-778F813ED7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C481C80-5223-CF40-AE70-07C3CA76E3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6C179A-1C38-E040-9553-A4395BE97E5E}"/>
              </a:ext>
            </a:extLst>
          </p:cNvPr>
          <p:cNvSpPr>
            <a:spLocks noGrp="1"/>
          </p:cNvSpPr>
          <p:nvPr>
            <p:ph type="sldNum" sz="quarter" idx="12"/>
          </p:nvPr>
        </p:nvSpPr>
        <p:spPr/>
        <p:txBody>
          <a:bodyPr/>
          <a:lstStyle>
            <a:lvl1pPr>
              <a:defRPr/>
            </a:lvl1pPr>
          </a:lstStyle>
          <a:p>
            <a:pPr>
              <a:defRPr/>
            </a:pPr>
            <a:fld id="{19F2904F-873F-634E-BFF6-38E22C974F77}" type="slidenum">
              <a:rPr lang="en-US" altLang="x-none"/>
              <a:pPr>
                <a:defRPr/>
              </a:pPr>
              <a:t>‹#›</a:t>
            </a:fld>
            <a:endParaRPr lang="en-US" altLang="x-none"/>
          </a:p>
        </p:txBody>
      </p:sp>
    </p:spTree>
    <p:extLst>
      <p:ext uri="{BB962C8B-B14F-4D97-AF65-F5344CB8AC3E}">
        <p14:creationId xmlns:p14="http://schemas.microsoft.com/office/powerpoint/2010/main" val="775849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396" y="624156"/>
            <a:ext cx="1987933"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1" y="624156"/>
            <a:ext cx="7632700"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9028A0-4B4C-4845-A116-D3574743E1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2D9AE8-4A5D-014C-9687-B08D2129BF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F3E1A8-BC9B-C74C-957B-3A8147904256}"/>
              </a:ext>
            </a:extLst>
          </p:cNvPr>
          <p:cNvSpPr>
            <a:spLocks noGrp="1"/>
          </p:cNvSpPr>
          <p:nvPr>
            <p:ph type="sldNum" sz="quarter" idx="12"/>
          </p:nvPr>
        </p:nvSpPr>
        <p:spPr/>
        <p:txBody>
          <a:bodyPr/>
          <a:lstStyle>
            <a:lvl1pPr>
              <a:defRPr/>
            </a:lvl1pPr>
          </a:lstStyle>
          <a:p>
            <a:pPr>
              <a:defRPr/>
            </a:pPr>
            <a:fld id="{8AD93236-4BB8-3E41-9E14-5CA86EA7CE5D}" type="slidenum">
              <a:rPr lang="en-US" altLang="x-none"/>
              <a:pPr>
                <a:defRPr/>
              </a:pPr>
              <a:t>‹#›</a:t>
            </a:fld>
            <a:endParaRPr lang="en-US" altLang="x-none"/>
          </a:p>
        </p:txBody>
      </p:sp>
    </p:spTree>
    <p:extLst>
      <p:ext uri="{BB962C8B-B14F-4D97-AF65-F5344CB8AC3E}">
        <p14:creationId xmlns:p14="http://schemas.microsoft.com/office/powerpoint/2010/main" val="4512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0813-9DA3-CA44-B4C9-C5F62F9D1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5F93F-11B5-7742-835D-5D7228A98C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0ED6F-F21F-0B4C-B0F4-E3D84D241452}"/>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5A0676F9-8D16-A947-A03B-4F89E4D34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FE8CF-680E-FF4A-B81A-391B5670D544}"/>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198042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193C-3695-7843-BCC0-01DF135C6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C1DB8-D4E7-0F40-A356-EFD4A459C0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07755-23ED-2A44-8189-553AB3A6BC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B0CB8E-5770-9747-801F-F4714889615F}"/>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6" name="Footer Placeholder 5">
            <a:extLst>
              <a:ext uri="{FF2B5EF4-FFF2-40B4-BE49-F238E27FC236}">
                <a16:creationId xmlns:a16="http://schemas.microsoft.com/office/drawing/2014/main" id="{38E39246-0EAE-E844-9C53-248D5F66C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6A276-CB53-3B4F-9B21-A4D728A810A7}"/>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86835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420E-65C4-B94D-959B-47E1AFB416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3EBD3F-E727-4E40-9DAE-01F729D2B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C34075-8A10-BD47-9903-C4449BFCE4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35328-2248-544E-AC82-8313B315F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3E23F2-4348-F148-8C89-AD6C05F7E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90658-E164-8248-961A-1A080B3E2F83}"/>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8" name="Footer Placeholder 7">
            <a:extLst>
              <a:ext uri="{FF2B5EF4-FFF2-40B4-BE49-F238E27FC236}">
                <a16:creationId xmlns:a16="http://schemas.microsoft.com/office/drawing/2014/main" id="{0A66B6F9-D801-4046-B855-6824018BC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63BB8-2B58-B94F-8BAB-D0EBB6A95B5F}"/>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125535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A287-B41B-BD48-A40F-4F09A9A5C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4A5CA-60D9-6943-B7B0-7801DA893037}"/>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4" name="Footer Placeholder 3">
            <a:extLst>
              <a:ext uri="{FF2B5EF4-FFF2-40B4-BE49-F238E27FC236}">
                <a16:creationId xmlns:a16="http://schemas.microsoft.com/office/drawing/2014/main" id="{F7231B0D-E462-8544-9E3E-446FCC658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124002-21AC-0C44-BE96-BEA90AE95074}"/>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111505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E1219-FDE3-0949-AF87-4BF5F70F4AB1}"/>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3" name="Footer Placeholder 2">
            <a:extLst>
              <a:ext uri="{FF2B5EF4-FFF2-40B4-BE49-F238E27FC236}">
                <a16:creationId xmlns:a16="http://schemas.microsoft.com/office/drawing/2014/main" id="{FBAD9434-4A67-B54D-97E4-A14C9373C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A9C1E-25EB-A240-AFB3-2BFB963F6BA1}"/>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392949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BB34-ECAC-484D-92FE-C2192F0AD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FF6BA2-F9E6-CF43-A83C-5ECD53C88D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96070-B1FF-6F48-9404-B594238F2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BC7B30-732E-B847-8724-A3180D98C19E}"/>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6" name="Footer Placeholder 5">
            <a:extLst>
              <a:ext uri="{FF2B5EF4-FFF2-40B4-BE49-F238E27FC236}">
                <a16:creationId xmlns:a16="http://schemas.microsoft.com/office/drawing/2014/main" id="{23803912-2A7A-9C4A-BE5A-914584661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B94A8-8866-0644-B3C0-5FA2C4F7051A}"/>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65365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248B-A5F3-E848-B7E7-5331FC6AC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33B022-3749-5241-87DC-04F1D7B83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CEFD2-C7F2-FD4E-B907-27056D450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524496-E7BC-AC41-8E5D-23C543A51683}"/>
              </a:ext>
            </a:extLst>
          </p:cNvPr>
          <p:cNvSpPr>
            <a:spLocks noGrp="1"/>
          </p:cNvSpPr>
          <p:nvPr>
            <p:ph type="dt" sz="half" idx="10"/>
          </p:nvPr>
        </p:nvSpPr>
        <p:spPr/>
        <p:txBody>
          <a:bodyPr/>
          <a:lstStyle/>
          <a:p>
            <a:fld id="{3C64FAAE-9BDD-7E41-8FEC-C68ED7ADC47F}" type="datetimeFigureOut">
              <a:rPr lang="en-US" smtClean="0"/>
              <a:t>1/4/19</a:t>
            </a:fld>
            <a:endParaRPr lang="en-US"/>
          </a:p>
        </p:txBody>
      </p:sp>
      <p:sp>
        <p:nvSpPr>
          <p:cNvPr id="6" name="Footer Placeholder 5">
            <a:extLst>
              <a:ext uri="{FF2B5EF4-FFF2-40B4-BE49-F238E27FC236}">
                <a16:creationId xmlns:a16="http://schemas.microsoft.com/office/drawing/2014/main" id="{4A580807-61C8-274A-A7B4-A199924C0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45609-26A1-EF4B-BDE4-96FEF7D5D263}"/>
              </a:ext>
            </a:extLst>
          </p:cNvPr>
          <p:cNvSpPr>
            <a:spLocks noGrp="1"/>
          </p:cNvSpPr>
          <p:nvPr>
            <p:ph type="sldNum" sz="quarter" idx="12"/>
          </p:nvPr>
        </p:nvSpPr>
        <p:spPr/>
        <p:txBody>
          <a:bodyPr/>
          <a:lstStyle/>
          <a:p>
            <a:fld id="{2FBF0023-2100-B247-9C95-B0144A42EA64}" type="slidenum">
              <a:rPr lang="en-US" smtClean="0"/>
              <a:t>‹#›</a:t>
            </a:fld>
            <a:endParaRPr lang="en-US"/>
          </a:p>
        </p:txBody>
      </p:sp>
    </p:spTree>
    <p:extLst>
      <p:ext uri="{BB962C8B-B14F-4D97-AF65-F5344CB8AC3E}">
        <p14:creationId xmlns:p14="http://schemas.microsoft.com/office/powerpoint/2010/main" val="697131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2E6AB-D460-D148-9AC3-8D256D0F4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9CED73-0D55-0E43-A349-C53B75C82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E6D43-1035-6A4D-85FC-A8F27EB52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4FAAE-9BDD-7E41-8FEC-C68ED7ADC47F}" type="datetimeFigureOut">
              <a:rPr lang="en-US" smtClean="0"/>
              <a:t>1/4/19</a:t>
            </a:fld>
            <a:endParaRPr lang="en-US"/>
          </a:p>
        </p:txBody>
      </p:sp>
      <p:sp>
        <p:nvSpPr>
          <p:cNvPr id="5" name="Footer Placeholder 4">
            <a:extLst>
              <a:ext uri="{FF2B5EF4-FFF2-40B4-BE49-F238E27FC236}">
                <a16:creationId xmlns:a16="http://schemas.microsoft.com/office/drawing/2014/main" id="{8B86CBF3-7B46-684A-984C-6C23A4032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1E403A-F2A2-6D49-BDBD-E1645EAC2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F0023-2100-B247-9C95-B0144A42EA64}" type="slidenum">
              <a:rPr lang="en-US" smtClean="0"/>
              <a:t>‹#›</a:t>
            </a:fld>
            <a:endParaRPr lang="en-US"/>
          </a:p>
        </p:txBody>
      </p:sp>
    </p:spTree>
    <p:extLst>
      <p:ext uri="{BB962C8B-B14F-4D97-AF65-F5344CB8AC3E}">
        <p14:creationId xmlns:p14="http://schemas.microsoft.com/office/powerpoint/2010/main" val="3004239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5234" name="Title Placeholder 1">
            <a:extLst>
              <a:ext uri="{FF2B5EF4-FFF2-40B4-BE49-F238E27FC236}">
                <a16:creationId xmlns:a16="http://schemas.microsoft.com/office/drawing/2014/main" id="{BFA46A02-E4C5-604F-9C46-8ED67D6FD37B}"/>
              </a:ext>
            </a:extLst>
          </p:cNvPr>
          <p:cNvSpPr>
            <a:spLocks noGrp="1" noChangeArrowheads="1"/>
          </p:cNvSpPr>
          <p:nvPr>
            <p:ph type="title"/>
          </p:nvPr>
        </p:nvSpPr>
        <p:spPr bwMode="auto">
          <a:xfrm>
            <a:off x="1371600" y="685800"/>
            <a:ext cx="960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5235" name="Text Placeholder 2">
            <a:extLst>
              <a:ext uri="{FF2B5EF4-FFF2-40B4-BE49-F238E27FC236}">
                <a16:creationId xmlns:a16="http://schemas.microsoft.com/office/drawing/2014/main" id="{BD0FC03B-D287-C64B-A6F3-93EA392ED2DD}"/>
              </a:ext>
            </a:extLst>
          </p:cNvPr>
          <p:cNvSpPr>
            <a:spLocks noGrp="1" noChangeArrowheads="1"/>
          </p:cNvSpPr>
          <p:nvPr>
            <p:ph type="body" idx="1"/>
          </p:nvPr>
        </p:nvSpPr>
        <p:spPr bwMode="auto">
          <a:xfrm>
            <a:off x="1371600" y="2286000"/>
            <a:ext cx="960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72E162-37BF-DA45-ABD5-AA994F8C03A8}"/>
              </a:ext>
            </a:extLst>
          </p:cNvPr>
          <p:cNvSpPr>
            <a:spLocks noGrp="1"/>
          </p:cNvSpPr>
          <p:nvPr>
            <p:ph type="dt" sz="half" idx="2"/>
          </p:nvPr>
        </p:nvSpPr>
        <p:spPr>
          <a:xfrm>
            <a:off x="1390651" y="6453188"/>
            <a:ext cx="1204383" cy="404812"/>
          </a:xfrm>
          <a:prstGeom prst="rect">
            <a:avLst/>
          </a:prstGeom>
        </p:spPr>
        <p:txBody>
          <a:bodyPr vert="horz" lIns="91440" tIns="45720" rIns="91440" bIns="45720" rtlCol="0" anchor="ctr"/>
          <a:lstStyle>
            <a:lvl1pPr algn="l" eaLnBrk="1" fontAlgn="auto" hangingPunct="1">
              <a:spcBef>
                <a:spcPts val="0"/>
              </a:spcBef>
              <a:spcAft>
                <a:spcPts val="0"/>
              </a:spcAft>
              <a:defRPr sz="1000" baseline="0">
                <a:solidFill>
                  <a:schemeClr val="tx2"/>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7ECBA70-AB7D-EC48-9AC4-A4222827815A}"/>
              </a:ext>
            </a:extLst>
          </p:cNvPr>
          <p:cNvSpPr>
            <a:spLocks noGrp="1"/>
          </p:cNvSpPr>
          <p:nvPr>
            <p:ph type="ftr" sz="quarter" idx="3"/>
          </p:nvPr>
        </p:nvSpPr>
        <p:spPr>
          <a:xfrm>
            <a:off x="2893484" y="6453188"/>
            <a:ext cx="6280149" cy="404812"/>
          </a:xfrm>
          <a:prstGeom prst="rect">
            <a:avLst/>
          </a:prstGeom>
        </p:spPr>
        <p:txBody>
          <a:bodyPr vert="horz" lIns="91440" tIns="45720" rIns="91440" bIns="45720" rtlCol="0" anchor="ctr"/>
          <a:lstStyle>
            <a:lvl1pPr algn="l" eaLnBrk="1" fontAlgn="auto" hangingPunct="1">
              <a:spcBef>
                <a:spcPts val="0"/>
              </a:spcBef>
              <a:spcAft>
                <a:spcPts val="0"/>
              </a:spcAft>
              <a:defRPr sz="1000" baseline="0">
                <a:solidFill>
                  <a:schemeClr val="tx2"/>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C550417-C680-6E4C-B9AC-310CBECF9C22}"/>
              </a:ext>
            </a:extLst>
          </p:cNvPr>
          <p:cNvSpPr>
            <a:spLocks noGrp="1"/>
          </p:cNvSpPr>
          <p:nvPr>
            <p:ph type="sldNum" sz="quarter" idx="4"/>
          </p:nvPr>
        </p:nvSpPr>
        <p:spPr>
          <a:xfrm>
            <a:off x="9472085" y="6453188"/>
            <a:ext cx="1595967" cy="404812"/>
          </a:xfrm>
          <a:prstGeom prst="rect">
            <a:avLst/>
          </a:prstGeom>
        </p:spPr>
        <p:txBody>
          <a:bodyPr vert="horz" lIns="91440" tIns="45720" rIns="91440" bIns="45720" rtlCol="0" anchor="ctr"/>
          <a:lstStyle>
            <a:lvl1pPr algn="r" eaLnBrk="1" fontAlgn="auto" hangingPunct="1">
              <a:spcBef>
                <a:spcPts val="0"/>
              </a:spcBef>
              <a:spcAft>
                <a:spcPts val="0"/>
              </a:spcAft>
              <a:defRPr sz="1000" baseline="0" smtClean="0">
                <a:solidFill>
                  <a:schemeClr val="tx2"/>
                </a:solidFill>
                <a:latin typeface="+mn-lt"/>
              </a:defRPr>
            </a:lvl1pPr>
          </a:lstStyle>
          <a:p>
            <a:pPr>
              <a:defRPr/>
            </a:pPr>
            <a:fld id="{E0A5EEE9-04C4-EC49-A52E-BE5ED3FFD626}" type="slidenum">
              <a:rPr lang="en-US" altLang="x-none"/>
              <a:pPr>
                <a:defRPr/>
              </a:pPr>
              <a:t>‹#›</a:t>
            </a:fld>
            <a:endParaRPr lang="en-US" altLang="x-none"/>
          </a:p>
        </p:txBody>
      </p:sp>
      <p:sp>
        <p:nvSpPr>
          <p:cNvPr id="9" name="Rectangle 8">
            <a:extLst>
              <a:ext uri="{FF2B5EF4-FFF2-40B4-BE49-F238E27FC236}">
                <a16:creationId xmlns:a16="http://schemas.microsoft.com/office/drawing/2014/main" id="{8D1CBB9E-4DDD-D74C-8823-1BBACA9C425B}"/>
              </a:ext>
            </a:extLst>
          </p:cNvPr>
          <p:cNvSpPr/>
          <p:nvPr/>
        </p:nvSpPr>
        <p:spPr>
          <a:xfrm>
            <a:off x="478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a:extLst>
              <a:ext uri="{FF2B5EF4-FFF2-40B4-BE49-F238E27FC236}">
                <a16:creationId xmlns:a16="http://schemas.microsoft.com/office/drawing/2014/main" id="{B89CF7C6-6BDB-FB4F-AE0B-07D1BF589835}"/>
              </a:ext>
            </a:extLst>
          </p:cNvPr>
          <p:cNvSpPr/>
          <p:nvPr/>
        </p:nvSpPr>
        <p:spPr>
          <a:xfrm>
            <a:off x="478367"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4432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fontAlgn="base">
        <a:lnSpc>
          <a:spcPct val="89000"/>
        </a:lnSpc>
        <a:spcBef>
          <a:spcPct val="0"/>
        </a:spcBef>
        <a:spcAft>
          <a:spcPct val="0"/>
        </a:spcAft>
        <a:defRPr sz="4400" kern="1200">
          <a:solidFill>
            <a:schemeClr val="tx2"/>
          </a:solidFill>
          <a:latin typeface="+mj-lt"/>
          <a:ea typeface="+mj-ea"/>
          <a:cs typeface="+mj-cs"/>
        </a:defRPr>
      </a:lvl1pPr>
      <a:lvl2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2pPr>
      <a:lvl3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3pPr>
      <a:lvl4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4pPr>
      <a:lvl5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9pPr>
    </p:titleStyle>
    <p:bodyStyle>
      <a:lvl1pPr marL="382588" indent="-382588" algn="l" defTabSz="685800" rtl="0" fontAlgn="base">
        <a:lnSpc>
          <a:spcPct val="94000"/>
        </a:lnSpc>
        <a:spcBef>
          <a:spcPts val="1000"/>
        </a:spcBef>
        <a:spcAft>
          <a:spcPts val="200"/>
        </a:spcAft>
        <a:buFont typeface="Franklin Gothic Book" panose="020B0503020102020204" pitchFamily="34" charset="0"/>
        <a:buChar char="■"/>
        <a:defRPr sz="2000" kern="1200">
          <a:solidFill>
            <a:schemeClr val="tx2"/>
          </a:solidFill>
          <a:latin typeface="+mn-lt"/>
          <a:ea typeface="+mn-ea"/>
          <a:cs typeface="+mn-cs"/>
        </a:defRPr>
      </a:lvl1pPr>
      <a:lvl2pPr marL="914400" indent="-382588" algn="l" defTabSz="685800" rtl="0" fontAlgn="base">
        <a:lnSpc>
          <a:spcPct val="94000"/>
        </a:lnSpc>
        <a:spcBef>
          <a:spcPts val="500"/>
        </a:spcBef>
        <a:spcAft>
          <a:spcPts val="200"/>
        </a:spcAft>
        <a:buFont typeface="Franklin Gothic Book" panose="020B0503020102020204" pitchFamily="34" charset="0"/>
        <a:buChar char="–"/>
        <a:defRPr sz="2000" i="1" kern="1200">
          <a:solidFill>
            <a:schemeClr val="tx2"/>
          </a:solidFill>
          <a:latin typeface="+mn-lt"/>
          <a:ea typeface="+mn-ea"/>
          <a:cs typeface="+mn-cs"/>
        </a:defRPr>
      </a:lvl2pPr>
      <a:lvl3pPr marL="1371600" indent="-382588" algn="l" defTabSz="685800" rtl="0" fontAlgn="base">
        <a:lnSpc>
          <a:spcPct val="94000"/>
        </a:lnSpc>
        <a:spcBef>
          <a:spcPts val="500"/>
        </a:spcBef>
        <a:spcAft>
          <a:spcPts val="200"/>
        </a:spcAft>
        <a:buFont typeface="Franklin Gothic Book" panose="020B0503020102020204" pitchFamily="34" charset="0"/>
        <a:buChar char="■"/>
        <a:defRPr kern="1200">
          <a:solidFill>
            <a:schemeClr val="tx2"/>
          </a:solidFill>
          <a:latin typeface="+mn-lt"/>
          <a:ea typeface="+mn-ea"/>
          <a:cs typeface="+mn-cs"/>
        </a:defRPr>
      </a:lvl3pPr>
      <a:lvl4pPr marL="1828800" indent="-382588" algn="l" defTabSz="685800" rtl="0" fontAlgn="base">
        <a:lnSpc>
          <a:spcPct val="94000"/>
        </a:lnSpc>
        <a:spcBef>
          <a:spcPts val="500"/>
        </a:spcBef>
        <a:spcAft>
          <a:spcPts val="200"/>
        </a:spcAft>
        <a:buFont typeface="Franklin Gothic Book" panose="020B0503020102020204" pitchFamily="34" charset="0"/>
        <a:buChar char="–"/>
        <a:defRPr i="1" kern="1200">
          <a:solidFill>
            <a:schemeClr val="tx2"/>
          </a:solidFill>
          <a:latin typeface="+mn-lt"/>
          <a:ea typeface="+mn-ea"/>
          <a:cs typeface="+mn-cs"/>
        </a:defRPr>
      </a:lvl4pPr>
      <a:lvl5pPr marL="2286000" indent="-382588" algn="l" defTabSz="685800" rtl="0" fontAlgn="base">
        <a:lnSpc>
          <a:spcPct val="94000"/>
        </a:lnSpc>
        <a:spcBef>
          <a:spcPts val="500"/>
        </a:spcBef>
        <a:spcAft>
          <a:spcPts val="200"/>
        </a:spcAft>
        <a:buFont typeface="Franklin Gothic Book" panose="020B0503020102020204" pitchFamily="34" charset="0"/>
        <a:buChar char="■"/>
        <a:defRPr sz="1600" kern="120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khanacademy.org/humanities/medieval-world/latin-western-europe/romanesque1/v/tympanum-of-the-last-judgment-autun" TargetMode="External"/><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hyperlink" Target="https://www.khanacademy.org/humanities/medieval-world/latin-western-europe/romanesque1/v/bayeux-tapestry" TargetMode="External"/><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hyperlink" Target="https://www.khanacademy.org/humanities/medieval-world/latin-western-europe/romanesque1/v/the-animated-bayeux-tapestr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nIR4CItxQ7o"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785B-7C54-684A-80C2-88C62C03444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CAF80D9-8C73-874A-A0D1-0FEA479A78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088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B029D37E-D4E2-E04C-8EA8-11B7D7FA4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65100"/>
            <a:ext cx="89662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F4D45151-96A1-7142-83AE-3F257B3B5D07}"/>
              </a:ext>
            </a:extLst>
          </p:cNvPr>
          <p:cNvSpPr/>
          <p:nvPr/>
        </p:nvSpPr>
        <p:spPr>
          <a:xfrm>
            <a:off x="9813926" y="5105400"/>
            <a:ext cx="765175" cy="763588"/>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2541040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32D72A9F-A733-C642-AC30-CB8CE45EE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203200"/>
            <a:ext cx="87376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2C76022D-CD27-414C-A3B1-C472C86060AF}"/>
              </a:ext>
            </a:extLst>
          </p:cNvPr>
          <p:cNvSpPr/>
          <p:nvPr/>
        </p:nvSpPr>
        <p:spPr>
          <a:xfrm>
            <a:off x="7924801" y="5334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221471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tympan-conques.jpg">
            <a:extLst>
              <a:ext uri="{FF2B5EF4-FFF2-40B4-BE49-F238E27FC236}">
                <a16:creationId xmlns:a16="http://schemas.microsoft.com/office/drawing/2014/main" id="{FB6A1D7C-2825-4845-9A1C-43016CF85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74688"/>
            <a:ext cx="91440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49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D921-8960-C64B-9E99-ED805E3EA1D2}"/>
              </a:ext>
            </a:extLst>
          </p:cNvPr>
          <p:cNvSpPr>
            <a:spLocks noGrp="1"/>
          </p:cNvSpPr>
          <p:nvPr>
            <p:ph type="title"/>
          </p:nvPr>
        </p:nvSpPr>
        <p:spPr>
          <a:xfrm>
            <a:off x="2209800" y="155575"/>
            <a:ext cx="7200900" cy="1485900"/>
          </a:xfrm>
        </p:spPr>
        <p:txBody>
          <a:bodyPr rtlCol="0">
            <a:normAutofit/>
          </a:bodyPr>
          <a:lstStyle/>
          <a:p>
            <a:pPr fontAlgn="auto">
              <a:spcAft>
                <a:spcPts val="0"/>
              </a:spcAft>
              <a:defRPr/>
            </a:pPr>
            <a:r>
              <a:rPr lang="en-US" dirty="0">
                <a:solidFill>
                  <a:schemeClr val="accent6">
                    <a:lumMod val="50000"/>
                  </a:schemeClr>
                </a:solidFill>
              </a:rPr>
              <a:t>Stylistic Characteristics of Romanesque Sculpture</a:t>
            </a:r>
          </a:p>
        </p:txBody>
      </p:sp>
      <p:sp>
        <p:nvSpPr>
          <p:cNvPr id="3" name="Content Placeholder 2">
            <a:extLst>
              <a:ext uri="{FF2B5EF4-FFF2-40B4-BE49-F238E27FC236}">
                <a16:creationId xmlns:a16="http://schemas.microsoft.com/office/drawing/2014/main" id="{E90833B4-D97E-7548-9BAD-E68BD486918F}"/>
              </a:ext>
            </a:extLst>
          </p:cNvPr>
          <p:cNvSpPr>
            <a:spLocks noGrp="1"/>
          </p:cNvSpPr>
          <p:nvPr>
            <p:ph sz="half" idx="1"/>
          </p:nvPr>
        </p:nvSpPr>
        <p:spPr>
          <a:xfrm>
            <a:off x="2095501" y="1309688"/>
            <a:ext cx="4937125" cy="3155950"/>
          </a:xfrm>
        </p:spPr>
        <p:txBody>
          <a:bodyPr rtlCol="0">
            <a:noAutofit/>
          </a:bodyPr>
          <a:lstStyle/>
          <a:p>
            <a:pPr marL="205740" indent="-205740" fontAlgn="auto">
              <a:spcAft>
                <a:spcPts val="0"/>
              </a:spcAft>
              <a:buFont typeface="Wingdings 3"/>
              <a:buChar char=""/>
              <a:defRPr/>
            </a:pPr>
            <a:r>
              <a:rPr lang="en-US" sz="1400" dirty="0"/>
              <a:t>*Subject matter of tympanums and capitals most often tableaux and narratives from the bible especially the Last Judgment</a:t>
            </a:r>
          </a:p>
          <a:p>
            <a:pPr marL="205740" indent="-205740" fontAlgn="auto">
              <a:spcAft>
                <a:spcPts val="0"/>
              </a:spcAft>
              <a:buFont typeface="Wingdings 3"/>
              <a:buChar char=""/>
              <a:defRPr/>
            </a:pPr>
            <a:r>
              <a:rPr lang="en-US" sz="1400" dirty="0"/>
              <a:t>1. Crowded composition with figures of different sizes in limited space</a:t>
            </a:r>
          </a:p>
          <a:p>
            <a:pPr marL="205740" indent="-205740" fontAlgn="auto">
              <a:spcAft>
                <a:spcPts val="0"/>
              </a:spcAft>
              <a:buFont typeface="Wingdings 3"/>
              <a:buChar char=""/>
              <a:defRPr/>
            </a:pPr>
            <a:r>
              <a:rPr lang="en-US" sz="1400" dirty="0"/>
              <a:t>2. Hieratic organization-that which is most important is largest and usually placed in the center of the composition</a:t>
            </a:r>
          </a:p>
          <a:p>
            <a:pPr marL="205740" indent="-205740" fontAlgn="auto">
              <a:spcAft>
                <a:spcPts val="0"/>
              </a:spcAft>
              <a:buFont typeface="Wingdings 3"/>
              <a:buChar char=""/>
              <a:defRPr/>
            </a:pPr>
            <a:r>
              <a:rPr lang="en-US" sz="1400" dirty="0"/>
              <a:t>3. Extreme distortion of figures, often to fit available space within the composition</a:t>
            </a:r>
          </a:p>
          <a:p>
            <a:pPr marL="411480" lvl="1" indent="-205740" fontAlgn="auto">
              <a:spcAft>
                <a:spcPts val="0"/>
              </a:spcAft>
              <a:buFont typeface="Wingdings 3"/>
              <a:buChar char=""/>
              <a:defRPr/>
            </a:pPr>
            <a:r>
              <a:rPr lang="en-US" sz="1400" dirty="0"/>
              <a:t>Representation of the human figure</a:t>
            </a:r>
          </a:p>
          <a:p>
            <a:pPr marL="617220" lvl="2" indent="-384048" fontAlgn="auto">
              <a:spcAft>
                <a:spcPts val="0"/>
              </a:spcAft>
              <a:buClr>
                <a:schemeClr val="bg1">
                  <a:shade val="50000"/>
                </a:schemeClr>
              </a:buClr>
              <a:buFont typeface="Wingdings 3"/>
              <a:buChar char=""/>
              <a:defRPr/>
            </a:pPr>
            <a:r>
              <a:rPr lang="en-US" sz="1400" dirty="0"/>
              <a:t>Extreme elongation of anatomy</a:t>
            </a:r>
          </a:p>
          <a:p>
            <a:pPr marL="617220" lvl="2" indent="-384048" fontAlgn="auto">
              <a:spcAft>
                <a:spcPts val="0"/>
              </a:spcAft>
              <a:buClr>
                <a:schemeClr val="bg1">
                  <a:shade val="50000"/>
                </a:schemeClr>
              </a:buClr>
              <a:buFont typeface="Wingdings 3"/>
              <a:buChar char=""/>
              <a:defRPr/>
            </a:pPr>
            <a:r>
              <a:rPr lang="en-US" sz="1400" dirty="0"/>
              <a:t>Angularity of form-awkward poses with feet pointing down</a:t>
            </a:r>
          </a:p>
          <a:p>
            <a:pPr marL="617220" lvl="2" indent="-384048" fontAlgn="auto">
              <a:spcAft>
                <a:spcPts val="0"/>
              </a:spcAft>
              <a:buClr>
                <a:schemeClr val="bg1">
                  <a:shade val="50000"/>
                </a:schemeClr>
              </a:buClr>
              <a:buFont typeface="Wingdings 3"/>
              <a:buChar char=""/>
              <a:defRPr/>
            </a:pPr>
            <a:r>
              <a:rPr lang="en-US" sz="1400" dirty="0"/>
              <a:t>Linear perspective of details, especially in drapery and hair</a:t>
            </a:r>
          </a:p>
          <a:p>
            <a:pPr marL="617220" lvl="2" indent="-384048" fontAlgn="auto">
              <a:spcAft>
                <a:spcPts val="0"/>
              </a:spcAft>
              <a:buClr>
                <a:schemeClr val="bg1">
                  <a:shade val="50000"/>
                </a:schemeClr>
              </a:buClr>
              <a:buFont typeface="Wingdings 3"/>
              <a:buChar char=""/>
              <a:defRPr/>
            </a:pPr>
            <a:r>
              <a:rPr lang="en-US" sz="1400" dirty="0"/>
              <a:t>Simplification of drapery and related details- stylization</a:t>
            </a:r>
          </a:p>
          <a:p>
            <a:pPr marL="617220" lvl="2" indent="-384048" fontAlgn="auto">
              <a:spcAft>
                <a:spcPts val="0"/>
              </a:spcAft>
              <a:buClr>
                <a:schemeClr val="bg1">
                  <a:shade val="50000"/>
                </a:schemeClr>
              </a:buClr>
              <a:buFont typeface="Wingdings 3"/>
              <a:buChar char=""/>
              <a:defRPr/>
            </a:pPr>
            <a:r>
              <a:rPr lang="en-US" sz="1400" dirty="0"/>
              <a:t>Frontal presentation of the body</a:t>
            </a:r>
          </a:p>
          <a:p>
            <a:pPr marL="617220" lvl="2" indent="-384048" fontAlgn="auto">
              <a:spcAft>
                <a:spcPts val="0"/>
              </a:spcAft>
              <a:buClr>
                <a:schemeClr val="bg1">
                  <a:shade val="50000"/>
                </a:schemeClr>
              </a:buClr>
              <a:buFont typeface="Wingdings 3"/>
              <a:buChar char=""/>
              <a:defRPr/>
            </a:pPr>
            <a:r>
              <a:rPr lang="en-US" sz="1400" dirty="0"/>
              <a:t>Broad and generalized features in the face</a:t>
            </a:r>
          </a:p>
          <a:p>
            <a:pPr marL="205740" indent="-205740" fontAlgn="auto">
              <a:spcAft>
                <a:spcPts val="0"/>
              </a:spcAft>
              <a:buFont typeface="Wingdings 3"/>
              <a:buChar char=""/>
              <a:defRPr/>
            </a:pPr>
            <a:r>
              <a:rPr lang="en-US" sz="1400" dirty="0"/>
              <a:t>4. Fantastic creatures of the imagination- love of medieval bestiary, grotesques of half animal and half human beings presented in illogical scale and proportion</a:t>
            </a:r>
          </a:p>
        </p:txBody>
      </p:sp>
      <p:pic>
        <p:nvPicPr>
          <p:cNvPr id="129027" name="Picture 2" descr="A gluttonous man hung by his legs and cloth stripped from the wealthy, Last Judgment tympanum, Church of Sainte‐Foy, France, Conques, c. 1050–1130 (detail taken from gigapixel image, Columbia University)">
            <a:extLst>
              <a:ext uri="{FF2B5EF4-FFF2-40B4-BE49-F238E27FC236}">
                <a16:creationId xmlns:a16="http://schemas.microsoft.com/office/drawing/2014/main" id="{31400433-C16B-E94E-9B79-653C972FA9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35863" y="1624014"/>
            <a:ext cx="2366962" cy="2143125"/>
          </a:xfrm>
          <a:noFill/>
        </p:spPr>
      </p:pic>
      <p:pic>
        <p:nvPicPr>
          <p:cNvPr id="129028" name="Picture 4" descr="The gates of heaven and the mouth of hell (detail), Last Judgment tympanum, Church of Sainte‐Foy, France, Conques, c. 1050–1130, photo: Nick Thompson (CC BY-NC-SA 2.0)">
            <a:extLst>
              <a:ext uri="{FF2B5EF4-FFF2-40B4-BE49-F238E27FC236}">
                <a16:creationId xmlns:a16="http://schemas.microsoft.com/office/drawing/2014/main" id="{48C716AC-FF4D-694D-A0A3-DD77EC28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4133851"/>
            <a:ext cx="33750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146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8639b0508abac0421d04e9c7f53a86a34787256e.jpg">
            <a:extLst>
              <a:ext uri="{FF2B5EF4-FFF2-40B4-BE49-F238E27FC236}">
                <a16:creationId xmlns:a16="http://schemas.microsoft.com/office/drawing/2014/main" id="{AE4A7AEA-5CBB-DA44-95D3-D9F279A9E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62026"/>
            <a:ext cx="91440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Box 3">
            <a:extLst>
              <a:ext uri="{FF2B5EF4-FFF2-40B4-BE49-F238E27FC236}">
                <a16:creationId xmlns:a16="http://schemas.microsoft.com/office/drawing/2014/main" id="{FBE658D7-55FE-7F4F-8EEC-9BBB3F200A0F}"/>
              </a:ext>
            </a:extLst>
          </p:cNvPr>
          <p:cNvSpPr txBox="1">
            <a:spLocks noChangeArrowheads="1"/>
          </p:cNvSpPr>
          <p:nvPr/>
        </p:nvSpPr>
        <p:spPr bwMode="auto">
          <a:xfrm>
            <a:off x="38862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ctr" defTabSz="457200" fontAlgn="base">
              <a:spcBef>
                <a:spcPct val="0"/>
              </a:spcBef>
              <a:spcAft>
                <a:spcPct val="0"/>
              </a:spcAft>
            </a:pPr>
            <a:r>
              <a:rPr lang="en-US" altLang="en-US">
                <a:solidFill>
                  <a:prstClr val="black"/>
                </a:solidFill>
              </a:rPr>
              <a:t>Christ at center</a:t>
            </a:r>
          </a:p>
        </p:txBody>
      </p:sp>
    </p:spTree>
    <p:extLst>
      <p:ext uri="{BB962C8B-B14F-4D97-AF65-F5344CB8AC3E}">
        <p14:creationId xmlns:p14="http://schemas.microsoft.com/office/powerpoint/2010/main" val="296684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5" descr="Divider-Oct07-D1092sAR800.jpg">
            <a:extLst>
              <a:ext uri="{FF2B5EF4-FFF2-40B4-BE49-F238E27FC236}">
                <a16:creationId xmlns:a16="http://schemas.microsoft.com/office/drawing/2014/main" id="{314B1328-6CBC-E244-A243-9F09D4E35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79463"/>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Box 1">
            <a:extLst>
              <a:ext uri="{FF2B5EF4-FFF2-40B4-BE49-F238E27FC236}">
                <a16:creationId xmlns:a16="http://schemas.microsoft.com/office/drawing/2014/main" id="{5A49B999-337C-D849-9882-ED7950FB04A6}"/>
              </a:ext>
            </a:extLst>
          </p:cNvPr>
          <p:cNvSpPr txBox="1">
            <a:spLocks noChangeArrowheads="1"/>
          </p:cNvSpPr>
          <p:nvPr/>
        </p:nvSpPr>
        <p:spPr bwMode="auto">
          <a:xfrm>
            <a:off x="4038600" y="1524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a:solidFill>
                  <a:prstClr val="black"/>
                </a:solidFill>
              </a:rPr>
              <a:t>GATES OF HEAVEN AND MOUTH OF HELL</a:t>
            </a:r>
          </a:p>
        </p:txBody>
      </p:sp>
    </p:spTree>
    <p:extLst>
      <p:ext uri="{BB962C8B-B14F-4D97-AF65-F5344CB8AC3E}">
        <p14:creationId xmlns:p14="http://schemas.microsoft.com/office/powerpoint/2010/main" val="1161975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be764004cc00baa0b5bdd7e7716dda717ee44054.jpg">
            <a:extLst>
              <a:ext uri="{FF2B5EF4-FFF2-40B4-BE49-F238E27FC236}">
                <a16:creationId xmlns:a16="http://schemas.microsoft.com/office/drawing/2014/main" id="{B5656774-D713-DD4B-A796-CDF2AC238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325439"/>
            <a:ext cx="575151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Box 3">
            <a:extLst>
              <a:ext uri="{FF2B5EF4-FFF2-40B4-BE49-F238E27FC236}">
                <a16:creationId xmlns:a16="http://schemas.microsoft.com/office/drawing/2014/main" id="{1D9BCB6A-AB11-9941-918F-4F5FC2290074}"/>
              </a:ext>
            </a:extLst>
          </p:cNvPr>
          <p:cNvSpPr txBox="1">
            <a:spLocks noChangeArrowheads="1"/>
          </p:cNvSpPr>
          <p:nvPr/>
        </p:nvSpPr>
        <p:spPr bwMode="auto">
          <a:xfrm>
            <a:off x="7375525" y="762001"/>
            <a:ext cx="3252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a:solidFill>
                  <a:prstClr val="black"/>
                </a:solidFill>
              </a:rPr>
              <a:t>As the dead rise from the tomb, their souls will be weighed and they will be admitted to heaven or hell. Hell is chaotic, disorderly scenes where the Devil, just opposite to Abraham, reigns over his terrifying kingdom. </a:t>
            </a:r>
          </a:p>
        </p:txBody>
      </p:sp>
      <p:pic>
        <p:nvPicPr>
          <p:cNvPr id="134147" name="Picture 4" descr="a24ff75a65964d6bce7cbb7da150edacb269148a.png">
            <a:extLst>
              <a:ext uri="{FF2B5EF4-FFF2-40B4-BE49-F238E27FC236}">
                <a16:creationId xmlns:a16="http://schemas.microsoft.com/office/drawing/2014/main" id="{4CF9E7C0-57AC-FF4F-B5C7-4FFDF7D0D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4154489"/>
            <a:ext cx="29559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2A0743C8-CB25-CA43-9409-4E0045C2CCC7}"/>
              </a:ext>
            </a:extLst>
          </p:cNvPr>
          <p:cNvSpPr>
            <a:spLocks noGrp="1" noChangeArrowheads="1"/>
          </p:cNvSpPr>
          <p:nvPr>
            <p:ph type="title"/>
          </p:nvPr>
        </p:nvSpPr>
        <p:spPr>
          <a:xfrm>
            <a:off x="2514600" y="1588"/>
            <a:ext cx="7391400" cy="576262"/>
          </a:xfrm>
        </p:spPr>
        <p:txBody>
          <a:bodyPr/>
          <a:lstStyle/>
          <a:p>
            <a:pPr algn="ctr"/>
            <a:r>
              <a:rPr lang="en-US" altLang="en-US" sz="1600"/>
              <a:t>GISLEBERTUS, Last Judgment, west tympanum of Saint-Lazare, Autun, France, ca. 1120–1135. Marble, approx. 21’ wide at base.   </a:t>
            </a:r>
          </a:p>
        </p:txBody>
      </p:sp>
      <p:pic>
        <p:nvPicPr>
          <p:cNvPr id="61442" name="Picture 3" descr="&#9;17-25.jpg                                                      0000ADECschmoopy                       BC89C2C8:">
            <a:extLst>
              <a:ext uri="{FF2B5EF4-FFF2-40B4-BE49-F238E27FC236}">
                <a16:creationId xmlns:a16="http://schemas.microsoft.com/office/drawing/2014/main" id="{70069380-D180-B940-A06A-3D5171F98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77851"/>
            <a:ext cx="73914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399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EB93A72-5490-514F-BC2A-9F7A6D4E024A}"/>
              </a:ext>
            </a:extLst>
          </p:cNvPr>
          <p:cNvSpPr>
            <a:spLocks noGrp="1" noChangeArrowheads="1"/>
          </p:cNvSpPr>
          <p:nvPr>
            <p:ph type="title"/>
          </p:nvPr>
        </p:nvSpPr>
        <p:spPr>
          <a:xfrm>
            <a:off x="2268538" y="304800"/>
            <a:ext cx="4818062" cy="762000"/>
          </a:xfrm>
        </p:spPr>
        <p:txBody>
          <a:bodyPr/>
          <a:lstStyle/>
          <a:p>
            <a:r>
              <a:rPr lang="en-US" altLang="en-US" sz="1800"/>
              <a:t>Alternate</a:t>
            </a:r>
            <a:r>
              <a:rPr lang="en-US" altLang="en-US" sz="2000"/>
              <a:t> View</a:t>
            </a:r>
            <a:br>
              <a:rPr lang="en-US" altLang="en-US" sz="2000"/>
            </a:br>
            <a:r>
              <a:rPr lang="en-US" altLang="en-US" sz="2000"/>
              <a:t>General view of Portal with Tympanum</a:t>
            </a:r>
          </a:p>
        </p:txBody>
      </p:sp>
      <p:pic>
        <p:nvPicPr>
          <p:cNvPr id="62466" name="Picture 4" descr="17-25alt.jpg                                                   00000093schmoopy                       00000000:">
            <a:extLst>
              <a:ext uri="{FF2B5EF4-FFF2-40B4-BE49-F238E27FC236}">
                <a16:creationId xmlns:a16="http://schemas.microsoft.com/office/drawing/2014/main" id="{98CC6AEA-5D59-7B44-B112-83DD0B251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9" y="1128713"/>
            <a:ext cx="80803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93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4F879C9-6F04-1C4D-9E21-E0EA28CDC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3500"/>
            <a:ext cx="89916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1">
            <a:extLst>
              <a:ext uri="{FF2B5EF4-FFF2-40B4-BE49-F238E27FC236}">
                <a16:creationId xmlns:a16="http://schemas.microsoft.com/office/drawing/2014/main" id="{2F55DB05-35AA-3F4A-830B-2A6E0A56E2DB}"/>
              </a:ext>
            </a:extLst>
          </p:cNvPr>
          <p:cNvSpPr txBox="1">
            <a:spLocks noChangeArrowheads="1"/>
          </p:cNvSpPr>
          <p:nvPr/>
        </p:nvSpPr>
        <p:spPr bwMode="auto">
          <a:xfrm>
            <a:off x="5791200" y="4572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hlinkClick r:id="rId3"/>
              </a:rPr>
              <a:t>SmART Video</a:t>
            </a:r>
            <a:endParaRPr lang="en-US" altLang="en-US" sz="2400" b="1">
              <a:solidFill>
                <a:prstClr val="black"/>
              </a:solidFill>
              <a:latin typeface="Times" pitchFamily="2" charset="0"/>
            </a:endParaRPr>
          </a:p>
        </p:txBody>
      </p:sp>
    </p:spTree>
    <p:extLst>
      <p:ext uri="{BB962C8B-B14F-4D97-AF65-F5344CB8AC3E}">
        <p14:creationId xmlns:p14="http://schemas.microsoft.com/office/powerpoint/2010/main" val="330982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FCB2D35-B904-8241-83FA-59158FA4C218}"/>
              </a:ext>
            </a:extLst>
          </p:cNvPr>
          <p:cNvSpPr>
            <a:spLocks noGrp="1" noChangeArrowheads="1"/>
          </p:cNvSpPr>
          <p:nvPr>
            <p:ph type="title"/>
          </p:nvPr>
        </p:nvSpPr>
        <p:spPr>
          <a:xfrm>
            <a:off x="1524000" y="2286000"/>
            <a:ext cx="9144000" cy="1938338"/>
          </a:xfrm>
        </p:spPr>
        <p:txBody>
          <a:bodyPr/>
          <a:lstStyle/>
          <a:p>
            <a:pPr algn="ctr"/>
            <a:r>
              <a:rPr lang="en-US" altLang="en-US" sz="6000">
                <a:latin typeface="Algerian" pitchFamily="82" charset="77"/>
              </a:rPr>
              <a:t>Romanesque </a:t>
            </a:r>
            <a:br>
              <a:rPr lang="en-US" altLang="en-US" sz="6000">
                <a:latin typeface="Algerian" pitchFamily="82" charset="77"/>
              </a:rPr>
            </a:br>
            <a:r>
              <a:rPr lang="en-US" altLang="en-US" sz="6000">
                <a:latin typeface="Algerian" pitchFamily="82" charset="77"/>
              </a:rPr>
              <a:t>Sculpture</a:t>
            </a:r>
          </a:p>
        </p:txBody>
      </p:sp>
    </p:spTree>
    <p:extLst>
      <p:ext uri="{BB962C8B-B14F-4D97-AF65-F5344CB8AC3E}">
        <p14:creationId xmlns:p14="http://schemas.microsoft.com/office/powerpoint/2010/main" val="40557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918B1964-FAC4-524E-82DD-0D35B8B7E104}"/>
              </a:ext>
            </a:extLst>
          </p:cNvPr>
          <p:cNvSpPr>
            <a:spLocks noGrp="1" noChangeArrowheads="1"/>
          </p:cNvSpPr>
          <p:nvPr>
            <p:ph type="title"/>
          </p:nvPr>
        </p:nvSpPr>
        <p:spPr>
          <a:xfrm>
            <a:off x="1524000" y="1905001"/>
            <a:ext cx="9144000" cy="2862263"/>
          </a:xfrm>
        </p:spPr>
        <p:txBody>
          <a:bodyPr/>
          <a:lstStyle/>
          <a:p>
            <a:pPr algn="ctr"/>
            <a:r>
              <a:rPr lang="en-US" altLang="en-US" sz="6000">
                <a:latin typeface="Algerian" pitchFamily="82" charset="77"/>
              </a:rPr>
              <a:t>Sculpture </a:t>
            </a:r>
            <a:br>
              <a:rPr lang="en-US" altLang="en-US" sz="6000">
                <a:latin typeface="Algerian" pitchFamily="82" charset="77"/>
              </a:rPr>
            </a:br>
            <a:r>
              <a:rPr lang="en-US" altLang="en-US" sz="6000">
                <a:latin typeface="Algerian" pitchFamily="82" charset="77"/>
              </a:rPr>
              <a:t>in </a:t>
            </a:r>
            <a:br>
              <a:rPr lang="en-US" altLang="en-US" sz="6000">
                <a:latin typeface="Algerian" pitchFamily="82" charset="77"/>
              </a:rPr>
            </a:br>
            <a:r>
              <a:rPr lang="en-US" altLang="en-US" sz="6000">
                <a:latin typeface="Algerian" pitchFamily="82" charset="77"/>
              </a:rPr>
              <a:t>Wood  &amp; Metal</a:t>
            </a:r>
          </a:p>
        </p:txBody>
      </p:sp>
    </p:spTree>
    <p:extLst>
      <p:ext uri="{BB962C8B-B14F-4D97-AF65-F5344CB8AC3E}">
        <p14:creationId xmlns:p14="http://schemas.microsoft.com/office/powerpoint/2010/main" val="3484664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63B4B6B-C1D0-B747-AB19-FFE4944C8437}"/>
              </a:ext>
            </a:extLst>
          </p:cNvPr>
          <p:cNvSpPr>
            <a:spLocks noGrp="1" noChangeArrowheads="1"/>
          </p:cNvSpPr>
          <p:nvPr>
            <p:ph type="title"/>
          </p:nvPr>
        </p:nvSpPr>
        <p:spPr>
          <a:xfrm>
            <a:off x="2362200" y="304800"/>
            <a:ext cx="3962400" cy="2743200"/>
          </a:xfrm>
        </p:spPr>
        <p:txBody>
          <a:bodyPr/>
          <a:lstStyle/>
          <a:p>
            <a:r>
              <a:rPr lang="en-US" altLang="en-US" sz="2000"/>
              <a:t>Virgin and Child (Morgan Madonna), from the Auvergne, France, second half of twelfth century. Painted wood, 2’ 7” high. Metropolitan Museum of Art, New York (gift of J. Pierpont Morgan, 1916). </a:t>
            </a:r>
          </a:p>
        </p:txBody>
      </p:sp>
      <p:pic>
        <p:nvPicPr>
          <p:cNvPr id="65538" name="Picture 4" descr="&#9;17-30.jpg                                                      00000093schmoopy                       00000000:">
            <a:extLst>
              <a:ext uri="{FF2B5EF4-FFF2-40B4-BE49-F238E27FC236}">
                <a16:creationId xmlns:a16="http://schemas.microsoft.com/office/drawing/2014/main" id="{A39B824D-F563-594A-B642-FD7919010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100" y="114300"/>
            <a:ext cx="29337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55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90D985A-4242-4244-9FA7-59A5A28B4079}"/>
              </a:ext>
            </a:extLst>
          </p:cNvPr>
          <p:cNvSpPr>
            <a:spLocks noGrp="1" noChangeArrowheads="1"/>
          </p:cNvSpPr>
          <p:nvPr>
            <p:ph type="title"/>
          </p:nvPr>
        </p:nvSpPr>
        <p:spPr>
          <a:xfrm>
            <a:off x="2209801" y="914400"/>
            <a:ext cx="2938463" cy="2667000"/>
          </a:xfrm>
        </p:spPr>
        <p:txBody>
          <a:bodyPr/>
          <a:lstStyle/>
          <a:p>
            <a:r>
              <a:rPr lang="en-US" altLang="en-US" sz="2000"/>
              <a:t>Head reliquary of Saint Alexander, from Stavelot Abbey, Belgium, 1145. Silver repoussé (partly gilt), gilt bronze, gems, pearls, and enamel, approx. 1’ 5 1/2” high. Musées Royaux, Brussels.   </a:t>
            </a:r>
          </a:p>
        </p:txBody>
      </p:sp>
      <p:pic>
        <p:nvPicPr>
          <p:cNvPr id="66562" name="Picture 4" descr="&#9;17-31.jpg                                                      0000ADECschmoopy                       BC89C2C8:">
            <a:extLst>
              <a:ext uri="{FF2B5EF4-FFF2-40B4-BE49-F238E27FC236}">
                <a16:creationId xmlns:a16="http://schemas.microsoft.com/office/drawing/2014/main" id="{B1BE4A7D-6114-2A45-8B26-C9C56C244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48006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7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a:extLst>
              <a:ext uri="{FF2B5EF4-FFF2-40B4-BE49-F238E27FC236}">
                <a16:creationId xmlns:a16="http://schemas.microsoft.com/office/drawing/2014/main" id="{0FA80DAD-2A8F-2448-8997-472FF48FDB37}"/>
              </a:ext>
            </a:extLst>
          </p:cNvPr>
          <p:cNvSpPr txBox="1">
            <a:spLocks noChangeArrowheads="1"/>
          </p:cNvSpPr>
          <p:nvPr/>
        </p:nvSpPr>
        <p:spPr bwMode="auto">
          <a:xfrm>
            <a:off x="2133600" y="533400"/>
            <a:ext cx="2971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rPr>
              <a:t>Reliquary of Sainte-Foy, gold, silver, gemstones, and enamel over wood</a:t>
            </a:r>
          </a:p>
          <a:p>
            <a:pPr defTabSz="457200" fontAlgn="base">
              <a:spcBef>
                <a:spcPct val="0"/>
              </a:spcBef>
              <a:spcAft>
                <a:spcPct val="0"/>
              </a:spcAft>
            </a:pPr>
            <a:endParaRPr lang="en-US" altLang="en-US" sz="2400" b="1">
              <a:solidFill>
                <a:prstClr val="black"/>
              </a:solidFill>
              <a:latin typeface="Times" pitchFamily="2" charset="0"/>
            </a:endParaRPr>
          </a:p>
          <a:p>
            <a:pPr defTabSz="457200" fontAlgn="base">
              <a:spcBef>
                <a:spcPct val="0"/>
              </a:spcBef>
              <a:spcAft>
                <a:spcPct val="0"/>
              </a:spcAft>
            </a:pPr>
            <a:r>
              <a:rPr lang="en-US" altLang="en-US" sz="2400" b="1">
                <a:solidFill>
                  <a:prstClr val="black"/>
                </a:solidFill>
                <a:latin typeface="Times" pitchFamily="2" charset="0"/>
              </a:rPr>
              <a:t>Date: ca. 1050-1130 CE</a:t>
            </a:r>
          </a:p>
          <a:p>
            <a:pPr defTabSz="457200" fontAlgn="base">
              <a:spcBef>
                <a:spcPct val="0"/>
              </a:spcBef>
              <a:spcAft>
                <a:spcPct val="0"/>
              </a:spcAft>
            </a:pPr>
            <a:endParaRPr lang="en-US" altLang="en-US" sz="2400" b="1">
              <a:solidFill>
                <a:prstClr val="black"/>
              </a:solidFill>
              <a:latin typeface="Times" pitchFamily="2" charset="0"/>
            </a:endParaRPr>
          </a:p>
          <a:p>
            <a:pPr defTabSz="457200" fontAlgn="base">
              <a:spcBef>
                <a:spcPct val="0"/>
              </a:spcBef>
              <a:spcAft>
                <a:spcPct val="0"/>
              </a:spcAft>
            </a:pPr>
            <a:r>
              <a:rPr lang="en-US" altLang="en-US" sz="2400" b="1">
                <a:solidFill>
                  <a:prstClr val="black"/>
                </a:solidFill>
                <a:latin typeface="Times" pitchFamily="2" charset="0"/>
              </a:rPr>
              <a:t>Sainte-Foy, Conques, France</a:t>
            </a:r>
          </a:p>
        </p:txBody>
      </p:sp>
      <p:sp>
        <p:nvSpPr>
          <p:cNvPr id="2" name="5-Point Star 1">
            <a:extLst>
              <a:ext uri="{FF2B5EF4-FFF2-40B4-BE49-F238E27FC236}">
                <a16:creationId xmlns:a16="http://schemas.microsoft.com/office/drawing/2014/main" id="{9DAFF336-6C2A-6F49-90D0-4BEE3363473F}"/>
              </a:ext>
            </a:extLst>
          </p:cNvPr>
          <p:cNvSpPr/>
          <p:nvPr/>
        </p:nvSpPr>
        <p:spPr>
          <a:xfrm>
            <a:off x="2435226" y="5105400"/>
            <a:ext cx="1146175" cy="11430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pic>
        <p:nvPicPr>
          <p:cNvPr id="67587" name="Picture 2">
            <a:extLst>
              <a:ext uri="{FF2B5EF4-FFF2-40B4-BE49-F238E27FC236}">
                <a16:creationId xmlns:a16="http://schemas.microsoft.com/office/drawing/2014/main" id="{9FBCCE0E-DCB5-014B-A75D-026BE8F47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96850"/>
            <a:ext cx="88773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Point Star 6">
            <a:extLst>
              <a:ext uri="{FF2B5EF4-FFF2-40B4-BE49-F238E27FC236}">
                <a16:creationId xmlns:a16="http://schemas.microsoft.com/office/drawing/2014/main" id="{BBB3F5FE-30E7-114A-B37B-70F92C01DEA6}"/>
              </a:ext>
            </a:extLst>
          </p:cNvPr>
          <p:cNvSpPr/>
          <p:nvPr/>
        </p:nvSpPr>
        <p:spPr>
          <a:xfrm>
            <a:off x="9372601" y="55626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1932307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A6073-CEF2-0743-967A-62B9F1203A38}"/>
              </a:ext>
            </a:extLst>
          </p:cNvPr>
          <p:cNvSpPr>
            <a:spLocks noGrp="1"/>
          </p:cNvSpPr>
          <p:nvPr>
            <p:ph type="title"/>
          </p:nvPr>
        </p:nvSpPr>
        <p:spPr>
          <a:xfrm>
            <a:off x="2287588" y="152400"/>
            <a:ext cx="7200900" cy="1485900"/>
          </a:xfrm>
        </p:spPr>
        <p:txBody>
          <a:bodyPr rtlCol="0">
            <a:normAutofit/>
          </a:bodyPr>
          <a:lstStyle/>
          <a:p>
            <a:pPr fontAlgn="auto">
              <a:spcAft>
                <a:spcPts val="0"/>
              </a:spcAft>
              <a:defRPr/>
            </a:pPr>
            <a:r>
              <a:rPr lang="en-US" dirty="0">
                <a:solidFill>
                  <a:schemeClr val="accent6">
                    <a:lumMod val="50000"/>
                  </a:schemeClr>
                </a:solidFill>
              </a:rPr>
              <a:t>Reliquary</a:t>
            </a:r>
          </a:p>
        </p:txBody>
      </p:sp>
      <p:sp>
        <p:nvSpPr>
          <p:cNvPr id="4" name="Content Placeholder 3">
            <a:extLst>
              <a:ext uri="{FF2B5EF4-FFF2-40B4-BE49-F238E27FC236}">
                <a16:creationId xmlns:a16="http://schemas.microsoft.com/office/drawing/2014/main" id="{2993358E-9FDB-3E46-84BF-56E7DE13D2DE}"/>
              </a:ext>
            </a:extLst>
          </p:cNvPr>
          <p:cNvSpPr>
            <a:spLocks noGrp="1"/>
          </p:cNvSpPr>
          <p:nvPr>
            <p:ph sz="half" idx="1"/>
          </p:nvPr>
        </p:nvSpPr>
        <p:spPr>
          <a:xfrm>
            <a:off x="2287588" y="1223964"/>
            <a:ext cx="3960812" cy="4643437"/>
          </a:xfrm>
        </p:spPr>
        <p:txBody>
          <a:bodyPr rtlCol="0">
            <a:normAutofit fontScale="85000" lnSpcReduction="20000"/>
          </a:bodyPr>
          <a:lstStyle/>
          <a:p>
            <a:pPr marL="384048" indent="-384048" fontAlgn="auto">
              <a:buFont typeface="Arial" pitchFamily="34" charset="0"/>
              <a:buChar char="•"/>
              <a:defRPr/>
            </a:pPr>
            <a:r>
              <a:rPr lang="en-US" dirty="0"/>
              <a:t>Contains the remains of St. Foy</a:t>
            </a:r>
          </a:p>
          <a:p>
            <a:pPr lvl="1" indent="-384048" fontAlgn="auto">
              <a:buFont typeface="Arial" pitchFamily="34" charset="0"/>
              <a:buChar char="•"/>
              <a:defRPr/>
            </a:pPr>
            <a:r>
              <a:rPr lang="en-US" dirty="0"/>
              <a:t>Saint Faith (Saint </a:t>
            </a:r>
            <a:r>
              <a:rPr lang="en-US" dirty="0" err="1"/>
              <a:t>Foi</a:t>
            </a:r>
            <a:r>
              <a:rPr lang="en-US" dirty="0"/>
              <a:t> or Foy in French) was a early fourth century child martyr (age of 12) who refused to pay homage to the Roman gods</a:t>
            </a:r>
          </a:p>
          <a:p>
            <a:pPr marL="384048" indent="-384048" fontAlgn="auto">
              <a:buFont typeface="Arial" pitchFamily="34" charset="0"/>
              <a:buChar char="•"/>
              <a:defRPr/>
            </a:pPr>
            <a:r>
              <a:rPr lang="en-US" dirty="0"/>
              <a:t>A monk from the abbey church in </a:t>
            </a:r>
            <a:r>
              <a:rPr lang="en-US" dirty="0" err="1"/>
              <a:t>Conques</a:t>
            </a:r>
            <a:r>
              <a:rPr lang="en-US" dirty="0"/>
              <a:t> stole the skull from a nearby abbey, claiming that St. Faith wanted to move</a:t>
            </a:r>
          </a:p>
          <a:p>
            <a:pPr marL="384048" indent="-384048" fontAlgn="auto">
              <a:buFont typeface="Arial" pitchFamily="34" charset="0"/>
              <a:buChar char="•"/>
              <a:defRPr/>
            </a:pPr>
            <a:r>
              <a:rPr lang="en-US" dirty="0"/>
              <a:t>Silver and gold gilt over a wooden core with inset jewels and cameos, provide a place to hold the skull</a:t>
            </a:r>
          </a:p>
          <a:p>
            <a:pPr lvl="1" indent="-384048" fontAlgn="auto">
              <a:buFont typeface="Arial" pitchFamily="34" charset="0"/>
              <a:buChar char="•"/>
              <a:defRPr/>
            </a:pPr>
            <a:r>
              <a:rPr lang="en-US" dirty="0"/>
              <a:t>Mostly paid for by pilgrims who donated gemstones</a:t>
            </a:r>
          </a:p>
          <a:p>
            <a:pPr marL="384048" indent="-384048" fontAlgn="auto">
              <a:buFont typeface="Arial" pitchFamily="34" charset="0"/>
              <a:buChar char="•"/>
              <a:defRPr/>
            </a:pPr>
            <a:r>
              <a:rPr lang="en-US" dirty="0"/>
              <a:t>Rear of the throne bears an image of the Crucifixion further paralleling Christ’s martyrdom with St. Faith’s</a:t>
            </a:r>
          </a:p>
          <a:p>
            <a:pPr marL="384048" indent="-384048" fontAlgn="auto">
              <a:defRPr/>
            </a:pPr>
            <a:endParaRPr lang="en-US" dirty="0"/>
          </a:p>
        </p:txBody>
      </p:sp>
      <p:pic>
        <p:nvPicPr>
          <p:cNvPr id="136195" name="Content Placeholder 5">
            <a:extLst>
              <a:ext uri="{FF2B5EF4-FFF2-40B4-BE49-F238E27FC236}">
                <a16:creationId xmlns:a16="http://schemas.microsoft.com/office/drawing/2014/main" id="{B6264AB2-C826-8F4F-A479-D65230A7B2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0964"/>
          <a:stretch>
            <a:fillRect/>
          </a:stretch>
        </p:blipFill>
        <p:spPr>
          <a:xfrm>
            <a:off x="6711951" y="1255713"/>
            <a:ext cx="3609975" cy="4849812"/>
          </a:xfrm>
        </p:spPr>
      </p:pic>
    </p:spTree>
    <p:extLst>
      <p:ext uri="{BB962C8B-B14F-4D97-AF65-F5344CB8AC3E}">
        <p14:creationId xmlns:p14="http://schemas.microsoft.com/office/powerpoint/2010/main" val="2557900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a16="http://schemas.microsoft.com/office/drawing/2014/main" id="{8C29F4A7-3957-6B4E-BD48-D08213CB7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1">
            <a:extLst>
              <a:ext uri="{FF2B5EF4-FFF2-40B4-BE49-F238E27FC236}">
                <a16:creationId xmlns:a16="http://schemas.microsoft.com/office/drawing/2014/main" id="{6C7D7CF6-5209-EE4A-8E3D-D5A6EE179CB4}"/>
              </a:ext>
            </a:extLst>
          </p:cNvPr>
          <p:cNvSpPr txBox="1">
            <a:spLocks noChangeArrowheads="1"/>
          </p:cNvSpPr>
          <p:nvPr/>
        </p:nvSpPr>
        <p:spPr bwMode="auto">
          <a:xfrm>
            <a:off x="8077200" y="1600200"/>
            <a:ext cx="1828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rPr>
              <a:t>Detail, Sainte-Foy, Conques, France</a:t>
            </a:r>
          </a:p>
        </p:txBody>
      </p:sp>
      <p:sp>
        <p:nvSpPr>
          <p:cNvPr id="5" name="5-Point Star 4">
            <a:extLst>
              <a:ext uri="{FF2B5EF4-FFF2-40B4-BE49-F238E27FC236}">
                <a16:creationId xmlns:a16="http://schemas.microsoft.com/office/drawing/2014/main" id="{3EBF0BF9-7E49-D646-858F-EF99FBA121DD}"/>
              </a:ext>
            </a:extLst>
          </p:cNvPr>
          <p:cNvSpPr/>
          <p:nvPr/>
        </p:nvSpPr>
        <p:spPr>
          <a:xfrm>
            <a:off x="9372601" y="57150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3695550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B1D55F91-9EEB-4246-A830-B431B9583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241300"/>
            <a:ext cx="89408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C3583174-2619-A847-A6B6-2064E0BDE2E6}"/>
              </a:ext>
            </a:extLst>
          </p:cNvPr>
          <p:cNvSpPr/>
          <p:nvPr/>
        </p:nvSpPr>
        <p:spPr>
          <a:xfrm>
            <a:off x="7616826" y="3810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3516412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AFA20CDF-1B31-264F-BA68-A744DF195D51}"/>
              </a:ext>
            </a:extLst>
          </p:cNvPr>
          <p:cNvPicPr>
            <a:picLocks noChangeAspect="1"/>
          </p:cNvPicPr>
          <p:nvPr/>
        </p:nvPicPr>
        <p:blipFill>
          <a:blip r:embed="rId2">
            <a:extLst>
              <a:ext uri="{28A0092B-C50C-407E-A947-70E740481C1C}">
                <a14:useLocalDpi xmlns:a14="http://schemas.microsoft.com/office/drawing/2010/main" val="0"/>
              </a:ext>
            </a:extLst>
          </a:blip>
          <a:srcRect l="2148" t="2779" r="2148" b="2779"/>
          <a:stretch>
            <a:fillRect/>
          </a:stretch>
        </p:blipFill>
        <p:spPr bwMode="auto">
          <a:xfrm>
            <a:off x="2133600" y="457200"/>
            <a:ext cx="84010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414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4">
            <a:extLst>
              <a:ext uri="{FF2B5EF4-FFF2-40B4-BE49-F238E27FC236}">
                <a16:creationId xmlns:a16="http://schemas.microsoft.com/office/drawing/2014/main" id="{6F72AB97-39DB-784A-A950-AD81C7BCB759}"/>
              </a:ext>
            </a:extLst>
          </p:cNvPr>
          <p:cNvSpPr>
            <a:spLocks noGrp="1" noChangeArrowheads="1"/>
          </p:cNvSpPr>
          <p:nvPr>
            <p:ph type="title"/>
          </p:nvPr>
        </p:nvSpPr>
        <p:spPr>
          <a:xfrm>
            <a:off x="2209800" y="1905001"/>
            <a:ext cx="7772400" cy="1323975"/>
          </a:xfrm>
        </p:spPr>
        <p:txBody>
          <a:bodyPr/>
          <a:lstStyle/>
          <a:p>
            <a:pPr algn="ctr"/>
            <a:r>
              <a:rPr lang="en-US" altLang="en-US" sz="8000">
                <a:latin typeface="Algerian" pitchFamily="82" charset="77"/>
              </a:rPr>
              <a:t>TAPESTRY</a:t>
            </a:r>
          </a:p>
        </p:txBody>
      </p:sp>
    </p:spTree>
    <p:extLst>
      <p:ext uri="{BB962C8B-B14F-4D97-AF65-F5344CB8AC3E}">
        <p14:creationId xmlns:p14="http://schemas.microsoft.com/office/powerpoint/2010/main" val="5941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E003DD33-65F8-B34D-90E3-71ECE55A2A8D}"/>
              </a:ext>
            </a:extLst>
          </p:cNvPr>
          <p:cNvSpPr>
            <a:spLocks noGrp="1" noChangeArrowheads="1"/>
          </p:cNvSpPr>
          <p:nvPr>
            <p:ph type="title"/>
          </p:nvPr>
        </p:nvSpPr>
        <p:spPr>
          <a:xfrm>
            <a:off x="2438400" y="381000"/>
            <a:ext cx="7772400" cy="1295400"/>
          </a:xfrm>
        </p:spPr>
        <p:txBody>
          <a:bodyPr/>
          <a:lstStyle/>
          <a:p>
            <a:r>
              <a:rPr lang="en-US" altLang="en-US" sz="2000"/>
              <a:t>Battle of Hastings, detail of the Bayeux Tapestry, from Bayeux Cathedral, Bayeux, France, ca. 1070–1080. Embroidered wool on linen, 1’ 8” high (entire length of fabric 229’ 8”). Centre Guillaume le Conquérant, Bayeux. </a:t>
            </a:r>
          </a:p>
        </p:txBody>
      </p:sp>
      <p:pic>
        <p:nvPicPr>
          <p:cNvPr id="72706" name="Picture 3" descr="&#9;17-40.jpg                                                      0000ADECschmoopy                       BC89C2C8:">
            <a:extLst>
              <a:ext uri="{FF2B5EF4-FFF2-40B4-BE49-F238E27FC236}">
                <a16:creationId xmlns:a16="http://schemas.microsoft.com/office/drawing/2014/main" id="{B0FD3708-1ED0-0148-965D-3268594C0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9" y="1752601"/>
            <a:ext cx="897572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4CF7499A-66B0-914B-8173-63DB121AAAD9}"/>
              </a:ext>
            </a:extLst>
          </p:cNvPr>
          <p:cNvSpPr/>
          <p:nvPr/>
        </p:nvSpPr>
        <p:spPr>
          <a:xfrm>
            <a:off x="9666289" y="5913438"/>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1274248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a:extLst>
              <a:ext uri="{FF2B5EF4-FFF2-40B4-BE49-F238E27FC236}">
                <a16:creationId xmlns:a16="http://schemas.microsoft.com/office/drawing/2014/main" id="{54BF21F1-A9DC-9445-9944-81C08F6362EF}"/>
              </a:ext>
            </a:extLst>
          </p:cNvPr>
          <p:cNvSpPr>
            <a:spLocks noGrp="1"/>
          </p:cNvSpPr>
          <p:nvPr>
            <p:ph type="title"/>
          </p:nvPr>
        </p:nvSpPr>
        <p:spPr>
          <a:xfrm>
            <a:off x="2043114" y="115888"/>
            <a:ext cx="8396287" cy="1485900"/>
          </a:xfrm>
        </p:spPr>
        <p:txBody>
          <a:bodyPr rtlCol="0">
            <a:normAutofit/>
          </a:bodyPr>
          <a:lstStyle/>
          <a:p>
            <a:pPr fontAlgn="auto">
              <a:spcAft>
                <a:spcPts val="0"/>
              </a:spcAft>
              <a:defRPr/>
            </a:pPr>
            <a:r>
              <a:rPr lang="en-US" altLang="en-US" sz="4800" dirty="0">
                <a:solidFill>
                  <a:schemeClr val="accent6">
                    <a:lumMod val="50000"/>
                  </a:schemeClr>
                </a:solidFill>
              </a:rPr>
              <a:t>Parts of a Romanesque Portal</a:t>
            </a:r>
          </a:p>
        </p:txBody>
      </p:sp>
      <p:sp>
        <p:nvSpPr>
          <p:cNvPr id="122882" name="Content Placeholder 7">
            <a:extLst>
              <a:ext uri="{FF2B5EF4-FFF2-40B4-BE49-F238E27FC236}">
                <a16:creationId xmlns:a16="http://schemas.microsoft.com/office/drawing/2014/main" id="{3C0DDE57-FF46-FD4B-81DD-A2C840DD4D70}"/>
              </a:ext>
            </a:extLst>
          </p:cNvPr>
          <p:cNvSpPr>
            <a:spLocks noGrp="1" noChangeArrowheads="1"/>
          </p:cNvSpPr>
          <p:nvPr>
            <p:ph sz="quarter" idx="1"/>
          </p:nvPr>
        </p:nvSpPr>
        <p:spPr>
          <a:xfrm>
            <a:off x="1981200" y="790576"/>
            <a:ext cx="3824288" cy="5546725"/>
          </a:xfrm>
        </p:spPr>
        <p:txBody>
          <a:bodyPr/>
          <a:lstStyle/>
          <a:p>
            <a:pPr marL="204788" indent="-204788">
              <a:spcAft>
                <a:spcPct val="0"/>
              </a:spcAft>
              <a:buFont typeface="Wingdings 3" pitchFamily="2" charset="2"/>
              <a:buChar char=""/>
            </a:pPr>
            <a:r>
              <a:rPr lang="en-US" altLang="en-US" sz="1700" u="sng"/>
              <a:t>Tympanum</a:t>
            </a:r>
            <a:r>
              <a:rPr lang="en-US" altLang="en-US" sz="1700"/>
              <a:t>- the prominent semicircular lunette above the doorway proper, comparable in importance to the triangular pediment of a Greco-Roman temple</a:t>
            </a:r>
          </a:p>
          <a:p>
            <a:pPr marL="204788" indent="-204788">
              <a:spcAft>
                <a:spcPct val="0"/>
              </a:spcAft>
              <a:buFont typeface="Wingdings 3" pitchFamily="2" charset="2"/>
              <a:buChar char=""/>
            </a:pPr>
            <a:r>
              <a:rPr lang="en-US" altLang="en-US" sz="1700" u="sng">
                <a:solidFill>
                  <a:schemeClr val="tx1"/>
                </a:solidFill>
              </a:rPr>
              <a:t>Archivolt:</a:t>
            </a:r>
            <a:r>
              <a:rPr lang="en-US" altLang="en-US" sz="1700">
                <a:solidFill>
                  <a:schemeClr val="tx1"/>
                </a:solidFill>
              </a:rPr>
              <a:t> the molding frame an arch. In Romanesque and Gothic architecture, each one of a series of arches framing the tympanum of a portal.</a:t>
            </a:r>
            <a:endParaRPr lang="en-US" altLang="en-US" sz="1700"/>
          </a:p>
          <a:p>
            <a:pPr marL="204788" indent="-204788">
              <a:spcAft>
                <a:spcPct val="0"/>
              </a:spcAft>
              <a:buFont typeface="Wingdings 3" pitchFamily="2" charset="2"/>
              <a:buChar char=""/>
            </a:pPr>
            <a:r>
              <a:rPr lang="en-US" altLang="en-US" sz="1700" u="sng"/>
              <a:t>Voussoirs</a:t>
            </a:r>
            <a:r>
              <a:rPr lang="en-US" altLang="en-US" sz="1700"/>
              <a:t>- the wedge-shaped blocks that together form the archivolts of the arch framing the tympanum</a:t>
            </a:r>
          </a:p>
          <a:p>
            <a:pPr marL="204788" indent="-204788">
              <a:spcAft>
                <a:spcPct val="0"/>
              </a:spcAft>
              <a:buFont typeface="Wingdings 3" pitchFamily="2" charset="2"/>
              <a:buChar char=""/>
            </a:pPr>
            <a:r>
              <a:rPr lang="en-US" altLang="en-US" sz="1700" u="sng"/>
              <a:t>Lintel</a:t>
            </a:r>
            <a:r>
              <a:rPr lang="en-US" altLang="en-US" sz="1700"/>
              <a:t>- the horizontal beam above the doorway</a:t>
            </a:r>
          </a:p>
          <a:p>
            <a:pPr marL="204788" indent="-204788">
              <a:spcAft>
                <a:spcPct val="0"/>
              </a:spcAft>
              <a:buFont typeface="Wingdings 3" pitchFamily="2" charset="2"/>
              <a:buChar char=""/>
            </a:pPr>
            <a:r>
              <a:rPr lang="en-US" altLang="en-US" sz="1700" u="sng"/>
              <a:t>Trumeau</a:t>
            </a:r>
            <a:r>
              <a:rPr lang="en-US" altLang="en-US" sz="1700"/>
              <a:t>- the center post supporting the lintel in the middle of the doorway</a:t>
            </a:r>
          </a:p>
          <a:p>
            <a:pPr marL="204788" indent="-204788">
              <a:spcAft>
                <a:spcPct val="0"/>
              </a:spcAft>
              <a:buFont typeface="Wingdings 3" pitchFamily="2" charset="2"/>
              <a:buChar char=""/>
            </a:pPr>
            <a:r>
              <a:rPr lang="en-US" altLang="en-US" sz="1700" u="sng"/>
              <a:t>Jambs</a:t>
            </a:r>
            <a:r>
              <a:rPr lang="en-US" altLang="en-US" sz="1700"/>
              <a:t>- the side posts of the doorway </a:t>
            </a:r>
            <a:r>
              <a:rPr lang="en-US" altLang="en-US" sz="1700">
                <a:solidFill>
                  <a:schemeClr val="tx1"/>
                </a:solidFill>
              </a:rPr>
              <a:t>or window frame. The jambs of the portals of Romanesque and Gothic churches are frequently decorated with figure sculpture.</a:t>
            </a:r>
            <a:r>
              <a:rPr lang="en-US" altLang="en-US" sz="1700"/>
              <a:t> </a:t>
            </a:r>
          </a:p>
          <a:p>
            <a:pPr marL="204788" indent="-204788">
              <a:spcAft>
                <a:spcPct val="0"/>
              </a:spcAft>
              <a:buFont typeface="Wingdings 3" pitchFamily="2" charset="2"/>
              <a:buChar char=""/>
            </a:pPr>
            <a:endParaRPr lang="en-US" altLang="en-US" sz="1700"/>
          </a:p>
        </p:txBody>
      </p:sp>
      <p:pic>
        <p:nvPicPr>
          <p:cNvPr id="122883" name="Picture 8" descr="portal.jpg">
            <a:extLst>
              <a:ext uri="{FF2B5EF4-FFF2-40B4-BE49-F238E27FC236}">
                <a16:creationId xmlns:a16="http://schemas.microsoft.com/office/drawing/2014/main" id="{BD59075D-6655-EA45-8235-EABFF0571C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6589" y="1306514"/>
            <a:ext cx="48212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86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a:extLst>
              <a:ext uri="{FF2B5EF4-FFF2-40B4-BE49-F238E27FC236}">
                <a16:creationId xmlns:a16="http://schemas.microsoft.com/office/drawing/2014/main" id="{C8466AF1-500E-7047-9180-599727D66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390650"/>
            <a:ext cx="9017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a:extLst>
              <a:ext uri="{FF2B5EF4-FFF2-40B4-BE49-F238E27FC236}">
                <a16:creationId xmlns:a16="http://schemas.microsoft.com/office/drawing/2014/main" id="{65992CCF-B800-5E4A-BFDC-9CEE3D25EFFB}"/>
              </a:ext>
            </a:extLst>
          </p:cNvPr>
          <p:cNvSpPr/>
          <p:nvPr/>
        </p:nvSpPr>
        <p:spPr>
          <a:xfrm>
            <a:off x="9372601" y="57150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887172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id="{BE11F183-BC48-F743-9BBC-59A3D3745234}"/>
              </a:ext>
            </a:extLst>
          </p:cNvPr>
          <p:cNvSpPr/>
          <p:nvPr/>
        </p:nvSpPr>
        <p:spPr>
          <a:xfrm>
            <a:off x="9144001" y="5638801"/>
            <a:ext cx="974725" cy="974725"/>
          </a:xfrm>
          <a:prstGeom prst="sun">
            <a:avLst/>
          </a:prstGeom>
          <a:ln/>
        </p:spPr>
        <p:style>
          <a:lnRef idx="1">
            <a:schemeClr val="accent1"/>
          </a:lnRef>
          <a:fillRef idx="3">
            <a:schemeClr val="accent1"/>
          </a:fillRef>
          <a:effectRef idx="2">
            <a:schemeClr val="accent1"/>
          </a:effectRef>
          <a:fontRef idx="minor">
            <a:schemeClr val="lt1"/>
          </a:fontRef>
        </p:style>
      </p:sp>
      <p:pic>
        <p:nvPicPr>
          <p:cNvPr id="138242" name="Picture 1" descr="bayeux-tapestry-c-bessin-normandie.com.jpg">
            <a:extLst>
              <a:ext uri="{FF2B5EF4-FFF2-40B4-BE49-F238E27FC236}">
                <a16:creationId xmlns:a16="http://schemas.microsoft.com/office/drawing/2014/main" id="{8925B12B-3630-904C-AA5C-EFF0F5D5C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
            <a:ext cx="8610600"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93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a:extLst>
              <a:ext uri="{FF2B5EF4-FFF2-40B4-BE49-F238E27FC236}">
                <a16:creationId xmlns:a16="http://schemas.microsoft.com/office/drawing/2014/main" id="{7985A397-EB07-C84D-A275-D92C6993D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899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458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a:extLst>
              <a:ext uri="{FF2B5EF4-FFF2-40B4-BE49-F238E27FC236}">
                <a16:creationId xmlns:a16="http://schemas.microsoft.com/office/drawing/2014/main" id="{48AABDB2-DE66-0F42-AA92-B215AEF50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0350"/>
            <a:ext cx="89916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86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a:extLst>
              <a:ext uri="{FF2B5EF4-FFF2-40B4-BE49-F238E27FC236}">
                <a16:creationId xmlns:a16="http://schemas.microsoft.com/office/drawing/2014/main" id="{E55725FB-07BD-3847-B202-BFEA03D81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381000"/>
            <a:ext cx="85661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97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A024AE38-300D-3143-886A-08A9CDFE3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600201"/>
            <a:ext cx="89154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EA7E4F75-A5BF-A347-98B9-D982AD3577B4}"/>
              </a:ext>
            </a:extLst>
          </p:cNvPr>
          <p:cNvSpPr txBox="1">
            <a:spLocks noChangeArrowheads="1"/>
          </p:cNvSpPr>
          <p:nvPr/>
        </p:nvSpPr>
        <p:spPr bwMode="auto">
          <a:xfrm>
            <a:off x="2286000" y="2286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a:solidFill>
                  <a:prstClr val="black"/>
                </a:solidFill>
              </a:rPr>
              <a:t>The Bayeux tapestry is considered to be the best historical record of medieval warfare, clothing and customs. The embroiderers’ attention to detail provides important sources for scenes of 11</a:t>
            </a:r>
            <a:r>
              <a:rPr lang="en-US" altLang="en-US" baseline="30000">
                <a:solidFill>
                  <a:prstClr val="black"/>
                </a:solidFill>
              </a:rPr>
              <a:t>th</a:t>
            </a:r>
            <a:r>
              <a:rPr lang="en-US" altLang="en-US">
                <a:solidFill>
                  <a:prstClr val="black"/>
                </a:solidFill>
              </a:rPr>
              <a:t> century life as well as objects that no longer survive.</a:t>
            </a:r>
          </a:p>
        </p:txBody>
      </p:sp>
      <p:sp>
        <p:nvSpPr>
          <p:cNvPr id="4" name="5-Point Star 3">
            <a:extLst>
              <a:ext uri="{FF2B5EF4-FFF2-40B4-BE49-F238E27FC236}">
                <a16:creationId xmlns:a16="http://schemas.microsoft.com/office/drawing/2014/main" id="{562C6A90-A824-3E4D-AF0E-1F7271540C9C}"/>
              </a:ext>
            </a:extLst>
          </p:cNvPr>
          <p:cNvSpPr/>
          <p:nvPr/>
        </p:nvSpPr>
        <p:spPr>
          <a:xfrm>
            <a:off x="9626600" y="5726113"/>
            <a:ext cx="915988"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328495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a:extLst>
              <a:ext uri="{FF2B5EF4-FFF2-40B4-BE49-F238E27FC236}">
                <a16:creationId xmlns:a16="http://schemas.microsoft.com/office/drawing/2014/main" id="{76C616D1-0E37-D748-9C10-B8D95DFE53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82423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71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a:extLst>
              <a:ext uri="{FF2B5EF4-FFF2-40B4-BE49-F238E27FC236}">
                <a16:creationId xmlns:a16="http://schemas.microsoft.com/office/drawing/2014/main" id="{3C20ABA7-2406-8741-A518-8D3B7249F2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28600"/>
            <a:ext cx="82407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1">
            <a:extLst>
              <a:ext uri="{FF2B5EF4-FFF2-40B4-BE49-F238E27FC236}">
                <a16:creationId xmlns:a16="http://schemas.microsoft.com/office/drawing/2014/main" id="{3E9BBB8F-552A-BE40-9464-B41BC361E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4695825"/>
            <a:ext cx="86487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597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ACE31935-B932-3F43-AA5C-AE447846AB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36538"/>
            <a:ext cx="8442325"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0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a:extLst>
              <a:ext uri="{FF2B5EF4-FFF2-40B4-BE49-F238E27FC236}">
                <a16:creationId xmlns:a16="http://schemas.microsoft.com/office/drawing/2014/main" id="{FDABD057-FDB7-6142-993D-A03CC2FF3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0676"/>
            <a:ext cx="82502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6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E6B5-CD50-A246-BFF9-4E87A326D44D}"/>
              </a:ext>
            </a:extLst>
          </p:cNvPr>
          <p:cNvSpPr>
            <a:spLocks noGrp="1"/>
          </p:cNvSpPr>
          <p:nvPr>
            <p:ph type="title"/>
          </p:nvPr>
        </p:nvSpPr>
        <p:spPr>
          <a:xfrm>
            <a:off x="2287588" y="15875"/>
            <a:ext cx="8151812" cy="1485900"/>
          </a:xfrm>
        </p:spPr>
        <p:txBody>
          <a:bodyPr rtlCol="0">
            <a:normAutofit/>
          </a:bodyPr>
          <a:lstStyle/>
          <a:p>
            <a:pPr fontAlgn="auto">
              <a:spcAft>
                <a:spcPts val="0"/>
              </a:spcAft>
              <a:defRPr/>
            </a:pPr>
            <a:r>
              <a:rPr lang="en-US" dirty="0">
                <a:solidFill>
                  <a:schemeClr val="accent6">
                    <a:lumMod val="50000"/>
                  </a:schemeClr>
                </a:solidFill>
              </a:rPr>
              <a:t>Influences on Romanesque Sculpture Style</a:t>
            </a:r>
          </a:p>
        </p:txBody>
      </p:sp>
      <p:sp>
        <p:nvSpPr>
          <p:cNvPr id="123906" name="Content Placeholder 2">
            <a:extLst>
              <a:ext uri="{FF2B5EF4-FFF2-40B4-BE49-F238E27FC236}">
                <a16:creationId xmlns:a16="http://schemas.microsoft.com/office/drawing/2014/main" id="{88BC545C-4BE2-D444-9099-17B184F2EDDC}"/>
              </a:ext>
            </a:extLst>
          </p:cNvPr>
          <p:cNvSpPr>
            <a:spLocks noGrp="1" noChangeArrowheads="1"/>
          </p:cNvSpPr>
          <p:nvPr>
            <p:ph sz="half" idx="1"/>
          </p:nvPr>
        </p:nvSpPr>
        <p:spPr>
          <a:xfrm>
            <a:off x="2057400" y="1295400"/>
            <a:ext cx="3335338" cy="3581400"/>
          </a:xfrm>
        </p:spPr>
        <p:txBody>
          <a:bodyPr/>
          <a:lstStyle/>
          <a:p>
            <a:pPr marL="204788" indent="-204788">
              <a:spcAft>
                <a:spcPct val="0"/>
              </a:spcAft>
              <a:buFont typeface="Wingdings 3" pitchFamily="2" charset="2"/>
              <a:buChar char=""/>
            </a:pPr>
            <a:r>
              <a:rPr lang="en-US" altLang="en-US" sz="1500"/>
              <a:t>Sculptors and stone masons are influenced by:</a:t>
            </a:r>
          </a:p>
          <a:p>
            <a:pPr marL="411163" lvl="1" indent="-204788">
              <a:spcAft>
                <a:spcPct val="0"/>
              </a:spcAft>
              <a:buFont typeface="Wingdings 3" pitchFamily="2" charset="2"/>
              <a:buChar char=""/>
            </a:pPr>
            <a:r>
              <a:rPr lang="en-US" altLang="en-US" sz="1500"/>
              <a:t>Illuminated manuscript designs: Carolingian, Hiberno-Saxon, Ottonian</a:t>
            </a:r>
          </a:p>
          <a:p>
            <a:pPr marL="411163" lvl="1" indent="-204788">
              <a:spcAft>
                <a:spcPct val="0"/>
              </a:spcAft>
              <a:buFont typeface="Wingdings 3" pitchFamily="2" charset="2"/>
              <a:buChar char=""/>
            </a:pPr>
            <a:r>
              <a:rPr lang="en-US" altLang="en-US" sz="1500"/>
              <a:t>Anglo-Saxon metal work and other decorative arts</a:t>
            </a:r>
          </a:p>
          <a:p>
            <a:pPr marL="411163" lvl="1" indent="-204788">
              <a:spcAft>
                <a:spcPct val="0"/>
              </a:spcAft>
              <a:buFont typeface="Wingdings 3" pitchFamily="2" charset="2"/>
              <a:buChar char=""/>
            </a:pPr>
            <a:r>
              <a:rPr lang="en-US" altLang="en-US" sz="1500"/>
              <a:t>Early frescoes and mosaics</a:t>
            </a:r>
          </a:p>
          <a:p>
            <a:pPr marL="204788" indent="-204788">
              <a:spcAft>
                <a:spcPct val="0"/>
              </a:spcAft>
              <a:buFont typeface="Wingdings 3" pitchFamily="2" charset="2"/>
              <a:buChar char=""/>
            </a:pPr>
            <a:r>
              <a:rPr lang="en-US" altLang="en-US" sz="1500"/>
              <a:t>Revival of stone sculpture carving techniques is slow, after centuries of neglect and disinterest- no local tradition of large scale stone sculpture</a:t>
            </a:r>
          </a:p>
          <a:p>
            <a:pPr marL="204788" indent="-204788">
              <a:spcAft>
                <a:spcPct val="0"/>
              </a:spcAft>
              <a:buFont typeface="Wingdings 3" pitchFamily="2" charset="2"/>
              <a:buChar char=""/>
            </a:pPr>
            <a:r>
              <a:rPr lang="en-US" altLang="en-US" sz="1500"/>
              <a:t>Sculptural decoration is first in high relief (rather than sculpture in the round) in areas surrounding main doorways and in column capitals</a:t>
            </a:r>
          </a:p>
          <a:p>
            <a:pPr marL="204788" indent="-204788">
              <a:spcAft>
                <a:spcPct val="0"/>
              </a:spcAft>
              <a:buFont typeface="Wingdings 3" pitchFamily="2" charset="2"/>
              <a:buChar char=""/>
            </a:pPr>
            <a:r>
              <a:rPr lang="en-US" altLang="en-US" sz="1500"/>
              <a:t>Sculptors and stone masons look to non-Greco Roman models for inspiration</a:t>
            </a:r>
          </a:p>
        </p:txBody>
      </p:sp>
      <p:pic>
        <p:nvPicPr>
          <p:cNvPr id="123907" name="Content Placeholder 4">
            <a:extLst>
              <a:ext uri="{FF2B5EF4-FFF2-40B4-BE49-F238E27FC236}">
                <a16:creationId xmlns:a16="http://schemas.microsoft.com/office/drawing/2014/main" id="{333D4193-11FC-0647-8FF1-F33F92ADBFE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2545" t="12900" b="19772"/>
          <a:stretch>
            <a:fillRect/>
          </a:stretch>
        </p:blipFill>
        <p:spPr>
          <a:xfrm>
            <a:off x="5392739" y="1501775"/>
            <a:ext cx="5233987" cy="4090988"/>
          </a:xfrm>
        </p:spPr>
      </p:pic>
    </p:spTree>
    <p:extLst>
      <p:ext uri="{BB962C8B-B14F-4D97-AF65-F5344CB8AC3E}">
        <p14:creationId xmlns:p14="http://schemas.microsoft.com/office/powerpoint/2010/main" val="3045964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3986F469-D50B-6E46-8D7F-8D797BC847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06364"/>
            <a:ext cx="8575675"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439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959F8B3A-9DD2-3F4C-B94A-BCDD3A844F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47650"/>
            <a:ext cx="8462963"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908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B15C2E17-5881-2743-A70F-6575EBF1B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5100"/>
            <a:ext cx="8516938"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216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A240DA6B-5F55-E04D-9121-3900DEAD53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4964"/>
            <a:ext cx="8256588"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371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a:extLst>
              <a:ext uri="{FF2B5EF4-FFF2-40B4-BE49-F238E27FC236}">
                <a16:creationId xmlns:a16="http://schemas.microsoft.com/office/drawing/2014/main" id="{3D7CF18F-2408-6040-B813-95CE35302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450" y="203200"/>
            <a:ext cx="90551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346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C01FB0FD-635D-7445-B4D5-E19A04AF0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22250"/>
            <a:ext cx="89281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005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a:extLst>
              <a:ext uri="{FF2B5EF4-FFF2-40B4-BE49-F238E27FC236}">
                <a16:creationId xmlns:a16="http://schemas.microsoft.com/office/drawing/2014/main" id="{16C248FF-E040-BC49-B21A-6087F11AF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3200"/>
            <a:ext cx="90043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661B275B-1FCB-2E4E-8D3D-DF0A0B128337}"/>
              </a:ext>
            </a:extLst>
          </p:cNvPr>
          <p:cNvSpPr/>
          <p:nvPr/>
        </p:nvSpPr>
        <p:spPr>
          <a:xfrm>
            <a:off x="5637214" y="44958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4283099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C5470192-C844-B141-BFB4-CF6E09788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241300"/>
            <a:ext cx="90043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EB121D4B-A63F-E94A-B7FF-2337E4C9C297}"/>
              </a:ext>
            </a:extLst>
          </p:cNvPr>
          <p:cNvSpPr/>
          <p:nvPr/>
        </p:nvSpPr>
        <p:spPr>
          <a:xfrm>
            <a:off x="5637214" y="4724400"/>
            <a:ext cx="917575"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2098338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9FB8F1C1-EA36-6544-B979-73B8D968B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96850"/>
            <a:ext cx="87884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75E78B3F-E3FD-D143-9F94-D4B4C5802E1E}"/>
              </a:ext>
            </a:extLst>
          </p:cNvPr>
          <p:cNvSpPr/>
          <p:nvPr/>
        </p:nvSpPr>
        <p:spPr>
          <a:xfrm>
            <a:off x="1504950" y="4572000"/>
            <a:ext cx="915988" cy="914400"/>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1332902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a:extLst>
              <a:ext uri="{FF2B5EF4-FFF2-40B4-BE49-F238E27FC236}">
                <a16:creationId xmlns:a16="http://schemas.microsoft.com/office/drawing/2014/main" id="{C374849E-2759-D747-9E04-97B1660A31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68288"/>
            <a:ext cx="8350250"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1">
            <a:extLst>
              <a:ext uri="{FF2B5EF4-FFF2-40B4-BE49-F238E27FC236}">
                <a16:creationId xmlns:a16="http://schemas.microsoft.com/office/drawing/2014/main" id="{8CB59A49-7B0F-7640-B255-65BB5880D1B6}"/>
              </a:ext>
            </a:extLst>
          </p:cNvPr>
          <p:cNvSpPr txBox="1">
            <a:spLocks noChangeArrowheads="1"/>
          </p:cNvSpPr>
          <p:nvPr/>
        </p:nvSpPr>
        <p:spPr bwMode="auto">
          <a:xfrm>
            <a:off x="2209800" y="563880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hlinkClick r:id="rId3"/>
              </a:rPr>
              <a:t>SmART Video - 1</a:t>
            </a:r>
            <a:endParaRPr lang="en-US" altLang="en-US" sz="2400" b="1">
              <a:solidFill>
                <a:prstClr val="black"/>
              </a:solidFill>
              <a:latin typeface="Times" pitchFamily="2" charset="0"/>
            </a:endParaRPr>
          </a:p>
        </p:txBody>
      </p:sp>
      <p:sp>
        <p:nvSpPr>
          <p:cNvPr id="88067" name="TextBox 2">
            <a:extLst>
              <a:ext uri="{FF2B5EF4-FFF2-40B4-BE49-F238E27FC236}">
                <a16:creationId xmlns:a16="http://schemas.microsoft.com/office/drawing/2014/main" id="{A4FA8A6B-4200-7647-8B6A-B9C176D3E4C8}"/>
              </a:ext>
            </a:extLst>
          </p:cNvPr>
          <p:cNvSpPr txBox="1">
            <a:spLocks noChangeArrowheads="1"/>
          </p:cNvSpPr>
          <p:nvPr/>
        </p:nvSpPr>
        <p:spPr bwMode="auto">
          <a:xfrm>
            <a:off x="7239000" y="5638801"/>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hlinkClick r:id="rId4"/>
              </a:rPr>
              <a:t>SmART Video - 2</a:t>
            </a:r>
            <a:endParaRPr lang="en-US" altLang="en-US" sz="2400" b="1">
              <a:solidFill>
                <a:prstClr val="black"/>
              </a:solidFill>
              <a:latin typeface="Times" pitchFamily="2" charset="0"/>
            </a:endParaRPr>
          </a:p>
        </p:txBody>
      </p:sp>
    </p:spTree>
    <p:extLst>
      <p:ext uri="{BB962C8B-B14F-4D97-AF65-F5344CB8AC3E}">
        <p14:creationId xmlns:p14="http://schemas.microsoft.com/office/powerpoint/2010/main" val="44455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3040-E059-4247-B891-80C45147BA08}"/>
              </a:ext>
            </a:extLst>
          </p:cNvPr>
          <p:cNvSpPr>
            <a:spLocks noGrp="1"/>
          </p:cNvSpPr>
          <p:nvPr>
            <p:ph type="title"/>
          </p:nvPr>
        </p:nvSpPr>
        <p:spPr>
          <a:xfrm>
            <a:off x="2287588" y="101600"/>
            <a:ext cx="7200900" cy="1485900"/>
          </a:xfrm>
        </p:spPr>
        <p:txBody>
          <a:bodyPr rtlCol="0">
            <a:normAutofit/>
          </a:bodyPr>
          <a:lstStyle/>
          <a:p>
            <a:pPr fontAlgn="auto">
              <a:spcAft>
                <a:spcPts val="0"/>
              </a:spcAft>
              <a:defRPr/>
            </a:pPr>
            <a:r>
              <a:rPr lang="en-US" dirty="0">
                <a:solidFill>
                  <a:schemeClr val="accent6">
                    <a:lumMod val="50000"/>
                  </a:schemeClr>
                </a:solidFill>
              </a:rPr>
              <a:t>Function/Content of the Tympanum</a:t>
            </a:r>
          </a:p>
        </p:txBody>
      </p:sp>
      <p:sp>
        <p:nvSpPr>
          <p:cNvPr id="3" name="Content Placeholder 2">
            <a:extLst>
              <a:ext uri="{FF2B5EF4-FFF2-40B4-BE49-F238E27FC236}">
                <a16:creationId xmlns:a16="http://schemas.microsoft.com/office/drawing/2014/main" id="{4B3D1A9C-6B21-6B4F-B6D5-F0C3C1162D0A}"/>
              </a:ext>
            </a:extLst>
          </p:cNvPr>
          <p:cNvSpPr>
            <a:spLocks noGrp="1"/>
          </p:cNvSpPr>
          <p:nvPr>
            <p:ph sz="half" idx="1"/>
          </p:nvPr>
        </p:nvSpPr>
        <p:spPr>
          <a:xfrm>
            <a:off x="2552700" y="2286000"/>
            <a:ext cx="3335338" cy="3581400"/>
          </a:xfrm>
        </p:spPr>
        <p:txBody>
          <a:bodyPr rtlCol="0">
            <a:normAutofit/>
          </a:bodyPr>
          <a:lstStyle/>
          <a:p>
            <a:pPr marL="205740" indent="-205740" fontAlgn="auto">
              <a:spcAft>
                <a:spcPts val="0"/>
              </a:spcAft>
              <a:buFont typeface="Wingdings 3"/>
              <a:buChar char=""/>
              <a:defRPr/>
            </a:pPr>
            <a:endParaRPr lang="en-US" dirty="0"/>
          </a:p>
          <a:p>
            <a:pPr marL="384048" indent="-384048" fontAlgn="auto">
              <a:defRPr/>
            </a:pPr>
            <a:endParaRPr lang="en-US" dirty="0"/>
          </a:p>
        </p:txBody>
      </p:sp>
      <p:pic>
        <p:nvPicPr>
          <p:cNvPr id="124931" name="Content Placeholder 4">
            <a:extLst>
              <a:ext uri="{FF2B5EF4-FFF2-40B4-BE49-F238E27FC236}">
                <a16:creationId xmlns:a16="http://schemas.microsoft.com/office/drawing/2014/main" id="{07A1BF80-4C4E-CF45-855C-A30F564F4C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2545" t="12900"/>
          <a:stretch>
            <a:fillRect/>
          </a:stretch>
        </p:blipFill>
        <p:spPr>
          <a:xfrm>
            <a:off x="6248401" y="1422400"/>
            <a:ext cx="4252913" cy="4300538"/>
          </a:xfrm>
        </p:spPr>
      </p:pic>
      <p:sp>
        <p:nvSpPr>
          <p:cNvPr id="124932" name="TextBox 5">
            <a:extLst>
              <a:ext uri="{FF2B5EF4-FFF2-40B4-BE49-F238E27FC236}">
                <a16:creationId xmlns:a16="http://schemas.microsoft.com/office/drawing/2014/main" id="{9529EE7C-4E90-DD47-BB61-AABC4287495F}"/>
              </a:ext>
            </a:extLst>
          </p:cNvPr>
          <p:cNvSpPr txBox="1">
            <a:spLocks noChangeArrowheads="1"/>
          </p:cNvSpPr>
          <p:nvPr/>
        </p:nvSpPr>
        <p:spPr bwMode="auto">
          <a:xfrm>
            <a:off x="2082800" y="1752601"/>
            <a:ext cx="4013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buFont typeface="Arial" panose="020B0604020202020204" pitchFamily="34" charset="0"/>
              <a:buChar char="•"/>
            </a:pPr>
            <a:r>
              <a:rPr lang="en-US" altLang="en-US">
                <a:solidFill>
                  <a:prstClr val="black"/>
                </a:solidFill>
              </a:rPr>
              <a:t>Would enter through the west entrance and see the tympanum</a:t>
            </a:r>
          </a:p>
          <a:p>
            <a:pPr defTabSz="457200" fontAlgn="base">
              <a:spcBef>
                <a:spcPct val="0"/>
              </a:spcBef>
              <a:spcAft>
                <a:spcPct val="0"/>
              </a:spcAft>
              <a:buFont typeface="Arial" panose="020B0604020202020204" pitchFamily="34" charset="0"/>
              <a:buChar char="•"/>
            </a:pPr>
            <a:r>
              <a:rPr lang="en-US" altLang="en-US">
                <a:solidFill>
                  <a:prstClr val="black"/>
                </a:solidFill>
              </a:rPr>
              <a:t>Would serve as a reminder to those entering about the joys of heaven and the torments of hell</a:t>
            </a:r>
          </a:p>
          <a:p>
            <a:pPr defTabSz="457200" fontAlgn="base">
              <a:spcBef>
                <a:spcPct val="0"/>
              </a:spcBef>
              <a:spcAft>
                <a:spcPct val="0"/>
              </a:spcAft>
              <a:buFont typeface="Arial" panose="020B0604020202020204" pitchFamily="34" charset="0"/>
              <a:buChar char="•"/>
            </a:pPr>
            <a:r>
              <a:rPr lang="en-US" altLang="en-US">
                <a:solidFill>
                  <a:prstClr val="black"/>
                </a:solidFill>
              </a:rPr>
              <a:t>Called “The Last Judgment”</a:t>
            </a:r>
          </a:p>
          <a:p>
            <a:pPr defTabSz="457200" fontAlgn="base">
              <a:spcBef>
                <a:spcPct val="0"/>
              </a:spcBef>
              <a:spcAft>
                <a:spcPct val="0"/>
              </a:spcAft>
              <a:buFont typeface="Arial" panose="020B0604020202020204" pitchFamily="34" charset="0"/>
              <a:buChar char="•"/>
            </a:pPr>
            <a:r>
              <a:rPr lang="en-US" altLang="en-US">
                <a:solidFill>
                  <a:prstClr val="black"/>
                </a:solidFill>
              </a:rPr>
              <a:t>Christ sits in the center, enthroned, pointing upwards to the saved with his right hand and left hand gestures downward toward the damned</a:t>
            </a:r>
          </a:p>
          <a:p>
            <a:pPr defTabSz="457200" fontAlgn="base">
              <a:spcBef>
                <a:spcPct val="0"/>
              </a:spcBef>
              <a:spcAft>
                <a:spcPct val="0"/>
              </a:spcAft>
              <a:buFont typeface="Arial" panose="020B0604020202020204" pitchFamily="34" charset="0"/>
              <a:buChar char="•"/>
            </a:pPr>
            <a:r>
              <a:rPr lang="en-US" altLang="en-US">
                <a:solidFill>
                  <a:prstClr val="black"/>
                </a:solidFill>
              </a:rPr>
              <a:t>Immediately on his right are Mary, Peter, and possibly the founder of the monastery as well as many other saints</a:t>
            </a:r>
          </a:p>
          <a:p>
            <a:pPr defTabSz="457200" fontAlgn="base">
              <a:spcBef>
                <a:spcPct val="0"/>
              </a:spcBef>
              <a:spcAft>
                <a:spcPct val="0"/>
              </a:spcAft>
              <a:buFont typeface="Arial" panose="020B0604020202020204" pitchFamily="34" charset="0"/>
              <a:buChar char="•"/>
            </a:pPr>
            <a:endParaRPr lang="en-US" altLang="en-US">
              <a:solidFill>
                <a:prstClr val="black"/>
              </a:solidFill>
            </a:endParaRPr>
          </a:p>
          <a:p>
            <a:pPr defTabSz="457200" fontAlgn="base">
              <a:spcBef>
                <a:spcPct val="0"/>
              </a:spcBef>
              <a:spcAft>
                <a:spcPct val="0"/>
              </a:spcAft>
              <a:buFont typeface="Arial" panose="020B0604020202020204" pitchFamily="34" charset="0"/>
              <a:buChar char="•"/>
            </a:pPr>
            <a:endParaRPr lang="en-US" altLang="en-US">
              <a:solidFill>
                <a:prstClr val="black"/>
              </a:solidFill>
            </a:endParaRPr>
          </a:p>
        </p:txBody>
      </p:sp>
    </p:spTree>
    <p:extLst>
      <p:ext uri="{BB962C8B-B14F-4D97-AF65-F5344CB8AC3E}">
        <p14:creationId xmlns:p14="http://schemas.microsoft.com/office/powerpoint/2010/main" val="2627505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52A955C-5C29-6542-8863-A94D1F096150}"/>
              </a:ext>
            </a:extLst>
          </p:cNvPr>
          <p:cNvSpPr>
            <a:spLocks noGrp="1" noChangeArrowheads="1"/>
          </p:cNvSpPr>
          <p:nvPr>
            <p:ph type="title"/>
          </p:nvPr>
        </p:nvSpPr>
        <p:spPr>
          <a:xfrm>
            <a:off x="1524000" y="2514600"/>
            <a:ext cx="9144000" cy="2063750"/>
          </a:xfrm>
        </p:spPr>
        <p:txBody>
          <a:bodyPr/>
          <a:lstStyle/>
          <a:p>
            <a:pPr algn="ctr">
              <a:lnSpc>
                <a:spcPct val="80000"/>
              </a:lnSpc>
            </a:pPr>
            <a:r>
              <a:rPr lang="en-US" altLang="en-US" sz="8000">
                <a:solidFill>
                  <a:schemeClr val="tx1"/>
                </a:solidFill>
                <a:latin typeface="Algerian" pitchFamily="82" charset="77"/>
              </a:rPr>
              <a:t>Illuminated </a:t>
            </a:r>
            <a:br>
              <a:rPr lang="en-US" altLang="en-US" sz="8000">
                <a:solidFill>
                  <a:schemeClr val="tx1"/>
                </a:solidFill>
                <a:latin typeface="Algerian" pitchFamily="82" charset="77"/>
              </a:rPr>
            </a:br>
            <a:r>
              <a:rPr lang="en-US" altLang="en-US" sz="8000">
                <a:solidFill>
                  <a:schemeClr val="tx1"/>
                </a:solidFill>
                <a:latin typeface="Algerian" pitchFamily="82" charset="77"/>
              </a:rPr>
              <a:t>Manuscripts</a:t>
            </a:r>
            <a:endParaRPr lang="en-US" altLang="en-US" sz="8000">
              <a:latin typeface="Algerian" pitchFamily="82" charset="77"/>
            </a:endParaRPr>
          </a:p>
        </p:txBody>
      </p:sp>
    </p:spTree>
    <p:extLst>
      <p:ext uri="{BB962C8B-B14F-4D97-AF65-F5344CB8AC3E}">
        <p14:creationId xmlns:p14="http://schemas.microsoft.com/office/powerpoint/2010/main" val="3878882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9ED5C0AB-BC5A-5342-9495-5A87BE947F1C}"/>
              </a:ext>
            </a:extLst>
          </p:cNvPr>
          <p:cNvSpPr>
            <a:spLocks noGrp="1" noChangeArrowheads="1"/>
          </p:cNvSpPr>
          <p:nvPr>
            <p:ph type="title"/>
          </p:nvPr>
        </p:nvSpPr>
        <p:spPr>
          <a:xfrm>
            <a:off x="2362200" y="381000"/>
            <a:ext cx="2844800" cy="2362200"/>
          </a:xfrm>
        </p:spPr>
        <p:txBody>
          <a:bodyPr/>
          <a:lstStyle/>
          <a:p>
            <a:r>
              <a:rPr lang="en-US" altLang="en-US" sz="1600"/>
              <a:t>The vision of Hildegard of Bingen, detail of a facsimile of a lost folio in the Scivias by Hildegard of Bingen, from Trier or Bingen, Germany, ca. 1050–1079. Formerly in Hessische Landesbibliothek, Wiesbaden.  </a:t>
            </a:r>
          </a:p>
        </p:txBody>
      </p:sp>
      <p:pic>
        <p:nvPicPr>
          <p:cNvPr id="90114" name="Picture 3" descr="&#9;17-35.jpg                                                      0000ADECschmoopy                       BC89C2C8:">
            <a:extLst>
              <a:ext uri="{FF2B5EF4-FFF2-40B4-BE49-F238E27FC236}">
                <a16:creationId xmlns:a16="http://schemas.microsoft.com/office/drawing/2014/main" id="{B0982D5F-166D-724F-935E-72E7C5E3F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388" y="0"/>
            <a:ext cx="4697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970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924324E0-E34C-0E46-93A5-D8B59B4153C0}"/>
              </a:ext>
            </a:extLst>
          </p:cNvPr>
          <p:cNvSpPr>
            <a:spLocks noGrp="1" noChangeArrowheads="1"/>
          </p:cNvSpPr>
          <p:nvPr>
            <p:ph type="title"/>
          </p:nvPr>
        </p:nvSpPr>
        <p:spPr>
          <a:xfrm>
            <a:off x="2101850" y="228600"/>
            <a:ext cx="2749550" cy="1155700"/>
          </a:xfrm>
        </p:spPr>
        <p:txBody>
          <a:bodyPr/>
          <a:lstStyle/>
          <a:p>
            <a:r>
              <a:rPr lang="en-US" altLang="en-US" sz="1600"/>
              <a:t>EADWINE THE SCRIBE(?), Eadwine the scribe at work, folio 283 verso of the Eadwine Psalter, ca. 1160–1170. Ink and tempera on vellum. Trinity College, Cambridge. </a:t>
            </a:r>
          </a:p>
        </p:txBody>
      </p:sp>
      <p:pic>
        <p:nvPicPr>
          <p:cNvPr id="91138" name="Picture 3" descr="&#9;17-38.jpg                                                      0000ADECschmoopy                       BC89C2C8:">
            <a:extLst>
              <a:ext uri="{FF2B5EF4-FFF2-40B4-BE49-F238E27FC236}">
                <a16:creationId xmlns:a16="http://schemas.microsoft.com/office/drawing/2014/main" id="{58C2C5E7-6743-BA4A-A854-468220401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716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050CA88B-203D-374B-85C3-8FD41F8C1683}"/>
              </a:ext>
            </a:extLst>
          </p:cNvPr>
          <p:cNvSpPr>
            <a:spLocks noGrp="1" noChangeArrowheads="1"/>
          </p:cNvSpPr>
          <p:nvPr>
            <p:ph type="title"/>
          </p:nvPr>
        </p:nvSpPr>
        <p:spPr>
          <a:xfrm>
            <a:off x="1524000" y="2133601"/>
            <a:ext cx="9144000" cy="2555875"/>
          </a:xfrm>
        </p:spPr>
        <p:txBody>
          <a:bodyPr/>
          <a:lstStyle/>
          <a:p>
            <a:pPr algn="ctr">
              <a:lnSpc>
                <a:spcPct val="80000"/>
              </a:lnSpc>
            </a:pPr>
            <a:r>
              <a:rPr lang="en-US" altLang="en-US" sz="5000">
                <a:latin typeface="Algerian" pitchFamily="82" charset="77"/>
              </a:rPr>
              <a:t>Romanesque Painting </a:t>
            </a:r>
            <a:br>
              <a:rPr lang="en-US" altLang="en-US" sz="5000">
                <a:latin typeface="Algerian" pitchFamily="82" charset="77"/>
              </a:rPr>
            </a:br>
            <a:r>
              <a:rPr lang="en-US" altLang="en-US" sz="5000">
                <a:latin typeface="Algerian" pitchFamily="82" charset="77"/>
              </a:rPr>
              <a:t>and Other </a:t>
            </a:r>
            <a:br>
              <a:rPr lang="en-US" altLang="en-US" sz="5000">
                <a:latin typeface="Algerian" pitchFamily="82" charset="77"/>
              </a:rPr>
            </a:br>
            <a:r>
              <a:rPr lang="en-US" altLang="en-US" sz="5000">
                <a:latin typeface="Algerian" pitchFamily="82" charset="77"/>
              </a:rPr>
              <a:t>Artistic Expressions </a:t>
            </a:r>
            <a:br>
              <a:rPr lang="en-US" altLang="en-US" sz="5000">
                <a:latin typeface="Algerian" pitchFamily="82" charset="77"/>
              </a:rPr>
            </a:br>
            <a:r>
              <a:rPr lang="en-US" altLang="en-US" sz="5000">
                <a:latin typeface="Algerian" pitchFamily="82" charset="77"/>
              </a:rPr>
              <a:t>In the Romanesque</a:t>
            </a:r>
          </a:p>
        </p:txBody>
      </p:sp>
    </p:spTree>
    <p:extLst>
      <p:ext uri="{BB962C8B-B14F-4D97-AF65-F5344CB8AC3E}">
        <p14:creationId xmlns:p14="http://schemas.microsoft.com/office/powerpoint/2010/main" val="3192905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B9513CD9-CB58-7A44-B8EB-40E868EF0506}"/>
              </a:ext>
            </a:extLst>
          </p:cNvPr>
          <p:cNvSpPr>
            <a:spLocks noGrp="1" noChangeArrowheads="1"/>
          </p:cNvSpPr>
          <p:nvPr>
            <p:ph type="title"/>
          </p:nvPr>
        </p:nvSpPr>
        <p:spPr>
          <a:xfrm>
            <a:off x="2133600" y="152401"/>
            <a:ext cx="3017838" cy="942975"/>
          </a:xfrm>
        </p:spPr>
        <p:txBody>
          <a:bodyPr/>
          <a:lstStyle/>
          <a:p>
            <a:r>
              <a:rPr lang="en-US" altLang="en-US" sz="2400"/>
              <a:t>Christ in Majesty, apse fresco from Santa María de Mur, near Lérida, Spain, mid-twelfth century. 22’ X 24’. Museum of Fine Arts, Boston.   </a:t>
            </a:r>
          </a:p>
        </p:txBody>
      </p:sp>
      <p:pic>
        <p:nvPicPr>
          <p:cNvPr id="93186" name="Picture 3" descr="&#9;17-32.jpg                                                      0000ADECschmoopy                       BC89C2C8:">
            <a:extLst>
              <a:ext uri="{FF2B5EF4-FFF2-40B4-BE49-F238E27FC236}">
                <a16:creationId xmlns:a16="http://schemas.microsoft.com/office/drawing/2014/main" id="{6ACAA35C-F034-0A49-AD60-67099424E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6" y="0"/>
            <a:ext cx="4879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756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BF3351AA-C6F0-4A4E-A6EB-066D3012A190}"/>
              </a:ext>
            </a:extLst>
          </p:cNvPr>
          <p:cNvSpPr>
            <a:spLocks noGrp="1" noChangeArrowheads="1"/>
          </p:cNvSpPr>
          <p:nvPr>
            <p:ph type="title"/>
          </p:nvPr>
        </p:nvSpPr>
        <p:spPr>
          <a:xfrm>
            <a:off x="2209800" y="125414"/>
            <a:ext cx="7772400" cy="517525"/>
          </a:xfrm>
        </p:spPr>
        <p:txBody>
          <a:bodyPr/>
          <a:lstStyle/>
          <a:p>
            <a:r>
              <a:rPr lang="en-US" altLang="en-US" sz="1600"/>
              <a:t>Entombment of Christ, fresco above the nave arcade, Sant’Angelo in Formis, near Capua, Italy, ca. 1085.  </a:t>
            </a:r>
          </a:p>
        </p:txBody>
      </p:sp>
      <p:pic>
        <p:nvPicPr>
          <p:cNvPr id="94210" name="Picture 3" descr="&#9;17-33.jpg                                                      0000ADECschmoopy                       BC89C2C8:">
            <a:extLst>
              <a:ext uri="{FF2B5EF4-FFF2-40B4-BE49-F238E27FC236}">
                <a16:creationId xmlns:a16="http://schemas.microsoft.com/office/drawing/2014/main" id="{04EB7886-E0EF-AC4F-BE2E-935C934BD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42939"/>
            <a:ext cx="77724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27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C5E63E07-B832-AE4E-A11C-A52A5C9602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1">
            <a:extLst>
              <a:ext uri="{FF2B5EF4-FFF2-40B4-BE49-F238E27FC236}">
                <a16:creationId xmlns:a16="http://schemas.microsoft.com/office/drawing/2014/main" id="{B36044BE-D0FE-CB41-9729-28FE174EB567}"/>
              </a:ext>
            </a:extLst>
          </p:cNvPr>
          <p:cNvSpPr txBox="1">
            <a:spLocks noChangeArrowheads="1"/>
          </p:cNvSpPr>
          <p:nvPr/>
        </p:nvSpPr>
        <p:spPr bwMode="auto">
          <a:xfrm>
            <a:off x="2743200" y="5943601"/>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rPr>
              <a:t>West Portal, Typanum, Last Judgement </a:t>
            </a:r>
            <a:r>
              <a:rPr lang="mr-IN" altLang="en-US" sz="2400" b="1">
                <a:solidFill>
                  <a:prstClr val="black"/>
                </a:solidFill>
                <a:latin typeface="Times" pitchFamily="2" charset="0"/>
                <a:cs typeface="Mangal" panose="02040503050203030202" pitchFamily="18" charset="0"/>
              </a:rPr>
              <a:t>–</a:t>
            </a:r>
            <a:r>
              <a:rPr lang="en-US" altLang="en-US" sz="2400" b="1">
                <a:solidFill>
                  <a:prstClr val="black"/>
                </a:solidFill>
                <a:latin typeface="Times" pitchFamily="2" charset="0"/>
              </a:rPr>
              <a:t> Church of Sainte </a:t>
            </a:r>
            <a:r>
              <a:rPr lang="mr-IN" altLang="en-US" sz="2400" b="1">
                <a:solidFill>
                  <a:prstClr val="black"/>
                </a:solidFill>
                <a:latin typeface="Times" pitchFamily="2" charset="0"/>
                <a:cs typeface="Mangal" panose="02040503050203030202" pitchFamily="18" charset="0"/>
              </a:rPr>
              <a:t>–</a:t>
            </a:r>
            <a:r>
              <a:rPr lang="en-US" altLang="en-US" sz="2400" b="1">
                <a:solidFill>
                  <a:prstClr val="black"/>
                </a:solidFill>
                <a:latin typeface="Times" pitchFamily="2" charset="0"/>
              </a:rPr>
              <a:t> Foy, Conques, France</a:t>
            </a:r>
          </a:p>
        </p:txBody>
      </p:sp>
      <p:sp>
        <p:nvSpPr>
          <p:cNvPr id="5" name="5-Point Star 4">
            <a:extLst>
              <a:ext uri="{FF2B5EF4-FFF2-40B4-BE49-F238E27FC236}">
                <a16:creationId xmlns:a16="http://schemas.microsoft.com/office/drawing/2014/main" id="{53510E3D-8B8E-414C-A193-5639244C5ED7}"/>
              </a:ext>
            </a:extLst>
          </p:cNvPr>
          <p:cNvSpPr/>
          <p:nvPr/>
        </p:nvSpPr>
        <p:spPr>
          <a:xfrm>
            <a:off x="1673225" y="5943601"/>
            <a:ext cx="831850" cy="830263"/>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349547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1FDCF5DA-AE4F-834F-9F32-672012547B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3">
            <a:extLst>
              <a:ext uri="{FF2B5EF4-FFF2-40B4-BE49-F238E27FC236}">
                <a16:creationId xmlns:a16="http://schemas.microsoft.com/office/drawing/2014/main" id="{73DB6B77-8FAA-8145-95DC-117F59DF5F34}"/>
              </a:ext>
            </a:extLst>
          </p:cNvPr>
          <p:cNvSpPr txBox="1">
            <a:spLocks noChangeArrowheads="1"/>
          </p:cNvSpPr>
          <p:nvPr/>
        </p:nvSpPr>
        <p:spPr bwMode="auto">
          <a:xfrm>
            <a:off x="2743200" y="5562601"/>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rPr>
              <a:t>West Portal, Typanum, Last Judgement </a:t>
            </a:r>
            <a:r>
              <a:rPr lang="mr-IN" altLang="en-US" sz="2400" b="1">
                <a:solidFill>
                  <a:prstClr val="black"/>
                </a:solidFill>
                <a:latin typeface="Times" pitchFamily="2" charset="0"/>
                <a:cs typeface="Mangal" panose="02040503050203030202" pitchFamily="18" charset="0"/>
              </a:rPr>
              <a:t>–</a:t>
            </a:r>
            <a:r>
              <a:rPr lang="en-US" altLang="en-US" sz="2400" b="1">
                <a:solidFill>
                  <a:prstClr val="black"/>
                </a:solidFill>
                <a:latin typeface="Times" pitchFamily="2" charset="0"/>
              </a:rPr>
              <a:t> Church of Sainte </a:t>
            </a:r>
            <a:r>
              <a:rPr lang="mr-IN" altLang="en-US" sz="2400" b="1">
                <a:solidFill>
                  <a:prstClr val="black"/>
                </a:solidFill>
                <a:latin typeface="Times" pitchFamily="2" charset="0"/>
                <a:cs typeface="Mangal" panose="02040503050203030202" pitchFamily="18" charset="0"/>
              </a:rPr>
              <a:t>–</a:t>
            </a:r>
            <a:r>
              <a:rPr lang="en-US" altLang="en-US" sz="2400" b="1">
                <a:solidFill>
                  <a:prstClr val="black"/>
                </a:solidFill>
                <a:latin typeface="Times" pitchFamily="2" charset="0"/>
              </a:rPr>
              <a:t> Foy, Conques, France</a:t>
            </a:r>
          </a:p>
        </p:txBody>
      </p:sp>
      <p:sp>
        <p:nvSpPr>
          <p:cNvPr id="57347" name="TextBox 1">
            <a:extLst>
              <a:ext uri="{FF2B5EF4-FFF2-40B4-BE49-F238E27FC236}">
                <a16:creationId xmlns:a16="http://schemas.microsoft.com/office/drawing/2014/main" id="{9D94C313-30AC-CE4C-BFD0-2AE88DE09E0B}"/>
              </a:ext>
            </a:extLst>
          </p:cNvPr>
          <p:cNvSpPr txBox="1">
            <a:spLocks noChangeArrowheads="1"/>
          </p:cNvSpPr>
          <p:nvPr/>
        </p:nvSpPr>
        <p:spPr bwMode="auto">
          <a:xfrm>
            <a:off x="8077200" y="6162676"/>
            <a:ext cx="228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defTabSz="457200" fontAlgn="base">
              <a:spcBef>
                <a:spcPct val="0"/>
              </a:spcBef>
              <a:spcAft>
                <a:spcPct val="0"/>
              </a:spcAft>
            </a:pPr>
            <a:r>
              <a:rPr lang="en-US" altLang="en-US" sz="2400" b="1">
                <a:solidFill>
                  <a:prstClr val="black"/>
                </a:solidFill>
                <a:latin typeface="Times" pitchFamily="2" charset="0"/>
                <a:hlinkClick r:id="rId3"/>
              </a:rPr>
              <a:t>Video</a:t>
            </a:r>
            <a:endParaRPr lang="en-US" altLang="en-US" sz="2400" b="1">
              <a:solidFill>
                <a:prstClr val="black"/>
              </a:solidFill>
              <a:latin typeface="Times" pitchFamily="2" charset="0"/>
            </a:endParaRPr>
          </a:p>
        </p:txBody>
      </p:sp>
      <p:sp>
        <p:nvSpPr>
          <p:cNvPr id="6" name="5-Point Star 5">
            <a:extLst>
              <a:ext uri="{FF2B5EF4-FFF2-40B4-BE49-F238E27FC236}">
                <a16:creationId xmlns:a16="http://schemas.microsoft.com/office/drawing/2014/main" id="{9E78D0B8-59BB-DC43-A9D3-C28305E94286}"/>
              </a:ext>
            </a:extLst>
          </p:cNvPr>
          <p:cNvSpPr/>
          <p:nvPr/>
        </p:nvSpPr>
        <p:spPr>
          <a:xfrm>
            <a:off x="1673225" y="5943601"/>
            <a:ext cx="831850" cy="830263"/>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302301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9CC460FC-3EB1-3C41-8646-121B462A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52400"/>
            <a:ext cx="9042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7EB75074-E859-F649-919C-2E09FE137FF3}"/>
              </a:ext>
            </a:extLst>
          </p:cNvPr>
          <p:cNvSpPr/>
          <p:nvPr/>
        </p:nvSpPr>
        <p:spPr>
          <a:xfrm>
            <a:off x="5721350" y="4122738"/>
            <a:ext cx="831850" cy="830262"/>
          </a:xfrm>
          <a:prstGeom prst="star5">
            <a:avLst>
              <a:gd name="adj" fmla="val 27712"/>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Franklin Gothic Book" panose="020B0503020102020204"/>
            </a:endParaRPr>
          </a:p>
        </p:txBody>
      </p:sp>
    </p:spTree>
    <p:extLst>
      <p:ext uri="{BB962C8B-B14F-4D97-AF65-F5344CB8AC3E}">
        <p14:creationId xmlns:p14="http://schemas.microsoft.com/office/powerpoint/2010/main" val="273341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65E1-187C-A744-B13B-3AD253FA1D6B}"/>
              </a:ext>
            </a:extLst>
          </p:cNvPr>
          <p:cNvSpPr>
            <a:spLocks noGrp="1"/>
          </p:cNvSpPr>
          <p:nvPr>
            <p:ph type="title"/>
          </p:nvPr>
        </p:nvSpPr>
        <p:spPr>
          <a:xfrm>
            <a:off x="2286000" y="161925"/>
            <a:ext cx="7200900" cy="1485900"/>
          </a:xfrm>
        </p:spPr>
        <p:txBody>
          <a:bodyPr rtlCol="0">
            <a:normAutofit/>
          </a:bodyPr>
          <a:lstStyle/>
          <a:p>
            <a:pPr fontAlgn="auto">
              <a:spcAft>
                <a:spcPts val="0"/>
              </a:spcAft>
              <a:defRPr/>
            </a:pPr>
            <a:r>
              <a:rPr lang="en-US" dirty="0">
                <a:solidFill>
                  <a:schemeClr val="accent6">
                    <a:lumMod val="50000"/>
                  </a:schemeClr>
                </a:solidFill>
              </a:rPr>
              <a:t>Content of Tympanum</a:t>
            </a:r>
          </a:p>
        </p:txBody>
      </p:sp>
      <p:sp>
        <p:nvSpPr>
          <p:cNvPr id="125954" name="Content Placeholder 2">
            <a:extLst>
              <a:ext uri="{FF2B5EF4-FFF2-40B4-BE49-F238E27FC236}">
                <a16:creationId xmlns:a16="http://schemas.microsoft.com/office/drawing/2014/main" id="{E8C1F9BB-7093-B24A-9BC8-91778C33F8FB}"/>
              </a:ext>
            </a:extLst>
          </p:cNvPr>
          <p:cNvSpPr>
            <a:spLocks noGrp="1" noChangeArrowheads="1"/>
          </p:cNvSpPr>
          <p:nvPr>
            <p:ph sz="half" idx="1"/>
          </p:nvPr>
        </p:nvSpPr>
        <p:spPr>
          <a:xfrm>
            <a:off x="5715001" y="685801"/>
            <a:ext cx="4772025" cy="5846763"/>
          </a:xfrm>
        </p:spPr>
        <p:txBody>
          <a:bodyPr/>
          <a:lstStyle/>
          <a:p>
            <a:r>
              <a:rPr lang="en-US" altLang="en-US" sz="1500"/>
              <a:t>Below the saints is a small arcade (row of arches) covered by a pediment, meant to represent the House of Paradise</a:t>
            </a:r>
          </a:p>
          <a:p>
            <a:pPr lvl="1"/>
            <a:r>
              <a:rPr lang="en-US" altLang="en-US" sz="1500"/>
              <a:t>Blessed ones who will remain with Christ throughout all eternity</a:t>
            </a:r>
          </a:p>
          <a:p>
            <a:pPr lvl="1"/>
            <a:r>
              <a:rPr lang="en-US" altLang="en-US" sz="1500"/>
              <a:t>Abraham is at the center and above him is the outstretched hand of God, who beckons the kneeling St. Faith</a:t>
            </a:r>
          </a:p>
          <a:p>
            <a:r>
              <a:rPr lang="en-US" altLang="en-US" sz="1500"/>
              <a:t>On the other side are angels opening the graves of the dead</a:t>
            </a:r>
          </a:p>
          <a:p>
            <a:pPr lvl="1"/>
            <a:r>
              <a:rPr lang="en-US" altLang="en-US" sz="1500"/>
              <a:t>As they rise their souls are weighed and will be admitted to heaven or hell</a:t>
            </a:r>
          </a:p>
          <a:p>
            <a:pPr lvl="1"/>
            <a:r>
              <a:rPr lang="en-US" altLang="en-US" sz="1500"/>
              <a:t>Clear division of the doorway to paradise and the mouth of Hell</a:t>
            </a:r>
          </a:p>
          <a:p>
            <a:pPr lvl="1"/>
            <a:r>
              <a:rPr lang="en-US" altLang="en-US" sz="1500"/>
              <a:t>Hell is chaotic and disorderly, reigned over by the devil, like Abraham is on the other side</a:t>
            </a:r>
          </a:p>
          <a:p>
            <a:r>
              <a:rPr lang="en-US" altLang="en-US" sz="1500"/>
              <a:t>Devil is enthroned like God determining punishments based on the severity of a person’s sins</a:t>
            </a:r>
          </a:p>
          <a:p>
            <a:pPr lvl="1"/>
            <a:r>
              <a:rPr lang="en-US" altLang="en-US" sz="1500"/>
              <a:t>Hanged man at the devil’s left references Judas who hanged himself after betraying Christ</a:t>
            </a:r>
          </a:p>
          <a:p>
            <a:pPr lvl="1"/>
            <a:r>
              <a:rPr lang="en-US" altLang="en-US" sz="1500"/>
              <a:t>Each sinner represents what to avoid: gluttony, adultery, misuse of church offices</a:t>
            </a:r>
          </a:p>
        </p:txBody>
      </p:sp>
      <p:pic>
        <p:nvPicPr>
          <p:cNvPr id="125955" name="Picture 2" descr="The blessed in paradise, with the hand of God above beckoning Saint Faith (detail), Last Judgment tympanum, Church of Sainte‐Foy, France, Conques, c. 1050–1130">
            <a:extLst>
              <a:ext uri="{FF2B5EF4-FFF2-40B4-BE49-F238E27FC236}">
                <a16:creationId xmlns:a16="http://schemas.microsoft.com/office/drawing/2014/main" id="{E2238E69-7341-1E43-B0D3-309BE895D91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1" y="1090614"/>
            <a:ext cx="4067175" cy="1976437"/>
          </a:xfrm>
          <a:noFill/>
        </p:spPr>
      </p:pic>
      <p:pic>
        <p:nvPicPr>
          <p:cNvPr id="125956" name="Picture 4" descr="Hell (detail), Last Judgment tympanum, Church of Sainte‐Foy, France, Conques, c. 1050–1130, photo: Nick Thompson (CC BY-NC-SA 2.0)">
            <a:extLst>
              <a:ext uri="{FF2B5EF4-FFF2-40B4-BE49-F238E27FC236}">
                <a16:creationId xmlns:a16="http://schemas.microsoft.com/office/drawing/2014/main" id="{676D2A12-6667-5B40-8640-3F9E582D9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3790951"/>
            <a:ext cx="33083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650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otalTime>0</TotalTime>
  <Words>1282</Words>
  <Application>Microsoft Macintosh PowerPoint</Application>
  <PresentationFormat>Widescreen</PresentationFormat>
  <Paragraphs>106</Paragraphs>
  <Slides>55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Algerian</vt:lpstr>
      <vt:lpstr>Arial</vt:lpstr>
      <vt:lpstr>Calibri</vt:lpstr>
      <vt:lpstr>Calibri Light</vt:lpstr>
      <vt:lpstr>Franklin Gothic Book</vt:lpstr>
      <vt:lpstr>Times</vt:lpstr>
      <vt:lpstr>Times New Roman</vt:lpstr>
      <vt:lpstr>Wingdings 3</vt:lpstr>
      <vt:lpstr>Office Theme</vt:lpstr>
      <vt:lpstr>Crop</vt:lpstr>
      <vt:lpstr>PowerPoint Presentation</vt:lpstr>
      <vt:lpstr>Romanesque  Sculpture</vt:lpstr>
      <vt:lpstr>Parts of a Romanesque Portal</vt:lpstr>
      <vt:lpstr>Influences on Romanesque Sculpture Style</vt:lpstr>
      <vt:lpstr>Function/Content of the Tympanum</vt:lpstr>
      <vt:lpstr>PowerPoint Presentation</vt:lpstr>
      <vt:lpstr>PowerPoint Presentation</vt:lpstr>
      <vt:lpstr>PowerPoint Presentation</vt:lpstr>
      <vt:lpstr>Content of Tympanum</vt:lpstr>
      <vt:lpstr>PowerPoint Presentation</vt:lpstr>
      <vt:lpstr>PowerPoint Presentation</vt:lpstr>
      <vt:lpstr>PowerPoint Presentation</vt:lpstr>
      <vt:lpstr>Stylistic Characteristics of Romanesque Sculpture</vt:lpstr>
      <vt:lpstr>PowerPoint Presentation</vt:lpstr>
      <vt:lpstr>PowerPoint Presentation</vt:lpstr>
      <vt:lpstr>PowerPoint Presentation</vt:lpstr>
      <vt:lpstr>GISLEBERTUS, Last Judgment, west tympanum of Saint-Lazare, Autun, France, ca. 1120–1135. Marble, approx. 21’ wide at base.   </vt:lpstr>
      <vt:lpstr>Alternate View General view of Portal with Tympanum</vt:lpstr>
      <vt:lpstr>PowerPoint Presentation</vt:lpstr>
      <vt:lpstr>Sculpture  in  Wood  &amp; Metal</vt:lpstr>
      <vt:lpstr>Virgin and Child (Morgan Madonna), from the Auvergne, France, second half of twelfth century. Painted wood, 2’ 7” high. Metropolitan Museum of Art, New York (gift of J. Pierpont Morgan, 1916). </vt:lpstr>
      <vt:lpstr>Head reliquary of Saint Alexander, from Stavelot Abbey, Belgium, 1145. Silver repoussé (partly gilt), gilt bronze, gems, pearls, and enamel, approx. 1’ 5 1/2” high. Musées Royaux, Brussels.   </vt:lpstr>
      <vt:lpstr>PowerPoint Presentation</vt:lpstr>
      <vt:lpstr>Reliquary</vt:lpstr>
      <vt:lpstr>PowerPoint Presentation</vt:lpstr>
      <vt:lpstr>PowerPoint Presentation</vt:lpstr>
      <vt:lpstr>PowerPoint Presentation</vt:lpstr>
      <vt:lpstr>TAPESTRY</vt:lpstr>
      <vt:lpstr>Battle of Hastings, detail of the Bayeux Tapestry, from Bayeux Cathedral, Bayeux, France, ca. 1070–1080. Embroidered wool on linen, 1’ 8” high (entire length of fabric 229’ 8”). Centre Guillaume le Conquérant, Bayeux.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Illuminated  Manuscripts</vt:lpstr>
      <vt:lpstr>The vision of Hildegard of Bingen, detail of a facsimile of a lost folio in the Scivias by Hildegard of Bingen, from Trier or Bingen, Germany, ca. 1050–1079. Formerly in Hessische Landesbibliothek, Wiesbaden.  </vt:lpstr>
      <vt:lpstr>EADWINE THE SCRIBE(?), Eadwine the scribe at work, folio 283 verso of the Eadwine Psalter, ca. 1160–1170. Ink and tempera on vellum. Trinity College, Cambridge. </vt:lpstr>
      <vt:lpstr>Romanesque Painting  and Other  Artistic Expressions  In the Romanesque</vt:lpstr>
      <vt:lpstr>Christ in Majesty, apse fresco from Santa María de Mur, near Lérida, Spain, mid-twelfth century. 22’ X 24’. Museum of Fine Arts, Boston.   </vt:lpstr>
      <vt:lpstr>Entombment of Christ, fresco above the nave arcade, Sant’Angelo in Formis, near Capua, Italy, ca. 1085.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Seijas, Begona M.</dc:creator>
  <cp:lastModifiedBy>Seijas, Begona M.</cp:lastModifiedBy>
  <cp:revision>1</cp:revision>
  <dcterms:created xsi:type="dcterms:W3CDTF">2019-01-05T01:09:20Z</dcterms:created>
  <dcterms:modified xsi:type="dcterms:W3CDTF">2019-01-05T01:09:44Z</dcterms:modified>
</cp:coreProperties>
</file>