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45"/>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58"/>
    <p:restoredTop sz="94707"/>
  </p:normalViewPr>
  <p:slideViewPr>
    <p:cSldViewPr snapToGrid="0" snapToObjects="1">
      <p:cViewPr varScale="1">
        <p:scale>
          <a:sx n="65" d="100"/>
          <a:sy n="65" d="100"/>
        </p:scale>
        <p:origin x="240" y="2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presProps" Target="presProps.xml"/><Relationship Id="rId47" Type="http://schemas.openxmlformats.org/officeDocument/2006/relationships/viewProps" Target="viewProps.xml"/><Relationship Id="rId48" Type="http://schemas.openxmlformats.org/officeDocument/2006/relationships/theme" Target="theme/theme1.xml"/><Relationship Id="rId49" Type="http://schemas.openxmlformats.org/officeDocument/2006/relationships/tableStyles" Target="tableStyles.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410E31-67FC-B94D-AED8-9115A047CBF2}" type="datetimeFigureOut">
              <a:rPr lang="en-US" smtClean="0"/>
              <a:t>9/25/18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FA92B1-0D27-5142-8F3C-E1DF90D0387A}" type="slidenum">
              <a:rPr lang="en-US" smtClean="0"/>
              <a:t>‹#›</a:t>
            </a:fld>
            <a:endParaRPr lang="en-US"/>
          </a:p>
        </p:txBody>
      </p:sp>
    </p:spTree>
    <p:extLst>
      <p:ext uri="{BB962C8B-B14F-4D97-AF65-F5344CB8AC3E}">
        <p14:creationId xmlns:p14="http://schemas.microsoft.com/office/powerpoint/2010/main" val="11169584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xmlns="" id="{96E3C2E1-5933-0044-8C90-994C95117A27}"/>
              </a:ext>
            </a:extLst>
          </p:cNvPr>
          <p:cNvSpPr>
            <a:spLocks noGrp="1" noChangeArrowheads="1"/>
          </p:cNvSpPr>
          <p:nvPr>
            <p:ph type="dt" sz="quarter"/>
          </p:nvPr>
        </p:nvSpPr>
        <p:spPr>
          <a:extLst>
            <a:ext uri="{FAA26D3D-D897-4be2-8F04-BA451C77F1D7}">
              <ma14:placeholderFlag xmlns:ma14="http://schemas.microsoft.com/office/mac/drawingml/2011/main" val="1"/>
            </a:ext>
          </a:extLst>
        </p:spPr>
        <p:txBody>
          <a:bodyPr/>
          <a:lstStyle/>
          <a:p>
            <a:pPr hangingPunct="0">
              <a:defRPr/>
            </a:pPr>
            <a:r>
              <a:rPr lang="en-US" altLang="x-none" sz="2400" b="1" kern="0">
                <a:solidFill>
                  <a:srgbClr val="000000"/>
                </a:solidFill>
                <a:latin typeface="Lucida Grande"/>
                <a:ea typeface="Lucida Grande"/>
                <a:cs typeface="Lucida Grande"/>
                <a:sym typeface="Lucida Grande"/>
              </a:rPr>
              <a:t>12/16/15</a:t>
            </a:r>
          </a:p>
        </p:txBody>
      </p:sp>
      <p:sp>
        <p:nvSpPr>
          <p:cNvPr id="6" name="Rectangle 6">
            <a:extLst>
              <a:ext uri="{FF2B5EF4-FFF2-40B4-BE49-F238E27FC236}">
                <a16:creationId xmlns:a16="http://schemas.microsoft.com/office/drawing/2014/main" xmlns="" id="{196C9809-1459-FB45-97DB-091B97981A22}"/>
              </a:ext>
            </a:extLst>
          </p:cNvPr>
          <p:cNvSpPr>
            <a:spLocks noGrp="1" noChangeArrowheads="1"/>
          </p:cNvSpPr>
          <p:nvPr>
            <p:ph type="sldNum" sz="quarter"/>
          </p:nvPr>
        </p:nvSpPr>
        <p:spPr>
          <a:extLst>
            <a:ext uri="{FAA26D3D-D897-4be2-8F04-BA451C77F1D7}">
              <ma14:placeholderFlag xmlns:ma14="http://schemas.microsoft.com/office/mac/drawingml/2011/main" val="1"/>
            </a:ext>
          </a:extLst>
        </p:spPr>
        <p:txBody>
          <a:bodyPr/>
          <a:lstStyle>
            <a:lvl1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tx1"/>
                </a:solidFill>
                <a:latin typeface="Arial" panose="020B0604020202020204" pitchFamily="34" charset="0"/>
                <a:ea typeface="AR PL SungtiL GB" charset="0"/>
                <a:cs typeface="AR PL SungtiL GB" charset="0"/>
              </a:defRPr>
            </a:lvl1pPr>
            <a:lvl2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tx1"/>
                </a:solidFill>
                <a:latin typeface="Arial" panose="020B0604020202020204" pitchFamily="34" charset="0"/>
                <a:ea typeface="AR PL SungtiL GB" charset="0"/>
                <a:cs typeface="AR PL SungtiL GB" charset="0"/>
              </a:defRPr>
            </a:lvl2pPr>
            <a:lvl3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tx1"/>
                </a:solidFill>
                <a:latin typeface="Arial" panose="020B0604020202020204" pitchFamily="34" charset="0"/>
                <a:ea typeface="AR PL SungtiL GB" charset="0"/>
                <a:cs typeface="AR PL SungtiL GB" charset="0"/>
              </a:defRPr>
            </a:lvl3pPr>
            <a:lvl4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tx1"/>
                </a:solidFill>
                <a:latin typeface="Arial" panose="020B0604020202020204" pitchFamily="34" charset="0"/>
                <a:ea typeface="AR PL SungtiL GB" charset="0"/>
                <a:cs typeface="AR PL SungtiL GB" charset="0"/>
              </a:defRPr>
            </a:lvl4pPr>
            <a:lvl5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tx1"/>
                </a:solidFill>
                <a:latin typeface="Arial" panose="020B0604020202020204" pitchFamily="34" charset="0"/>
                <a:ea typeface="AR PL SungtiL GB" charset="0"/>
                <a:cs typeface="AR PL SungtiL GB"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tx1"/>
                </a:solidFill>
                <a:latin typeface="Arial" panose="020B0604020202020204" pitchFamily="34" charset="0"/>
                <a:ea typeface="AR PL SungtiL GB" charset="0"/>
                <a:cs typeface="AR PL SungtiL GB"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tx1"/>
                </a:solidFill>
                <a:latin typeface="Arial" panose="020B0604020202020204" pitchFamily="34" charset="0"/>
                <a:ea typeface="AR PL SungtiL GB" charset="0"/>
                <a:cs typeface="AR PL SungtiL GB"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tx1"/>
                </a:solidFill>
                <a:latin typeface="Arial" panose="020B0604020202020204" pitchFamily="34" charset="0"/>
                <a:ea typeface="AR PL SungtiL GB" charset="0"/>
                <a:cs typeface="AR PL SungtiL GB"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tx1"/>
                </a:solidFill>
                <a:latin typeface="Arial" panose="020B0604020202020204" pitchFamily="34" charset="0"/>
                <a:ea typeface="AR PL SungtiL GB" charset="0"/>
                <a:cs typeface="AR PL SungtiL GB" charset="0"/>
              </a:defRPr>
            </a:lvl9pPr>
          </a:lstStyle>
          <a:p>
            <a:pPr hangingPunct="0">
              <a:lnSpc>
                <a:spcPct val="100000"/>
              </a:lnSpc>
            </a:pPr>
            <a:fld id="{38975E13-D3AC-834A-95AC-3D438F0A1118}" type="slidenum">
              <a:rPr lang="en-US" altLang="en-US" sz="2400" b="1" kern="0">
                <a:solidFill>
                  <a:srgbClr val="000000"/>
                </a:solidFill>
                <a:latin typeface="Calibri" panose="020F0502020204030204" pitchFamily="34" charset="0"/>
                <a:ea typeface="DejaVu Sans" charset="0"/>
                <a:cs typeface="DejaVu Sans" charset="0"/>
                <a:sym typeface="Lucida Grande"/>
              </a:rPr>
              <a:pPr hangingPunct="0">
                <a:lnSpc>
                  <a:spcPct val="100000"/>
                </a:lnSpc>
              </a:pPr>
              <a:t>39</a:t>
            </a:fld>
            <a:endParaRPr lang="en-US" altLang="en-US" sz="2400" b="1" kern="0">
              <a:solidFill>
                <a:srgbClr val="000000"/>
              </a:solidFill>
              <a:latin typeface="Calibri" panose="020F0502020204030204" pitchFamily="34" charset="0"/>
              <a:ea typeface="DejaVu Sans" charset="0"/>
              <a:cs typeface="DejaVu Sans" charset="0"/>
              <a:sym typeface="Lucida Grande"/>
            </a:endParaRPr>
          </a:p>
        </p:txBody>
      </p:sp>
      <p:sp>
        <p:nvSpPr>
          <p:cNvPr id="171009" name="Text Box 1">
            <a:extLst>
              <a:ext uri="{FF2B5EF4-FFF2-40B4-BE49-F238E27FC236}">
                <a16:creationId xmlns:a16="http://schemas.microsoft.com/office/drawing/2014/main" xmlns="" id="{5452DE7E-0553-DB4E-B53F-E67544F5F9AD}"/>
              </a:ext>
            </a:extLst>
          </p:cNvPr>
          <p:cNvSpPr txBox="1">
            <a:spLocks noGrp="1" noRot="1" noChangeAspect="1" noChangeArrowheads="1" noTextEdit="1"/>
          </p:cNvSpPr>
          <p:nvPr>
            <p:ph type="sldImg"/>
          </p:nvPr>
        </p:nvSpPr>
        <p:spPr>
          <a:xfrm>
            <a:off x="381000" y="685800"/>
            <a:ext cx="6096000" cy="3429000"/>
          </a:xfrm>
          <a:solidFill>
            <a:srgbClr val="FFFFFF"/>
          </a:solidFill>
          <a:ln w="25560">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171010" name="Text Box 2">
            <a:extLst>
              <a:ext uri="{FF2B5EF4-FFF2-40B4-BE49-F238E27FC236}">
                <a16:creationId xmlns:a16="http://schemas.microsoft.com/office/drawing/2014/main" xmlns="" id="{3972EAE3-4DEB-1244-AA0E-0FE51C500BF0}"/>
              </a:ext>
            </a:extLst>
          </p:cNvPr>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pPr eaLnBrk="1" hangingPunct="1">
              <a:spcBef>
                <a:spcPct val="0"/>
              </a:spcBef>
              <a:buFont typeface="Times New Roman" charset="0"/>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pPr>
            <a:r>
              <a:rPr lang="en-US" altLang="x-none" b="1">
                <a:latin typeface="Calibri" charset="0"/>
                <a:ea typeface="AR PL SungtiL GB" charset="0"/>
                <a:cs typeface="AR PL SungtiL GB" charset="0"/>
              </a:rPr>
              <a:t>181. Petra, Jordan: Treasury and Great Temple. Nabataean Ptolemaic and Roman.</a:t>
            </a:r>
          </a:p>
          <a:p>
            <a:pPr eaLnBrk="1" hangingPunct="1">
              <a:spcBef>
                <a:spcPct val="0"/>
              </a:spcBef>
              <a:buFont typeface="Times New Roman" charset="0"/>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pPr>
            <a:r>
              <a:rPr lang="en-US" altLang="x-none">
                <a:latin typeface="Calibri" charset="0"/>
                <a:ea typeface="AR PL SungtiL GB" charset="0"/>
                <a:cs typeface="AR PL SungtiL GB" charset="0"/>
              </a:rPr>
              <a:t>c. 400 B.C.E.–100 C.E. Cut rock.</a:t>
            </a:r>
          </a:p>
        </p:txBody>
      </p:sp>
      <p:sp>
        <p:nvSpPr>
          <p:cNvPr id="171011" name="Text Box 3">
            <a:extLst>
              <a:ext uri="{FF2B5EF4-FFF2-40B4-BE49-F238E27FC236}">
                <a16:creationId xmlns:a16="http://schemas.microsoft.com/office/drawing/2014/main" xmlns="" id="{5A8D3341-F1C3-924C-AEBF-30EADC7A21F8}"/>
              </a:ext>
            </a:extLst>
          </p:cNvPr>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b"/>
          <a:lstStyle>
            <a:lvl1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tx1"/>
                </a:solidFill>
                <a:latin typeface="Arial" panose="020B0604020202020204" pitchFamily="34" charset="0"/>
                <a:ea typeface="AR PL SungtiL GB" charset="0"/>
                <a:cs typeface="AR PL SungtiL GB" charset="0"/>
              </a:defRPr>
            </a:lvl1pPr>
            <a:lvl2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tx1"/>
                </a:solidFill>
                <a:latin typeface="Arial" panose="020B0604020202020204" pitchFamily="34" charset="0"/>
                <a:ea typeface="AR PL SungtiL GB" charset="0"/>
                <a:cs typeface="AR PL SungtiL GB" charset="0"/>
              </a:defRPr>
            </a:lvl2pPr>
            <a:lvl3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tx1"/>
                </a:solidFill>
                <a:latin typeface="Arial" panose="020B0604020202020204" pitchFamily="34" charset="0"/>
                <a:ea typeface="AR PL SungtiL GB" charset="0"/>
                <a:cs typeface="AR PL SungtiL GB" charset="0"/>
              </a:defRPr>
            </a:lvl3pPr>
            <a:lvl4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tx1"/>
                </a:solidFill>
                <a:latin typeface="Arial" panose="020B0604020202020204" pitchFamily="34" charset="0"/>
                <a:ea typeface="AR PL SungtiL GB" charset="0"/>
                <a:cs typeface="AR PL SungtiL GB" charset="0"/>
              </a:defRPr>
            </a:lvl4pPr>
            <a:lvl5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tx1"/>
                </a:solidFill>
                <a:latin typeface="Arial" panose="020B0604020202020204" pitchFamily="34" charset="0"/>
                <a:ea typeface="AR PL SungtiL GB" charset="0"/>
                <a:cs typeface="AR PL SungtiL GB"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tx1"/>
                </a:solidFill>
                <a:latin typeface="Arial" panose="020B0604020202020204" pitchFamily="34" charset="0"/>
                <a:ea typeface="AR PL SungtiL GB" charset="0"/>
                <a:cs typeface="AR PL SungtiL GB"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tx1"/>
                </a:solidFill>
                <a:latin typeface="Arial" panose="020B0604020202020204" pitchFamily="34" charset="0"/>
                <a:ea typeface="AR PL SungtiL GB" charset="0"/>
                <a:cs typeface="AR PL SungtiL GB"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tx1"/>
                </a:solidFill>
                <a:latin typeface="Arial" panose="020B0604020202020204" pitchFamily="34" charset="0"/>
                <a:ea typeface="AR PL SungtiL GB" charset="0"/>
                <a:cs typeface="AR PL SungtiL GB"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tx1"/>
                </a:solidFill>
                <a:latin typeface="Arial" panose="020B0604020202020204" pitchFamily="34" charset="0"/>
                <a:ea typeface="AR PL SungtiL GB" charset="0"/>
                <a:cs typeface="AR PL SungtiL GB" charset="0"/>
              </a:defRPr>
            </a:lvl9pPr>
          </a:lstStyle>
          <a:p>
            <a:pPr algn="r">
              <a:lnSpc>
                <a:spcPct val="100000"/>
              </a:lnSpc>
            </a:pPr>
            <a:fld id="{FBFE96DF-5A90-AE4B-A5CB-BD3A08B83988}" type="slidenum">
              <a:rPr lang="en-US" altLang="en-US" sz="1200" b="1" kern="0">
                <a:solidFill>
                  <a:srgbClr val="000000"/>
                </a:solidFill>
                <a:latin typeface="Calibri" panose="020F0502020204030204" pitchFamily="34" charset="0"/>
                <a:sym typeface="Lucida Grande"/>
              </a:rPr>
              <a:pPr algn="r">
                <a:lnSpc>
                  <a:spcPct val="100000"/>
                </a:lnSpc>
              </a:pPr>
              <a:t>39</a:t>
            </a:fld>
            <a:endParaRPr lang="en-US" altLang="en-US" sz="1200" b="1" kern="0">
              <a:solidFill>
                <a:srgbClr val="000000"/>
              </a:solidFill>
              <a:latin typeface="Calibri" panose="020F0502020204030204" pitchFamily="34" charset="0"/>
              <a:sym typeface="Lucida Grande"/>
            </a:endParaRPr>
          </a:p>
        </p:txBody>
      </p:sp>
    </p:spTree>
    <p:extLst>
      <p:ext uri="{BB962C8B-B14F-4D97-AF65-F5344CB8AC3E}">
        <p14:creationId xmlns:p14="http://schemas.microsoft.com/office/powerpoint/2010/main" val="15656737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xmlns="" id="{2FB7A3F7-EA71-D940-B3EA-1F091EF908F0}"/>
              </a:ext>
            </a:extLst>
          </p:cNvPr>
          <p:cNvSpPr>
            <a:spLocks noGrp="1" noChangeArrowheads="1"/>
          </p:cNvSpPr>
          <p:nvPr>
            <p:ph type="dt" sz="quarter"/>
          </p:nvPr>
        </p:nvSpPr>
        <p:spPr>
          <a:extLst>
            <a:ext uri="{FAA26D3D-D897-4be2-8F04-BA451C77F1D7}">
              <ma14:placeholderFlag xmlns:ma14="http://schemas.microsoft.com/office/mac/drawingml/2011/main" val="1"/>
            </a:ext>
          </a:extLst>
        </p:spPr>
        <p:txBody>
          <a:bodyPr/>
          <a:lstStyle/>
          <a:p>
            <a:pPr hangingPunct="0">
              <a:defRPr/>
            </a:pPr>
            <a:r>
              <a:rPr lang="en-US" altLang="x-none" sz="2400" b="1" kern="0">
                <a:solidFill>
                  <a:srgbClr val="000000"/>
                </a:solidFill>
                <a:latin typeface="Lucida Grande"/>
                <a:ea typeface="Lucida Grande"/>
                <a:cs typeface="Lucida Grande"/>
                <a:sym typeface="Lucida Grande"/>
              </a:rPr>
              <a:t>12/16/15</a:t>
            </a:r>
          </a:p>
        </p:txBody>
      </p:sp>
      <p:sp>
        <p:nvSpPr>
          <p:cNvPr id="6" name="Rectangle 6">
            <a:extLst>
              <a:ext uri="{FF2B5EF4-FFF2-40B4-BE49-F238E27FC236}">
                <a16:creationId xmlns:a16="http://schemas.microsoft.com/office/drawing/2014/main" xmlns="" id="{522E5647-7AE4-984C-BCB0-F5CD04BFF4BD}"/>
              </a:ext>
            </a:extLst>
          </p:cNvPr>
          <p:cNvSpPr>
            <a:spLocks noGrp="1" noChangeArrowheads="1"/>
          </p:cNvSpPr>
          <p:nvPr>
            <p:ph type="sldNum" sz="quarter"/>
          </p:nvPr>
        </p:nvSpPr>
        <p:spPr>
          <a:extLst>
            <a:ext uri="{FAA26D3D-D897-4be2-8F04-BA451C77F1D7}">
              <ma14:placeholderFlag xmlns:ma14="http://schemas.microsoft.com/office/mac/drawingml/2011/main" val="1"/>
            </a:ext>
          </a:extLst>
        </p:spPr>
        <p:txBody>
          <a:bodyPr/>
          <a:lstStyle>
            <a:lvl1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tx1"/>
                </a:solidFill>
                <a:latin typeface="Arial" panose="020B0604020202020204" pitchFamily="34" charset="0"/>
                <a:ea typeface="AR PL SungtiL GB" charset="0"/>
                <a:cs typeface="AR PL SungtiL GB" charset="0"/>
              </a:defRPr>
            </a:lvl1pPr>
            <a:lvl2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tx1"/>
                </a:solidFill>
                <a:latin typeface="Arial" panose="020B0604020202020204" pitchFamily="34" charset="0"/>
                <a:ea typeface="AR PL SungtiL GB" charset="0"/>
                <a:cs typeface="AR PL SungtiL GB" charset="0"/>
              </a:defRPr>
            </a:lvl2pPr>
            <a:lvl3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tx1"/>
                </a:solidFill>
                <a:latin typeface="Arial" panose="020B0604020202020204" pitchFamily="34" charset="0"/>
                <a:ea typeface="AR PL SungtiL GB" charset="0"/>
                <a:cs typeface="AR PL SungtiL GB" charset="0"/>
              </a:defRPr>
            </a:lvl3pPr>
            <a:lvl4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tx1"/>
                </a:solidFill>
                <a:latin typeface="Arial" panose="020B0604020202020204" pitchFamily="34" charset="0"/>
                <a:ea typeface="AR PL SungtiL GB" charset="0"/>
                <a:cs typeface="AR PL SungtiL GB" charset="0"/>
              </a:defRPr>
            </a:lvl4pPr>
            <a:lvl5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tx1"/>
                </a:solidFill>
                <a:latin typeface="Arial" panose="020B0604020202020204" pitchFamily="34" charset="0"/>
                <a:ea typeface="AR PL SungtiL GB" charset="0"/>
                <a:cs typeface="AR PL SungtiL GB"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tx1"/>
                </a:solidFill>
                <a:latin typeface="Arial" panose="020B0604020202020204" pitchFamily="34" charset="0"/>
                <a:ea typeface="AR PL SungtiL GB" charset="0"/>
                <a:cs typeface="AR PL SungtiL GB"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tx1"/>
                </a:solidFill>
                <a:latin typeface="Arial" panose="020B0604020202020204" pitchFamily="34" charset="0"/>
                <a:ea typeface="AR PL SungtiL GB" charset="0"/>
                <a:cs typeface="AR PL SungtiL GB"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tx1"/>
                </a:solidFill>
                <a:latin typeface="Arial" panose="020B0604020202020204" pitchFamily="34" charset="0"/>
                <a:ea typeface="AR PL SungtiL GB" charset="0"/>
                <a:cs typeface="AR PL SungtiL GB"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tx1"/>
                </a:solidFill>
                <a:latin typeface="Arial" panose="020B0604020202020204" pitchFamily="34" charset="0"/>
                <a:ea typeface="AR PL SungtiL GB" charset="0"/>
                <a:cs typeface="AR PL SungtiL GB" charset="0"/>
              </a:defRPr>
            </a:lvl9pPr>
          </a:lstStyle>
          <a:p>
            <a:pPr hangingPunct="0">
              <a:lnSpc>
                <a:spcPct val="100000"/>
              </a:lnSpc>
            </a:pPr>
            <a:fld id="{E82C5F65-7221-1F4B-A6B1-7417B44BB3E6}" type="slidenum">
              <a:rPr lang="en-US" altLang="en-US" sz="2400" b="1" kern="0">
                <a:solidFill>
                  <a:srgbClr val="000000"/>
                </a:solidFill>
                <a:latin typeface="Calibri" panose="020F0502020204030204" pitchFamily="34" charset="0"/>
                <a:ea typeface="DejaVu Sans" charset="0"/>
                <a:cs typeface="DejaVu Sans" charset="0"/>
                <a:sym typeface="Lucida Grande"/>
              </a:rPr>
              <a:pPr hangingPunct="0">
                <a:lnSpc>
                  <a:spcPct val="100000"/>
                </a:lnSpc>
              </a:pPr>
              <a:t>40</a:t>
            </a:fld>
            <a:endParaRPr lang="en-US" altLang="en-US" sz="2400" b="1" kern="0">
              <a:solidFill>
                <a:srgbClr val="000000"/>
              </a:solidFill>
              <a:latin typeface="Calibri" panose="020F0502020204030204" pitchFamily="34" charset="0"/>
              <a:ea typeface="DejaVu Sans" charset="0"/>
              <a:cs typeface="DejaVu Sans" charset="0"/>
              <a:sym typeface="Lucida Grande"/>
            </a:endParaRPr>
          </a:p>
        </p:txBody>
      </p:sp>
      <p:sp>
        <p:nvSpPr>
          <p:cNvPr id="172033" name="Text Box 1">
            <a:extLst>
              <a:ext uri="{FF2B5EF4-FFF2-40B4-BE49-F238E27FC236}">
                <a16:creationId xmlns:a16="http://schemas.microsoft.com/office/drawing/2014/main" xmlns="" id="{8237D99E-84FD-954F-8D48-63C329204E34}"/>
              </a:ext>
            </a:extLst>
          </p:cNvPr>
          <p:cNvSpPr txBox="1">
            <a:spLocks noGrp="1" noRot="1" noChangeAspect="1" noChangeArrowheads="1" noTextEdit="1"/>
          </p:cNvSpPr>
          <p:nvPr>
            <p:ph type="sldImg"/>
          </p:nvPr>
        </p:nvSpPr>
        <p:spPr>
          <a:xfrm>
            <a:off x="381000" y="685800"/>
            <a:ext cx="6096000" cy="3429000"/>
          </a:xfrm>
          <a:solidFill>
            <a:srgbClr val="FFFFFF"/>
          </a:solidFill>
          <a:ln w="25560">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172034" name="Text Box 2">
            <a:extLst>
              <a:ext uri="{FF2B5EF4-FFF2-40B4-BE49-F238E27FC236}">
                <a16:creationId xmlns:a16="http://schemas.microsoft.com/office/drawing/2014/main" xmlns="" id="{86A47C45-19D8-EE4C-AAF7-F014D51CE254}"/>
              </a:ext>
            </a:extLst>
          </p:cNvPr>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pPr eaLnBrk="1" hangingPunct="1">
              <a:spcBef>
                <a:spcPct val="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altLang="en-US">
                <a:latin typeface="Calibri" panose="020F0502020204030204" pitchFamily="34" charset="0"/>
                <a:ea typeface="AR PL SungtiL GB" charset="0"/>
                <a:cs typeface="AR PL SungtiL GB" charset="0"/>
              </a:rPr>
              <a:t>181. Petra, Jordan: Treasury and Great Temple. Nabataean Ptolemaic and Roman. c. 400 B.C.E.–100 C.E. Cut rock.</a:t>
            </a:r>
          </a:p>
          <a:p>
            <a:pPr eaLnBrk="1" hangingPunct="1">
              <a:spcBef>
                <a:spcPct val="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altLang="en-US">
                <a:latin typeface="Calibri" panose="020F0502020204030204" pitchFamily="34" charset="0"/>
                <a:ea typeface="AR PL SungtiL GB" charset="0"/>
                <a:cs typeface="AR PL SungtiL GB" charset="0"/>
              </a:rPr>
              <a:t>21. Mortuary temple of Hatshepsut. Near Luxor, Egypt. New Kingdom, 18th Dynasty. c. 1473–1458</a:t>
            </a:r>
          </a:p>
          <a:p>
            <a:pPr eaLnBrk="1" hangingPunct="1">
              <a:spcBef>
                <a:spcPct val="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altLang="en-US">
                <a:latin typeface="Calibri" panose="020F0502020204030204" pitchFamily="34" charset="0"/>
                <a:ea typeface="AR PL SungtiL GB" charset="0"/>
                <a:cs typeface="AR PL SungtiL GB" charset="0"/>
              </a:rPr>
              <a:t>B.C.E. Sandstone, partially carved into a rock cliff, and red granite.</a:t>
            </a:r>
          </a:p>
          <a:p>
            <a:pPr eaLnBrk="1" hangingPunct="1">
              <a:spcBef>
                <a:spcPct val="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endParaRPr lang="en-US" altLang="en-US">
              <a:latin typeface="Calibri" panose="020F0502020204030204" pitchFamily="34" charset="0"/>
              <a:ea typeface="AR PL SungtiL GB" charset="0"/>
              <a:cs typeface="AR PL SungtiL GB" charset="0"/>
            </a:endParaRPr>
          </a:p>
        </p:txBody>
      </p:sp>
      <p:sp>
        <p:nvSpPr>
          <p:cNvPr id="172035" name="Text Box 3">
            <a:extLst>
              <a:ext uri="{FF2B5EF4-FFF2-40B4-BE49-F238E27FC236}">
                <a16:creationId xmlns:a16="http://schemas.microsoft.com/office/drawing/2014/main" xmlns="" id="{7B02EE7E-5C5A-6F4A-9B22-4CB66B71DB58}"/>
              </a:ext>
            </a:extLst>
          </p:cNvPr>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b"/>
          <a:lstStyle>
            <a:lvl1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tx1"/>
                </a:solidFill>
                <a:latin typeface="Arial" panose="020B0604020202020204" pitchFamily="34" charset="0"/>
                <a:ea typeface="AR PL SungtiL GB" charset="0"/>
                <a:cs typeface="AR PL SungtiL GB" charset="0"/>
              </a:defRPr>
            </a:lvl1pPr>
            <a:lvl2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tx1"/>
                </a:solidFill>
                <a:latin typeface="Arial" panose="020B0604020202020204" pitchFamily="34" charset="0"/>
                <a:ea typeface="AR PL SungtiL GB" charset="0"/>
                <a:cs typeface="AR PL SungtiL GB" charset="0"/>
              </a:defRPr>
            </a:lvl2pPr>
            <a:lvl3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tx1"/>
                </a:solidFill>
                <a:latin typeface="Arial" panose="020B0604020202020204" pitchFamily="34" charset="0"/>
                <a:ea typeface="AR PL SungtiL GB" charset="0"/>
                <a:cs typeface="AR PL SungtiL GB" charset="0"/>
              </a:defRPr>
            </a:lvl3pPr>
            <a:lvl4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tx1"/>
                </a:solidFill>
                <a:latin typeface="Arial" panose="020B0604020202020204" pitchFamily="34" charset="0"/>
                <a:ea typeface="AR PL SungtiL GB" charset="0"/>
                <a:cs typeface="AR PL SungtiL GB" charset="0"/>
              </a:defRPr>
            </a:lvl4pPr>
            <a:lvl5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tx1"/>
                </a:solidFill>
                <a:latin typeface="Arial" panose="020B0604020202020204" pitchFamily="34" charset="0"/>
                <a:ea typeface="AR PL SungtiL GB" charset="0"/>
                <a:cs typeface="AR PL SungtiL GB"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tx1"/>
                </a:solidFill>
                <a:latin typeface="Arial" panose="020B0604020202020204" pitchFamily="34" charset="0"/>
                <a:ea typeface="AR PL SungtiL GB" charset="0"/>
                <a:cs typeface="AR PL SungtiL GB"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tx1"/>
                </a:solidFill>
                <a:latin typeface="Arial" panose="020B0604020202020204" pitchFamily="34" charset="0"/>
                <a:ea typeface="AR PL SungtiL GB" charset="0"/>
                <a:cs typeface="AR PL SungtiL GB"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tx1"/>
                </a:solidFill>
                <a:latin typeface="Arial" panose="020B0604020202020204" pitchFamily="34" charset="0"/>
                <a:ea typeface="AR PL SungtiL GB" charset="0"/>
                <a:cs typeface="AR PL SungtiL GB"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tx1"/>
                </a:solidFill>
                <a:latin typeface="Arial" panose="020B0604020202020204" pitchFamily="34" charset="0"/>
                <a:ea typeface="AR PL SungtiL GB" charset="0"/>
                <a:cs typeface="AR PL SungtiL GB" charset="0"/>
              </a:defRPr>
            </a:lvl9pPr>
          </a:lstStyle>
          <a:p>
            <a:pPr algn="r">
              <a:lnSpc>
                <a:spcPct val="100000"/>
              </a:lnSpc>
            </a:pPr>
            <a:fld id="{82B4892F-291E-9D43-AAFE-418B759580D1}" type="slidenum">
              <a:rPr lang="en-US" altLang="en-US" sz="1200" b="1" kern="0">
                <a:solidFill>
                  <a:srgbClr val="000000"/>
                </a:solidFill>
                <a:latin typeface="Calibri" panose="020F0502020204030204" pitchFamily="34" charset="0"/>
                <a:sym typeface="Lucida Grande"/>
              </a:rPr>
              <a:pPr algn="r">
                <a:lnSpc>
                  <a:spcPct val="100000"/>
                </a:lnSpc>
              </a:pPr>
              <a:t>40</a:t>
            </a:fld>
            <a:endParaRPr lang="en-US" altLang="en-US" sz="1200" b="1" kern="0">
              <a:solidFill>
                <a:srgbClr val="000000"/>
              </a:solidFill>
              <a:latin typeface="Calibri" panose="020F0502020204030204" pitchFamily="34" charset="0"/>
              <a:sym typeface="Lucida Grande"/>
            </a:endParaRPr>
          </a:p>
        </p:txBody>
      </p:sp>
    </p:spTree>
    <p:extLst>
      <p:ext uri="{BB962C8B-B14F-4D97-AF65-F5344CB8AC3E}">
        <p14:creationId xmlns:p14="http://schemas.microsoft.com/office/powerpoint/2010/main" val="18145732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xmlns="" id="{4BF31729-AF12-1F49-8703-F4CF8C79DAA5}"/>
              </a:ext>
            </a:extLst>
          </p:cNvPr>
          <p:cNvSpPr>
            <a:spLocks noGrp="1" noChangeArrowheads="1"/>
          </p:cNvSpPr>
          <p:nvPr>
            <p:ph type="dt" sz="quarter"/>
          </p:nvPr>
        </p:nvSpPr>
        <p:spPr>
          <a:extLst>
            <a:ext uri="{FAA26D3D-D897-4be2-8F04-BA451C77F1D7}">
              <ma14:placeholderFlag xmlns:ma14="http://schemas.microsoft.com/office/mac/drawingml/2011/main" val="1"/>
            </a:ext>
          </a:extLst>
        </p:spPr>
        <p:txBody>
          <a:bodyPr/>
          <a:lstStyle/>
          <a:p>
            <a:pPr hangingPunct="0">
              <a:defRPr/>
            </a:pPr>
            <a:r>
              <a:rPr lang="en-US" altLang="x-none" sz="2400" b="1" kern="0">
                <a:solidFill>
                  <a:srgbClr val="000000"/>
                </a:solidFill>
                <a:latin typeface="Lucida Grande"/>
                <a:ea typeface="Lucida Grande"/>
                <a:cs typeface="Lucida Grande"/>
                <a:sym typeface="Lucida Grande"/>
              </a:rPr>
              <a:t>12/16/15</a:t>
            </a:r>
          </a:p>
        </p:txBody>
      </p:sp>
      <p:sp>
        <p:nvSpPr>
          <p:cNvPr id="6" name="Rectangle 6">
            <a:extLst>
              <a:ext uri="{FF2B5EF4-FFF2-40B4-BE49-F238E27FC236}">
                <a16:creationId xmlns:a16="http://schemas.microsoft.com/office/drawing/2014/main" xmlns="" id="{635EA622-3D62-1644-823E-E563A14F0E63}"/>
              </a:ext>
            </a:extLst>
          </p:cNvPr>
          <p:cNvSpPr>
            <a:spLocks noGrp="1" noChangeArrowheads="1"/>
          </p:cNvSpPr>
          <p:nvPr>
            <p:ph type="sldNum" sz="quarter"/>
          </p:nvPr>
        </p:nvSpPr>
        <p:spPr>
          <a:extLst>
            <a:ext uri="{FAA26D3D-D897-4be2-8F04-BA451C77F1D7}">
              <ma14:placeholderFlag xmlns:ma14="http://schemas.microsoft.com/office/mac/drawingml/2011/main" val="1"/>
            </a:ext>
          </a:extLst>
        </p:spPr>
        <p:txBody>
          <a:bodyPr/>
          <a:lstStyle>
            <a:lvl1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tx1"/>
                </a:solidFill>
                <a:latin typeface="Arial" panose="020B0604020202020204" pitchFamily="34" charset="0"/>
                <a:ea typeface="AR PL SungtiL GB" charset="0"/>
                <a:cs typeface="AR PL SungtiL GB" charset="0"/>
              </a:defRPr>
            </a:lvl1pPr>
            <a:lvl2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tx1"/>
                </a:solidFill>
                <a:latin typeface="Arial" panose="020B0604020202020204" pitchFamily="34" charset="0"/>
                <a:ea typeface="AR PL SungtiL GB" charset="0"/>
                <a:cs typeface="AR PL SungtiL GB" charset="0"/>
              </a:defRPr>
            </a:lvl2pPr>
            <a:lvl3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tx1"/>
                </a:solidFill>
                <a:latin typeface="Arial" panose="020B0604020202020204" pitchFamily="34" charset="0"/>
                <a:ea typeface="AR PL SungtiL GB" charset="0"/>
                <a:cs typeface="AR PL SungtiL GB" charset="0"/>
              </a:defRPr>
            </a:lvl3pPr>
            <a:lvl4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tx1"/>
                </a:solidFill>
                <a:latin typeface="Arial" panose="020B0604020202020204" pitchFamily="34" charset="0"/>
                <a:ea typeface="AR PL SungtiL GB" charset="0"/>
                <a:cs typeface="AR PL SungtiL GB" charset="0"/>
              </a:defRPr>
            </a:lvl4pPr>
            <a:lvl5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tx1"/>
                </a:solidFill>
                <a:latin typeface="Arial" panose="020B0604020202020204" pitchFamily="34" charset="0"/>
                <a:ea typeface="AR PL SungtiL GB" charset="0"/>
                <a:cs typeface="AR PL SungtiL GB"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tx1"/>
                </a:solidFill>
                <a:latin typeface="Arial" panose="020B0604020202020204" pitchFamily="34" charset="0"/>
                <a:ea typeface="AR PL SungtiL GB" charset="0"/>
                <a:cs typeface="AR PL SungtiL GB"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tx1"/>
                </a:solidFill>
                <a:latin typeface="Arial" panose="020B0604020202020204" pitchFamily="34" charset="0"/>
                <a:ea typeface="AR PL SungtiL GB" charset="0"/>
                <a:cs typeface="AR PL SungtiL GB"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tx1"/>
                </a:solidFill>
                <a:latin typeface="Arial" panose="020B0604020202020204" pitchFamily="34" charset="0"/>
                <a:ea typeface="AR PL SungtiL GB" charset="0"/>
                <a:cs typeface="AR PL SungtiL GB"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tx1"/>
                </a:solidFill>
                <a:latin typeface="Arial" panose="020B0604020202020204" pitchFamily="34" charset="0"/>
                <a:ea typeface="AR PL SungtiL GB" charset="0"/>
                <a:cs typeface="AR PL SungtiL GB" charset="0"/>
              </a:defRPr>
            </a:lvl9pPr>
          </a:lstStyle>
          <a:p>
            <a:pPr hangingPunct="0">
              <a:lnSpc>
                <a:spcPct val="100000"/>
              </a:lnSpc>
            </a:pPr>
            <a:fld id="{EBC75F32-4807-C542-B7D4-4A83402E4CD6}" type="slidenum">
              <a:rPr lang="en-US" altLang="en-US" sz="2400" b="1" kern="0">
                <a:solidFill>
                  <a:srgbClr val="000000"/>
                </a:solidFill>
                <a:latin typeface="Calibri" panose="020F0502020204030204" pitchFamily="34" charset="0"/>
                <a:ea typeface="DejaVu Sans" charset="0"/>
                <a:cs typeface="DejaVu Sans" charset="0"/>
                <a:sym typeface="Lucida Grande"/>
              </a:rPr>
              <a:pPr hangingPunct="0">
                <a:lnSpc>
                  <a:spcPct val="100000"/>
                </a:lnSpc>
              </a:pPr>
              <a:t>41</a:t>
            </a:fld>
            <a:endParaRPr lang="en-US" altLang="en-US" sz="2400" b="1" kern="0">
              <a:solidFill>
                <a:srgbClr val="000000"/>
              </a:solidFill>
              <a:latin typeface="Calibri" panose="020F0502020204030204" pitchFamily="34" charset="0"/>
              <a:ea typeface="DejaVu Sans" charset="0"/>
              <a:cs typeface="DejaVu Sans" charset="0"/>
              <a:sym typeface="Lucida Grande"/>
            </a:endParaRPr>
          </a:p>
        </p:txBody>
      </p:sp>
      <p:sp>
        <p:nvSpPr>
          <p:cNvPr id="173057" name="Text Box 1">
            <a:extLst>
              <a:ext uri="{FF2B5EF4-FFF2-40B4-BE49-F238E27FC236}">
                <a16:creationId xmlns:a16="http://schemas.microsoft.com/office/drawing/2014/main" xmlns="" id="{379F6796-339E-EF47-B8FB-2551185EC897}"/>
              </a:ext>
            </a:extLst>
          </p:cNvPr>
          <p:cNvSpPr txBox="1">
            <a:spLocks noGrp="1" noRot="1" noChangeAspect="1" noChangeArrowheads="1" noTextEdit="1"/>
          </p:cNvSpPr>
          <p:nvPr>
            <p:ph type="sldImg"/>
          </p:nvPr>
        </p:nvSpPr>
        <p:spPr>
          <a:xfrm>
            <a:off x="381000" y="685800"/>
            <a:ext cx="6096000" cy="3429000"/>
          </a:xfrm>
          <a:solidFill>
            <a:srgbClr val="FFFFFF"/>
          </a:solidFill>
          <a:ln w="25560">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173058" name="Text Box 2">
            <a:extLst>
              <a:ext uri="{FF2B5EF4-FFF2-40B4-BE49-F238E27FC236}">
                <a16:creationId xmlns:a16="http://schemas.microsoft.com/office/drawing/2014/main" xmlns="" id="{D14943F6-DD3E-1A4B-BF71-7C48BD41DA29}"/>
              </a:ext>
            </a:extLst>
          </p:cNvPr>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pPr eaLnBrk="1" hangingPunct="1">
              <a:spcBef>
                <a:spcPct val="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altLang="en-US">
                <a:latin typeface="Calibri" panose="020F0502020204030204" pitchFamily="34" charset="0"/>
                <a:ea typeface="AR PL SungtiL GB" charset="0"/>
                <a:cs typeface="AR PL SungtiL GB" charset="0"/>
              </a:rPr>
              <a:t>181. Petra, Jordan: Treasury and Great Temple. Nabataean Ptolemaic and Roman. c. 400 B.C.E.–100 C.E. Cut rock.</a:t>
            </a:r>
          </a:p>
          <a:p>
            <a:pPr eaLnBrk="1" hangingPunct="1">
              <a:spcBef>
                <a:spcPct val="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endParaRPr lang="en-US" altLang="en-US">
              <a:latin typeface="Calibri" panose="020F0502020204030204" pitchFamily="34" charset="0"/>
              <a:ea typeface="AR PL SungtiL GB" charset="0"/>
              <a:cs typeface="AR PL SungtiL GB" charset="0"/>
            </a:endParaRPr>
          </a:p>
        </p:txBody>
      </p:sp>
      <p:sp>
        <p:nvSpPr>
          <p:cNvPr id="173059" name="Text Box 3">
            <a:extLst>
              <a:ext uri="{FF2B5EF4-FFF2-40B4-BE49-F238E27FC236}">
                <a16:creationId xmlns:a16="http://schemas.microsoft.com/office/drawing/2014/main" xmlns="" id="{935BFF66-0A53-B748-B881-25689588068A}"/>
              </a:ext>
            </a:extLst>
          </p:cNvPr>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b"/>
          <a:lstStyle>
            <a:lvl1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tx1"/>
                </a:solidFill>
                <a:latin typeface="Arial" panose="020B0604020202020204" pitchFamily="34" charset="0"/>
                <a:ea typeface="AR PL SungtiL GB" charset="0"/>
                <a:cs typeface="AR PL SungtiL GB" charset="0"/>
              </a:defRPr>
            </a:lvl1pPr>
            <a:lvl2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tx1"/>
                </a:solidFill>
                <a:latin typeface="Arial" panose="020B0604020202020204" pitchFamily="34" charset="0"/>
                <a:ea typeface="AR PL SungtiL GB" charset="0"/>
                <a:cs typeface="AR PL SungtiL GB" charset="0"/>
              </a:defRPr>
            </a:lvl2pPr>
            <a:lvl3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tx1"/>
                </a:solidFill>
                <a:latin typeface="Arial" panose="020B0604020202020204" pitchFamily="34" charset="0"/>
                <a:ea typeface="AR PL SungtiL GB" charset="0"/>
                <a:cs typeface="AR PL SungtiL GB" charset="0"/>
              </a:defRPr>
            </a:lvl3pPr>
            <a:lvl4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tx1"/>
                </a:solidFill>
                <a:latin typeface="Arial" panose="020B0604020202020204" pitchFamily="34" charset="0"/>
                <a:ea typeface="AR PL SungtiL GB" charset="0"/>
                <a:cs typeface="AR PL SungtiL GB" charset="0"/>
              </a:defRPr>
            </a:lvl4pPr>
            <a:lvl5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tx1"/>
                </a:solidFill>
                <a:latin typeface="Arial" panose="020B0604020202020204" pitchFamily="34" charset="0"/>
                <a:ea typeface="AR PL SungtiL GB" charset="0"/>
                <a:cs typeface="AR PL SungtiL GB"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tx1"/>
                </a:solidFill>
                <a:latin typeface="Arial" panose="020B0604020202020204" pitchFamily="34" charset="0"/>
                <a:ea typeface="AR PL SungtiL GB" charset="0"/>
                <a:cs typeface="AR PL SungtiL GB"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tx1"/>
                </a:solidFill>
                <a:latin typeface="Arial" panose="020B0604020202020204" pitchFamily="34" charset="0"/>
                <a:ea typeface="AR PL SungtiL GB" charset="0"/>
                <a:cs typeface="AR PL SungtiL GB"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tx1"/>
                </a:solidFill>
                <a:latin typeface="Arial" panose="020B0604020202020204" pitchFamily="34" charset="0"/>
                <a:ea typeface="AR PL SungtiL GB" charset="0"/>
                <a:cs typeface="AR PL SungtiL GB"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tx1"/>
                </a:solidFill>
                <a:latin typeface="Arial" panose="020B0604020202020204" pitchFamily="34" charset="0"/>
                <a:ea typeface="AR PL SungtiL GB" charset="0"/>
                <a:cs typeface="AR PL SungtiL GB" charset="0"/>
              </a:defRPr>
            </a:lvl9pPr>
          </a:lstStyle>
          <a:p>
            <a:pPr algn="r">
              <a:lnSpc>
                <a:spcPct val="100000"/>
              </a:lnSpc>
            </a:pPr>
            <a:fld id="{AE9DF834-20B8-1941-9B8D-6E0ACCD61247}" type="slidenum">
              <a:rPr lang="en-US" altLang="en-US" sz="1200" b="1" kern="0">
                <a:solidFill>
                  <a:srgbClr val="000000"/>
                </a:solidFill>
                <a:latin typeface="Calibri" panose="020F0502020204030204" pitchFamily="34" charset="0"/>
                <a:sym typeface="Lucida Grande"/>
              </a:rPr>
              <a:pPr algn="r">
                <a:lnSpc>
                  <a:spcPct val="100000"/>
                </a:lnSpc>
              </a:pPr>
              <a:t>41</a:t>
            </a:fld>
            <a:endParaRPr lang="en-US" altLang="en-US" sz="1200" b="1" kern="0">
              <a:solidFill>
                <a:srgbClr val="000000"/>
              </a:solidFill>
              <a:latin typeface="Calibri" panose="020F0502020204030204" pitchFamily="34" charset="0"/>
              <a:sym typeface="Lucida Grande"/>
            </a:endParaRPr>
          </a:p>
        </p:txBody>
      </p:sp>
    </p:spTree>
    <p:extLst>
      <p:ext uri="{BB962C8B-B14F-4D97-AF65-F5344CB8AC3E}">
        <p14:creationId xmlns:p14="http://schemas.microsoft.com/office/powerpoint/2010/main" val="18441094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xmlns="" id="{01985FF5-32B1-5642-90C9-5E454D87847D}"/>
              </a:ext>
            </a:extLst>
          </p:cNvPr>
          <p:cNvSpPr>
            <a:spLocks noGrp="1" noChangeArrowheads="1"/>
          </p:cNvSpPr>
          <p:nvPr>
            <p:ph type="dt" sz="quarter"/>
          </p:nvPr>
        </p:nvSpPr>
        <p:spPr>
          <a:extLst>
            <a:ext uri="{FAA26D3D-D897-4be2-8F04-BA451C77F1D7}">
              <ma14:placeholderFlag xmlns:ma14="http://schemas.microsoft.com/office/mac/drawingml/2011/main" val="1"/>
            </a:ext>
          </a:extLst>
        </p:spPr>
        <p:txBody>
          <a:bodyPr/>
          <a:lstStyle/>
          <a:p>
            <a:pPr hangingPunct="0">
              <a:defRPr/>
            </a:pPr>
            <a:r>
              <a:rPr lang="en-US" altLang="x-none" sz="2400" b="1" kern="0">
                <a:solidFill>
                  <a:srgbClr val="000000"/>
                </a:solidFill>
                <a:latin typeface="Lucida Grande"/>
                <a:ea typeface="Lucida Grande"/>
                <a:cs typeface="Lucida Grande"/>
                <a:sym typeface="Lucida Grande"/>
              </a:rPr>
              <a:t>12/16/15</a:t>
            </a:r>
          </a:p>
        </p:txBody>
      </p:sp>
      <p:sp>
        <p:nvSpPr>
          <p:cNvPr id="6" name="Rectangle 6">
            <a:extLst>
              <a:ext uri="{FF2B5EF4-FFF2-40B4-BE49-F238E27FC236}">
                <a16:creationId xmlns:a16="http://schemas.microsoft.com/office/drawing/2014/main" xmlns="" id="{274BCD95-810D-2640-B1C6-59B3C68DB924}"/>
              </a:ext>
            </a:extLst>
          </p:cNvPr>
          <p:cNvSpPr>
            <a:spLocks noGrp="1" noChangeArrowheads="1"/>
          </p:cNvSpPr>
          <p:nvPr>
            <p:ph type="sldNum" sz="quarter"/>
          </p:nvPr>
        </p:nvSpPr>
        <p:spPr>
          <a:extLst>
            <a:ext uri="{FAA26D3D-D897-4be2-8F04-BA451C77F1D7}">
              <ma14:placeholderFlag xmlns:ma14="http://schemas.microsoft.com/office/mac/drawingml/2011/main" val="1"/>
            </a:ext>
          </a:extLst>
        </p:spPr>
        <p:txBody>
          <a:bodyPr/>
          <a:lstStyle>
            <a:lvl1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tx1"/>
                </a:solidFill>
                <a:latin typeface="Arial" panose="020B0604020202020204" pitchFamily="34" charset="0"/>
                <a:ea typeface="AR PL SungtiL GB" charset="0"/>
                <a:cs typeface="AR PL SungtiL GB" charset="0"/>
              </a:defRPr>
            </a:lvl1pPr>
            <a:lvl2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tx1"/>
                </a:solidFill>
                <a:latin typeface="Arial" panose="020B0604020202020204" pitchFamily="34" charset="0"/>
                <a:ea typeface="AR PL SungtiL GB" charset="0"/>
                <a:cs typeface="AR PL SungtiL GB" charset="0"/>
              </a:defRPr>
            </a:lvl2pPr>
            <a:lvl3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tx1"/>
                </a:solidFill>
                <a:latin typeface="Arial" panose="020B0604020202020204" pitchFamily="34" charset="0"/>
                <a:ea typeface="AR PL SungtiL GB" charset="0"/>
                <a:cs typeface="AR PL SungtiL GB" charset="0"/>
              </a:defRPr>
            </a:lvl3pPr>
            <a:lvl4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tx1"/>
                </a:solidFill>
                <a:latin typeface="Arial" panose="020B0604020202020204" pitchFamily="34" charset="0"/>
                <a:ea typeface="AR PL SungtiL GB" charset="0"/>
                <a:cs typeface="AR PL SungtiL GB" charset="0"/>
              </a:defRPr>
            </a:lvl4pPr>
            <a:lvl5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tx1"/>
                </a:solidFill>
                <a:latin typeface="Arial" panose="020B0604020202020204" pitchFamily="34" charset="0"/>
                <a:ea typeface="AR PL SungtiL GB" charset="0"/>
                <a:cs typeface="AR PL SungtiL GB"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tx1"/>
                </a:solidFill>
                <a:latin typeface="Arial" panose="020B0604020202020204" pitchFamily="34" charset="0"/>
                <a:ea typeface="AR PL SungtiL GB" charset="0"/>
                <a:cs typeface="AR PL SungtiL GB"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tx1"/>
                </a:solidFill>
                <a:latin typeface="Arial" panose="020B0604020202020204" pitchFamily="34" charset="0"/>
                <a:ea typeface="AR PL SungtiL GB" charset="0"/>
                <a:cs typeface="AR PL SungtiL GB"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tx1"/>
                </a:solidFill>
                <a:latin typeface="Arial" panose="020B0604020202020204" pitchFamily="34" charset="0"/>
                <a:ea typeface="AR PL SungtiL GB" charset="0"/>
                <a:cs typeface="AR PL SungtiL GB"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tx1"/>
                </a:solidFill>
                <a:latin typeface="Arial" panose="020B0604020202020204" pitchFamily="34" charset="0"/>
                <a:ea typeface="AR PL SungtiL GB" charset="0"/>
                <a:cs typeface="AR PL SungtiL GB" charset="0"/>
              </a:defRPr>
            </a:lvl9pPr>
          </a:lstStyle>
          <a:p>
            <a:pPr hangingPunct="0">
              <a:lnSpc>
                <a:spcPct val="100000"/>
              </a:lnSpc>
            </a:pPr>
            <a:fld id="{5FDCF1F1-9875-7A4F-BE0C-924B7686B21E}" type="slidenum">
              <a:rPr lang="en-US" altLang="en-US" sz="2400" b="1" kern="0">
                <a:solidFill>
                  <a:srgbClr val="000000"/>
                </a:solidFill>
                <a:latin typeface="Calibri" panose="020F0502020204030204" pitchFamily="34" charset="0"/>
                <a:ea typeface="DejaVu Sans" charset="0"/>
                <a:cs typeface="DejaVu Sans" charset="0"/>
                <a:sym typeface="Lucida Grande"/>
              </a:rPr>
              <a:pPr hangingPunct="0">
                <a:lnSpc>
                  <a:spcPct val="100000"/>
                </a:lnSpc>
              </a:pPr>
              <a:t>42</a:t>
            </a:fld>
            <a:endParaRPr lang="en-US" altLang="en-US" sz="2400" b="1" kern="0">
              <a:solidFill>
                <a:srgbClr val="000000"/>
              </a:solidFill>
              <a:latin typeface="Calibri" panose="020F0502020204030204" pitchFamily="34" charset="0"/>
              <a:ea typeface="DejaVu Sans" charset="0"/>
              <a:cs typeface="DejaVu Sans" charset="0"/>
              <a:sym typeface="Lucida Grande"/>
            </a:endParaRPr>
          </a:p>
        </p:txBody>
      </p:sp>
      <p:sp>
        <p:nvSpPr>
          <p:cNvPr id="174081" name="Text Box 1">
            <a:extLst>
              <a:ext uri="{FF2B5EF4-FFF2-40B4-BE49-F238E27FC236}">
                <a16:creationId xmlns:a16="http://schemas.microsoft.com/office/drawing/2014/main" xmlns="" id="{77E7FA32-F023-2641-9275-A3CF06AE9C2E}"/>
              </a:ext>
            </a:extLst>
          </p:cNvPr>
          <p:cNvSpPr txBox="1">
            <a:spLocks noGrp="1" noRot="1" noChangeAspect="1" noChangeArrowheads="1" noTextEdit="1"/>
          </p:cNvSpPr>
          <p:nvPr>
            <p:ph type="sldImg"/>
          </p:nvPr>
        </p:nvSpPr>
        <p:spPr>
          <a:xfrm>
            <a:off x="381000" y="685800"/>
            <a:ext cx="6096000" cy="3429000"/>
          </a:xfrm>
          <a:solidFill>
            <a:srgbClr val="FFFFFF"/>
          </a:solidFill>
          <a:ln w="25560">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174082" name="Text Box 2">
            <a:extLst>
              <a:ext uri="{FF2B5EF4-FFF2-40B4-BE49-F238E27FC236}">
                <a16:creationId xmlns:a16="http://schemas.microsoft.com/office/drawing/2014/main" xmlns="" id="{1BC50DBF-7DFD-AD45-9527-9A75B80F6BF1}"/>
              </a:ext>
            </a:extLst>
          </p:cNvPr>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pPr eaLnBrk="1" hangingPunct="1">
              <a:spcBef>
                <a:spcPct val="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altLang="en-US">
                <a:latin typeface="Calibri" panose="020F0502020204030204" pitchFamily="34" charset="0"/>
                <a:ea typeface="AR PL SungtiL GB" charset="0"/>
                <a:cs typeface="AR PL SungtiL GB" charset="0"/>
              </a:rPr>
              <a:t>181. Petra, Jordan: Treasury and Great Temple. Nabataean Ptolemaic and Roman. c. 400 B.C.E.–100 C.E. Cut rock.</a:t>
            </a:r>
          </a:p>
          <a:p>
            <a:pPr eaLnBrk="1" hangingPunct="1">
              <a:spcBef>
                <a:spcPct val="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endParaRPr lang="en-US" altLang="en-US">
              <a:latin typeface="Calibri" panose="020F0502020204030204" pitchFamily="34" charset="0"/>
              <a:ea typeface="AR PL SungtiL GB" charset="0"/>
              <a:cs typeface="AR PL SungtiL GB" charset="0"/>
            </a:endParaRPr>
          </a:p>
        </p:txBody>
      </p:sp>
      <p:sp>
        <p:nvSpPr>
          <p:cNvPr id="174083" name="Text Box 3">
            <a:extLst>
              <a:ext uri="{FF2B5EF4-FFF2-40B4-BE49-F238E27FC236}">
                <a16:creationId xmlns:a16="http://schemas.microsoft.com/office/drawing/2014/main" xmlns="" id="{8C142402-9089-594E-9B96-F581A3B3A955}"/>
              </a:ext>
            </a:extLst>
          </p:cNvPr>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b"/>
          <a:lstStyle>
            <a:lvl1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tx1"/>
                </a:solidFill>
                <a:latin typeface="Arial" panose="020B0604020202020204" pitchFamily="34" charset="0"/>
                <a:ea typeface="AR PL SungtiL GB" charset="0"/>
                <a:cs typeface="AR PL SungtiL GB" charset="0"/>
              </a:defRPr>
            </a:lvl1pPr>
            <a:lvl2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tx1"/>
                </a:solidFill>
                <a:latin typeface="Arial" panose="020B0604020202020204" pitchFamily="34" charset="0"/>
                <a:ea typeface="AR PL SungtiL GB" charset="0"/>
                <a:cs typeface="AR PL SungtiL GB" charset="0"/>
              </a:defRPr>
            </a:lvl2pPr>
            <a:lvl3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tx1"/>
                </a:solidFill>
                <a:latin typeface="Arial" panose="020B0604020202020204" pitchFamily="34" charset="0"/>
                <a:ea typeface="AR PL SungtiL GB" charset="0"/>
                <a:cs typeface="AR PL SungtiL GB" charset="0"/>
              </a:defRPr>
            </a:lvl3pPr>
            <a:lvl4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tx1"/>
                </a:solidFill>
                <a:latin typeface="Arial" panose="020B0604020202020204" pitchFamily="34" charset="0"/>
                <a:ea typeface="AR PL SungtiL GB" charset="0"/>
                <a:cs typeface="AR PL SungtiL GB" charset="0"/>
              </a:defRPr>
            </a:lvl4pPr>
            <a:lvl5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tx1"/>
                </a:solidFill>
                <a:latin typeface="Arial" panose="020B0604020202020204" pitchFamily="34" charset="0"/>
                <a:ea typeface="AR PL SungtiL GB" charset="0"/>
                <a:cs typeface="AR PL SungtiL GB"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tx1"/>
                </a:solidFill>
                <a:latin typeface="Arial" panose="020B0604020202020204" pitchFamily="34" charset="0"/>
                <a:ea typeface="AR PL SungtiL GB" charset="0"/>
                <a:cs typeface="AR PL SungtiL GB"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tx1"/>
                </a:solidFill>
                <a:latin typeface="Arial" panose="020B0604020202020204" pitchFamily="34" charset="0"/>
                <a:ea typeface="AR PL SungtiL GB" charset="0"/>
                <a:cs typeface="AR PL SungtiL GB"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tx1"/>
                </a:solidFill>
                <a:latin typeface="Arial" panose="020B0604020202020204" pitchFamily="34" charset="0"/>
                <a:ea typeface="AR PL SungtiL GB" charset="0"/>
                <a:cs typeface="AR PL SungtiL GB"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tx1"/>
                </a:solidFill>
                <a:latin typeface="Arial" panose="020B0604020202020204" pitchFamily="34" charset="0"/>
                <a:ea typeface="AR PL SungtiL GB" charset="0"/>
                <a:cs typeface="AR PL SungtiL GB" charset="0"/>
              </a:defRPr>
            </a:lvl9pPr>
          </a:lstStyle>
          <a:p>
            <a:pPr algn="r">
              <a:lnSpc>
                <a:spcPct val="100000"/>
              </a:lnSpc>
            </a:pPr>
            <a:fld id="{DF37AE88-85DA-AB4B-8B3E-6F2ED0A97D85}" type="slidenum">
              <a:rPr lang="en-US" altLang="en-US" sz="1200" b="1" kern="0">
                <a:solidFill>
                  <a:srgbClr val="000000"/>
                </a:solidFill>
                <a:latin typeface="Calibri" panose="020F0502020204030204" pitchFamily="34" charset="0"/>
                <a:sym typeface="Lucida Grande"/>
              </a:rPr>
              <a:pPr algn="r">
                <a:lnSpc>
                  <a:spcPct val="100000"/>
                </a:lnSpc>
              </a:pPr>
              <a:t>42</a:t>
            </a:fld>
            <a:endParaRPr lang="en-US" altLang="en-US" sz="1200" b="1" kern="0">
              <a:solidFill>
                <a:srgbClr val="000000"/>
              </a:solidFill>
              <a:latin typeface="Calibri" panose="020F0502020204030204" pitchFamily="34" charset="0"/>
              <a:sym typeface="Lucida Grande"/>
            </a:endParaRPr>
          </a:p>
        </p:txBody>
      </p:sp>
    </p:spTree>
    <p:extLst>
      <p:ext uri="{BB962C8B-B14F-4D97-AF65-F5344CB8AC3E}">
        <p14:creationId xmlns:p14="http://schemas.microsoft.com/office/powerpoint/2010/main" val="8259592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F9586F4-63EF-CD4D-93B9-A0B8A7F0721A}" type="datetimeFigureOut">
              <a:rPr lang="en-US" smtClean="0"/>
              <a:t>9/25/18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E85A33-3507-7448-9CC0-CEFF2044240D}" type="slidenum">
              <a:rPr lang="en-US" smtClean="0"/>
              <a:t>‹#›</a:t>
            </a:fld>
            <a:endParaRPr lang="en-US"/>
          </a:p>
        </p:txBody>
      </p:sp>
    </p:spTree>
    <p:extLst>
      <p:ext uri="{BB962C8B-B14F-4D97-AF65-F5344CB8AC3E}">
        <p14:creationId xmlns:p14="http://schemas.microsoft.com/office/powerpoint/2010/main" val="357848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9586F4-63EF-CD4D-93B9-A0B8A7F0721A}" type="datetimeFigureOut">
              <a:rPr lang="en-US" smtClean="0"/>
              <a:t>9/25/18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E85A33-3507-7448-9CC0-CEFF2044240D}" type="slidenum">
              <a:rPr lang="en-US" smtClean="0"/>
              <a:t>‹#›</a:t>
            </a:fld>
            <a:endParaRPr lang="en-US"/>
          </a:p>
        </p:txBody>
      </p:sp>
    </p:spTree>
    <p:extLst>
      <p:ext uri="{BB962C8B-B14F-4D97-AF65-F5344CB8AC3E}">
        <p14:creationId xmlns:p14="http://schemas.microsoft.com/office/powerpoint/2010/main" val="11897726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9586F4-63EF-CD4D-93B9-A0B8A7F0721A}" type="datetimeFigureOut">
              <a:rPr lang="en-US" smtClean="0"/>
              <a:t>9/25/18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E85A33-3507-7448-9CC0-CEFF2044240D}" type="slidenum">
              <a:rPr lang="en-US" smtClean="0"/>
              <a:t>‹#›</a:t>
            </a:fld>
            <a:endParaRPr lang="en-US"/>
          </a:p>
        </p:txBody>
      </p:sp>
    </p:spTree>
    <p:extLst>
      <p:ext uri="{BB962C8B-B14F-4D97-AF65-F5344CB8AC3E}">
        <p14:creationId xmlns:p14="http://schemas.microsoft.com/office/powerpoint/2010/main" val="12879854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1" name="Slide Number"/>
          <p:cNvSpPr txBox="1">
            <a:spLocks noGrp="1"/>
          </p:cNvSpPr>
          <p:nvPr>
            <p:ph type="sldNum" sz="quarter" idx="2"/>
          </p:nvPr>
        </p:nvSpPr>
        <p:spPr>
          <a:xfrm>
            <a:off x="9851373" y="6553200"/>
            <a:ext cx="310339" cy="307777"/>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1_Default">
    <p:spTree>
      <p:nvGrpSpPr>
        <p:cNvPr id="1" name=""/>
        <p:cNvGrpSpPr/>
        <p:nvPr/>
      </p:nvGrpSpPr>
      <p:grpSpPr>
        <a:xfrm>
          <a:off x="0" y="0"/>
          <a:ext cx="0" cy="0"/>
          <a:chOff x="0" y="0"/>
          <a:chExt cx="0" cy="0"/>
        </a:xfrm>
      </p:grpSpPr>
      <p:sp>
        <p:nvSpPr>
          <p:cNvPr id="18" name="Slide Number"/>
          <p:cNvSpPr txBox="1">
            <a:spLocks noGrp="1"/>
          </p:cNvSpPr>
          <p:nvPr>
            <p:ph type="sldNum" sz="quarter" idx="2"/>
          </p:nvPr>
        </p:nvSpPr>
        <p:spPr>
          <a:xfrm>
            <a:off x="10664173" y="6553200"/>
            <a:ext cx="310339" cy="307777"/>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2_Default">
    <p:spTree>
      <p:nvGrpSpPr>
        <p:cNvPr id="1" name=""/>
        <p:cNvGrpSpPr/>
        <p:nvPr/>
      </p:nvGrpSpPr>
      <p:grpSpPr>
        <a:xfrm>
          <a:off x="0" y="0"/>
          <a:ext cx="0" cy="0"/>
          <a:chOff x="0" y="0"/>
          <a:chExt cx="0" cy="0"/>
        </a:xfrm>
      </p:grpSpPr>
      <p:sp>
        <p:nvSpPr>
          <p:cNvPr id="25" name="Slide Number"/>
          <p:cNvSpPr txBox="1">
            <a:spLocks noGrp="1"/>
          </p:cNvSpPr>
          <p:nvPr>
            <p:ph type="sldNum" sz="quarter" idx="2"/>
          </p:nvPr>
        </p:nvSpPr>
        <p:spPr>
          <a:xfrm>
            <a:off x="10664173" y="6553200"/>
            <a:ext cx="310339" cy="307777"/>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3_Default">
    <p:spTree>
      <p:nvGrpSpPr>
        <p:cNvPr id="1" name=""/>
        <p:cNvGrpSpPr/>
        <p:nvPr/>
      </p:nvGrpSpPr>
      <p:grpSpPr>
        <a:xfrm>
          <a:off x="0" y="0"/>
          <a:ext cx="0" cy="0"/>
          <a:chOff x="0" y="0"/>
          <a:chExt cx="0" cy="0"/>
        </a:xfrm>
      </p:grpSpPr>
      <p:sp>
        <p:nvSpPr>
          <p:cNvPr id="32" name="Slide Number"/>
          <p:cNvSpPr txBox="1">
            <a:spLocks noGrp="1"/>
          </p:cNvSpPr>
          <p:nvPr>
            <p:ph type="sldNum" sz="quarter" idx="2"/>
          </p:nvPr>
        </p:nvSpPr>
        <p:spPr>
          <a:xfrm>
            <a:off x="10664173" y="6553200"/>
            <a:ext cx="310339" cy="307777"/>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xmlns="" id="{D89D51E5-BB12-7D45-88C8-1FE05CE0CBEC}"/>
              </a:ext>
            </a:extLst>
          </p:cNvPr>
          <p:cNvCxnSpPr/>
          <p:nvPr userDrawn="1"/>
        </p:nvCxnSpPr>
        <p:spPr bwMode="auto">
          <a:xfrm>
            <a:off x="304800" y="593725"/>
            <a:ext cx="11480800" cy="0"/>
          </a:xfrm>
          <a:prstGeom prst="line">
            <a:avLst/>
          </a:prstGeom>
          <a:solidFill>
            <a:schemeClr val="accent1"/>
          </a:solidFill>
          <a:ln w="9525" cap="flat" cmpd="sng" algn="ctr">
            <a:solidFill>
              <a:schemeClr val="accent3"/>
            </a:solidFill>
            <a:prstDash val="solid"/>
            <a:round/>
            <a:headEnd type="none" w="med" len="med"/>
            <a:tailEnd type="none" w="med" len="med"/>
          </a:ln>
          <a:effectLst/>
        </p:spPr>
      </p:cxnSp>
      <p:sp>
        <p:nvSpPr>
          <p:cNvPr id="3" name="TextBox 3">
            <a:extLst>
              <a:ext uri="{FF2B5EF4-FFF2-40B4-BE49-F238E27FC236}">
                <a16:creationId xmlns:a16="http://schemas.microsoft.com/office/drawing/2014/main" xmlns="" id="{8E8E4EEA-DF96-EA4F-8C40-D148993BEF4F}"/>
              </a:ext>
            </a:extLst>
          </p:cNvPr>
          <p:cNvSpPr txBox="1">
            <a:spLocks noChangeArrowheads="1"/>
          </p:cNvSpPr>
          <p:nvPr userDrawn="1"/>
        </p:nvSpPr>
        <p:spPr bwMode="auto">
          <a:xfrm>
            <a:off x="406400" y="228600"/>
            <a:ext cx="3352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defRPr>
            </a:lvl1pPr>
            <a:lvl2pPr marL="742950" indent="-285750">
              <a:defRPr sz="2400" b="1">
                <a:solidFill>
                  <a:schemeClr val="tx1"/>
                </a:solidFill>
                <a:latin typeface="Times" pitchFamily="2" charset="0"/>
              </a:defRPr>
            </a:lvl2pPr>
            <a:lvl3pPr marL="1143000" indent="-228600">
              <a:defRPr sz="2400" b="1">
                <a:solidFill>
                  <a:schemeClr val="tx1"/>
                </a:solidFill>
                <a:latin typeface="Times" pitchFamily="2" charset="0"/>
              </a:defRPr>
            </a:lvl3pPr>
            <a:lvl4pPr marL="1600200" indent="-228600">
              <a:defRPr sz="2400" b="1">
                <a:solidFill>
                  <a:schemeClr val="tx1"/>
                </a:solidFill>
                <a:latin typeface="Times" pitchFamily="2" charset="0"/>
              </a:defRPr>
            </a:lvl4pPr>
            <a:lvl5pPr marL="2057400" indent="-228600">
              <a:defRPr sz="2400" b="1">
                <a:solidFill>
                  <a:schemeClr val="tx1"/>
                </a:solidFill>
                <a:latin typeface="Times" pitchFamily="2" charset="0"/>
              </a:defRPr>
            </a:lvl5pPr>
            <a:lvl6pPr marL="2514600" indent="-228600" eaLnBrk="0" fontAlgn="base" hangingPunct="0">
              <a:spcBef>
                <a:spcPct val="0"/>
              </a:spcBef>
              <a:spcAft>
                <a:spcPct val="0"/>
              </a:spcAft>
              <a:defRPr sz="2400" b="1">
                <a:solidFill>
                  <a:schemeClr val="tx1"/>
                </a:solidFill>
                <a:latin typeface="Times" pitchFamily="2" charset="0"/>
              </a:defRPr>
            </a:lvl6pPr>
            <a:lvl7pPr marL="2971800" indent="-228600" eaLnBrk="0" fontAlgn="base" hangingPunct="0">
              <a:spcBef>
                <a:spcPct val="0"/>
              </a:spcBef>
              <a:spcAft>
                <a:spcPct val="0"/>
              </a:spcAft>
              <a:defRPr sz="2400" b="1">
                <a:solidFill>
                  <a:schemeClr val="tx1"/>
                </a:solidFill>
                <a:latin typeface="Times" pitchFamily="2" charset="0"/>
              </a:defRPr>
            </a:lvl7pPr>
            <a:lvl8pPr marL="3429000" indent="-228600" eaLnBrk="0" fontAlgn="base" hangingPunct="0">
              <a:spcBef>
                <a:spcPct val="0"/>
              </a:spcBef>
              <a:spcAft>
                <a:spcPct val="0"/>
              </a:spcAft>
              <a:defRPr sz="2400" b="1">
                <a:solidFill>
                  <a:schemeClr val="tx1"/>
                </a:solidFill>
                <a:latin typeface="Times" pitchFamily="2" charset="0"/>
              </a:defRPr>
            </a:lvl8pPr>
            <a:lvl9pPr marL="3886200" indent="-228600" eaLnBrk="0" fontAlgn="base" hangingPunct="0">
              <a:spcBef>
                <a:spcPct val="0"/>
              </a:spcBef>
              <a:spcAft>
                <a:spcPct val="0"/>
              </a:spcAft>
              <a:defRPr sz="2400" b="1">
                <a:solidFill>
                  <a:schemeClr val="tx1"/>
                </a:solidFill>
                <a:latin typeface="Times" pitchFamily="2" charset="0"/>
              </a:defRPr>
            </a:lvl9pPr>
          </a:lstStyle>
          <a:p>
            <a:pPr hangingPunct="0"/>
            <a:r>
              <a:rPr lang="en-US" altLang="en-US" sz="1600" kern="0">
                <a:solidFill>
                  <a:srgbClr val="6699FF"/>
                </a:solidFill>
                <a:latin typeface="Arial" panose="020B0604020202020204" pitchFamily="34" charset="0"/>
                <a:ea typeface="Lucida Grande"/>
                <a:cs typeface="Arial" panose="020B0604020202020204" pitchFamily="34" charset="0"/>
                <a:sym typeface="Lucida Grande"/>
              </a:rPr>
              <a:t>Ancient Greek Art</a:t>
            </a:r>
          </a:p>
        </p:txBody>
      </p:sp>
    </p:spTree>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xmlns="" id="{F9483EB8-C237-4D47-B459-18ACCDC53294}"/>
              </a:ext>
            </a:extLst>
          </p:cNvPr>
          <p:cNvCxnSpPr/>
          <p:nvPr userDrawn="1"/>
        </p:nvCxnSpPr>
        <p:spPr bwMode="auto">
          <a:xfrm>
            <a:off x="304800" y="593725"/>
            <a:ext cx="11480800" cy="0"/>
          </a:xfrm>
          <a:prstGeom prst="line">
            <a:avLst/>
          </a:prstGeom>
          <a:solidFill>
            <a:schemeClr val="accent1"/>
          </a:solidFill>
          <a:ln w="9525" cap="flat" cmpd="sng" algn="ctr">
            <a:solidFill>
              <a:schemeClr val="accent3"/>
            </a:solidFill>
            <a:prstDash val="solid"/>
            <a:round/>
            <a:headEnd type="none" w="med" len="med"/>
            <a:tailEnd type="none" w="med" len="med"/>
          </a:ln>
          <a:effectLst/>
        </p:spPr>
      </p:cxnSp>
      <p:sp>
        <p:nvSpPr>
          <p:cNvPr id="3" name="TextBox 3">
            <a:extLst>
              <a:ext uri="{FF2B5EF4-FFF2-40B4-BE49-F238E27FC236}">
                <a16:creationId xmlns:a16="http://schemas.microsoft.com/office/drawing/2014/main" xmlns="" id="{CBC64F68-5E63-CF4C-BC87-146448A137CC}"/>
              </a:ext>
            </a:extLst>
          </p:cNvPr>
          <p:cNvSpPr txBox="1">
            <a:spLocks noChangeArrowheads="1"/>
          </p:cNvSpPr>
          <p:nvPr userDrawn="1"/>
        </p:nvSpPr>
        <p:spPr bwMode="auto">
          <a:xfrm>
            <a:off x="406400" y="228600"/>
            <a:ext cx="3352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defRPr>
            </a:lvl1pPr>
            <a:lvl2pPr marL="742950" indent="-285750">
              <a:defRPr sz="2400" b="1">
                <a:solidFill>
                  <a:schemeClr val="tx1"/>
                </a:solidFill>
                <a:latin typeface="Times" pitchFamily="2" charset="0"/>
              </a:defRPr>
            </a:lvl2pPr>
            <a:lvl3pPr marL="1143000" indent="-228600">
              <a:defRPr sz="2400" b="1">
                <a:solidFill>
                  <a:schemeClr val="tx1"/>
                </a:solidFill>
                <a:latin typeface="Times" pitchFamily="2" charset="0"/>
              </a:defRPr>
            </a:lvl3pPr>
            <a:lvl4pPr marL="1600200" indent="-228600">
              <a:defRPr sz="2400" b="1">
                <a:solidFill>
                  <a:schemeClr val="tx1"/>
                </a:solidFill>
                <a:latin typeface="Times" pitchFamily="2" charset="0"/>
              </a:defRPr>
            </a:lvl4pPr>
            <a:lvl5pPr marL="2057400" indent="-228600">
              <a:defRPr sz="2400" b="1">
                <a:solidFill>
                  <a:schemeClr val="tx1"/>
                </a:solidFill>
                <a:latin typeface="Times" pitchFamily="2" charset="0"/>
              </a:defRPr>
            </a:lvl5pPr>
            <a:lvl6pPr marL="2514600" indent="-228600" eaLnBrk="0" fontAlgn="base" hangingPunct="0">
              <a:spcBef>
                <a:spcPct val="0"/>
              </a:spcBef>
              <a:spcAft>
                <a:spcPct val="0"/>
              </a:spcAft>
              <a:defRPr sz="2400" b="1">
                <a:solidFill>
                  <a:schemeClr val="tx1"/>
                </a:solidFill>
                <a:latin typeface="Times" pitchFamily="2" charset="0"/>
              </a:defRPr>
            </a:lvl6pPr>
            <a:lvl7pPr marL="2971800" indent="-228600" eaLnBrk="0" fontAlgn="base" hangingPunct="0">
              <a:spcBef>
                <a:spcPct val="0"/>
              </a:spcBef>
              <a:spcAft>
                <a:spcPct val="0"/>
              </a:spcAft>
              <a:defRPr sz="2400" b="1">
                <a:solidFill>
                  <a:schemeClr val="tx1"/>
                </a:solidFill>
                <a:latin typeface="Times" pitchFamily="2" charset="0"/>
              </a:defRPr>
            </a:lvl7pPr>
            <a:lvl8pPr marL="3429000" indent="-228600" eaLnBrk="0" fontAlgn="base" hangingPunct="0">
              <a:spcBef>
                <a:spcPct val="0"/>
              </a:spcBef>
              <a:spcAft>
                <a:spcPct val="0"/>
              </a:spcAft>
              <a:defRPr sz="2400" b="1">
                <a:solidFill>
                  <a:schemeClr val="tx1"/>
                </a:solidFill>
                <a:latin typeface="Times" pitchFamily="2" charset="0"/>
              </a:defRPr>
            </a:lvl8pPr>
            <a:lvl9pPr marL="3886200" indent="-228600" eaLnBrk="0" fontAlgn="base" hangingPunct="0">
              <a:spcBef>
                <a:spcPct val="0"/>
              </a:spcBef>
              <a:spcAft>
                <a:spcPct val="0"/>
              </a:spcAft>
              <a:defRPr sz="2400" b="1">
                <a:solidFill>
                  <a:schemeClr val="tx1"/>
                </a:solidFill>
                <a:latin typeface="Times" pitchFamily="2" charset="0"/>
              </a:defRPr>
            </a:lvl9pPr>
          </a:lstStyle>
          <a:p>
            <a:pPr hangingPunct="0"/>
            <a:r>
              <a:rPr lang="en-US" altLang="en-US" sz="1600" kern="0">
                <a:solidFill>
                  <a:srgbClr val="FFFF00"/>
                </a:solidFill>
                <a:latin typeface="Arial" panose="020B0604020202020204" pitchFamily="34" charset="0"/>
                <a:ea typeface="Lucida Grande"/>
                <a:cs typeface="Arial" panose="020B0604020202020204" pitchFamily="34" charset="0"/>
                <a:sym typeface="Lucida Grande"/>
              </a:rPr>
              <a:t>The Archaic Period</a:t>
            </a:r>
          </a:p>
        </p:txBody>
      </p:sp>
    </p:spTree>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D7A1760E-0103-9044-961C-E6E1C4A40C61}"/>
              </a:ext>
            </a:extLst>
          </p:cNvPr>
          <p:cNvSpPr/>
          <p:nvPr userDrawn="1"/>
        </p:nvSpPr>
        <p:spPr>
          <a:xfrm>
            <a:off x="203200" y="152400"/>
            <a:ext cx="11785600" cy="6477000"/>
          </a:xfrm>
          <a:prstGeom prst="rect">
            <a:avLst/>
          </a:prstGeom>
          <a:noFill/>
          <a:ln>
            <a:solidFill>
              <a:srgbClr val="6699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endParaRPr lang="en-US" sz="2400" b="1" kern="0" dirty="0">
              <a:solidFill>
                <a:srgbClr val="000000"/>
              </a:solidFill>
              <a:sym typeface="Lucida Grande"/>
            </a:endParaRPr>
          </a:p>
        </p:txBody>
      </p:sp>
      <p:sp>
        <p:nvSpPr>
          <p:cNvPr id="3" name="Rectangle 2">
            <a:extLst>
              <a:ext uri="{FF2B5EF4-FFF2-40B4-BE49-F238E27FC236}">
                <a16:creationId xmlns:a16="http://schemas.microsoft.com/office/drawing/2014/main" xmlns="" id="{4721E4F5-CF04-D34D-BED3-0F28C2A011EC}"/>
              </a:ext>
            </a:extLst>
          </p:cNvPr>
          <p:cNvSpPr/>
          <p:nvPr userDrawn="1"/>
        </p:nvSpPr>
        <p:spPr>
          <a:xfrm>
            <a:off x="4811184" y="6477000"/>
            <a:ext cx="2808816" cy="381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en-US" sz="2400" b="1" kern="0">
              <a:solidFill>
                <a:srgbClr val="000000"/>
              </a:solidFill>
              <a:sym typeface="Lucida Grande"/>
            </a:endParaRPr>
          </a:p>
        </p:txBody>
      </p:sp>
      <p:sp>
        <p:nvSpPr>
          <p:cNvPr id="4" name="Text Box 6">
            <a:extLst>
              <a:ext uri="{FF2B5EF4-FFF2-40B4-BE49-F238E27FC236}">
                <a16:creationId xmlns:a16="http://schemas.microsoft.com/office/drawing/2014/main" xmlns="" id="{A269E88A-3089-EA43-927E-BC777C1C67C4}"/>
              </a:ext>
            </a:extLst>
          </p:cNvPr>
          <p:cNvSpPr txBox="1">
            <a:spLocks noChangeArrowheads="1"/>
          </p:cNvSpPr>
          <p:nvPr userDrawn="1"/>
        </p:nvSpPr>
        <p:spPr bwMode="auto">
          <a:xfrm>
            <a:off x="304800" y="6519864"/>
            <a:ext cx="11785600" cy="261937"/>
          </a:xfrm>
          <a:prstGeom prst="rect">
            <a:avLst/>
          </a:prstGeom>
          <a:no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altLang="en-US" sz="1100" b="1" kern="0" dirty="0">
                <a:solidFill>
                  <a:srgbClr val="F2F2F2"/>
                </a:solidFill>
                <a:ea typeface="Lucida Grande"/>
                <a:cs typeface="Arial" charset="0"/>
                <a:sym typeface="Lucida Grande"/>
              </a:rPr>
              <a:t>CLASSICAL GREECE</a:t>
            </a:r>
          </a:p>
        </p:txBody>
      </p:sp>
    </p:spTree>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and Vertical Text">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xmlns="" id="{B4A803BF-3A96-C74D-9664-9192A106CF9E}"/>
              </a:ext>
            </a:extLst>
          </p:cNvPr>
          <p:cNvCxnSpPr/>
          <p:nvPr userDrawn="1"/>
        </p:nvCxnSpPr>
        <p:spPr bwMode="auto">
          <a:xfrm>
            <a:off x="304800" y="593725"/>
            <a:ext cx="11480800" cy="0"/>
          </a:xfrm>
          <a:prstGeom prst="line">
            <a:avLst/>
          </a:prstGeom>
          <a:solidFill>
            <a:schemeClr val="accent1"/>
          </a:solidFill>
          <a:ln w="9525" cap="flat" cmpd="sng" algn="ctr">
            <a:solidFill>
              <a:schemeClr val="accent3"/>
            </a:solidFill>
            <a:prstDash val="solid"/>
            <a:round/>
            <a:headEnd type="none" w="med" len="med"/>
            <a:tailEnd type="none" w="med" len="med"/>
          </a:ln>
          <a:effectLst/>
        </p:spPr>
      </p:cxnSp>
      <p:sp>
        <p:nvSpPr>
          <p:cNvPr id="3" name="TextBox 3">
            <a:extLst>
              <a:ext uri="{FF2B5EF4-FFF2-40B4-BE49-F238E27FC236}">
                <a16:creationId xmlns:a16="http://schemas.microsoft.com/office/drawing/2014/main" xmlns="" id="{0AC61ACE-A6EE-D44F-95F2-C3AF5C5F5E3C}"/>
              </a:ext>
            </a:extLst>
          </p:cNvPr>
          <p:cNvSpPr txBox="1">
            <a:spLocks noChangeArrowheads="1"/>
          </p:cNvSpPr>
          <p:nvPr userDrawn="1"/>
        </p:nvSpPr>
        <p:spPr bwMode="auto">
          <a:xfrm>
            <a:off x="406400" y="228600"/>
            <a:ext cx="3352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Times" pitchFamily="2" charset="0"/>
              </a:defRPr>
            </a:lvl1pPr>
            <a:lvl2pPr marL="742950" indent="-285750">
              <a:defRPr sz="2400" baseline="-25000">
                <a:solidFill>
                  <a:schemeClr val="tx1"/>
                </a:solidFill>
                <a:latin typeface="Times" pitchFamily="2" charset="0"/>
              </a:defRPr>
            </a:lvl2pPr>
            <a:lvl3pPr marL="1143000" indent="-228600">
              <a:defRPr sz="2400" baseline="-25000">
                <a:solidFill>
                  <a:schemeClr val="tx1"/>
                </a:solidFill>
                <a:latin typeface="Times" pitchFamily="2" charset="0"/>
              </a:defRPr>
            </a:lvl3pPr>
            <a:lvl4pPr marL="1600200" indent="-228600">
              <a:defRPr sz="2400" baseline="-25000">
                <a:solidFill>
                  <a:schemeClr val="tx1"/>
                </a:solidFill>
                <a:latin typeface="Times" pitchFamily="2" charset="0"/>
              </a:defRPr>
            </a:lvl4pPr>
            <a:lvl5pPr marL="2057400" indent="-228600">
              <a:defRPr sz="2400" baseline="-25000">
                <a:solidFill>
                  <a:schemeClr val="tx1"/>
                </a:solidFill>
                <a:latin typeface="Times" pitchFamily="2" charset="0"/>
              </a:defRPr>
            </a:lvl5pPr>
            <a:lvl6pPr marL="2514600" indent="-228600" eaLnBrk="0" fontAlgn="base" hangingPunct="0">
              <a:spcBef>
                <a:spcPct val="0"/>
              </a:spcBef>
              <a:spcAft>
                <a:spcPct val="0"/>
              </a:spcAft>
              <a:defRPr sz="2400" baseline="-25000">
                <a:solidFill>
                  <a:schemeClr val="tx1"/>
                </a:solidFill>
                <a:latin typeface="Times" pitchFamily="2" charset="0"/>
              </a:defRPr>
            </a:lvl6pPr>
            <a:lvl7pPr marL="2971800" indent="-228600" eaLnBrk="0" fontAlgn="base" hangingPunct="0">
              <a:spcBef>
                <a:spcPct val="0"/>
              </a:spcBef>
              <a:spcAft>
                <a:spcPct val="0"/>
              </a:spcAft>
              <a:defRPr sz="2400" baseline="-25000">
                <a:solidFill>
                  <a:schemeClr val="tx1"/>
                </a:solidFill>
                <a:latin typeface="Times" pitchFamily="2" charset="0"/>
              </a:defRPr>
            </a:lvl7pPr>
            <a:lvl8pPr marL="3429000" indent="-228600" eaLnBrk="0" fontAlgn="base" hangingPunct="0">
              <a:spcBef>
                <a:spcPct val="0"/>
              </a:spcBef>
              <a:spcAft>
                <a:spcPct val="0"/>
              </a:spcAft>
              <a:defRPr sz="2400" baseline="-25000">
                <a:solidFill>
                  <a:schemeClr val="tx1"/>
                </a:solidFill>
                <a:latin typeface="Times" pitchFamily="2" charset="0"/>
              </a:defRPr>
            </a:lvl8pPr>
            <a:lvl9pPr marL="3886200" indent="-228600" eaLnBrk="0" fontAlgn="base" hangingPunct="0">
              <a:spcBef>
                <a:spcPct val="0"/>
              </a:spcBef>
              <a:spcAft>
                <a:spcPct val="0"/>
              </a:spcAft>
              <a:defRPr sz="2400" baseline="-25000">
                <a:solidFill>
                  <a:schemeClr val="tx1"/>
                </a:solidFill>
                <a:latin typeface="Times" pitchFamily="2" charset="0"/>
              </a:defRPr>
            </a:lvl9pPr>
          </a:lstStyle>
          <a:p>
            <a:pPr hangingPunct="0">
              <a:defRPr/>
            </a:pPr>
            <a:r>
              <a:rPr lang="en-US" altLang="en-US" sz="1600" b="1" kern="0" baseline="0">
                <a:solidFill>
                  <a:srgbClr val="FFF293"/>
                </a:solidFill>
                <a:latin typeface="Arial" panose="020B0604020202020204" pitchFamily="34" charset="0"/>
                <a:ea typeface="Lucida Grande"/>
                <a:cs typeface="Arial" panose="020B0604020202020204" pitchFamily="34" charset="0"/>
                <a:sym typeface="Lucida Grande"/>
              </a:rPr>
              <a:t>The Hellenistic Period</a:t>
            </a:r>
          </a:p>
        </p:txBody>
      </p:sp>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9586F4-63EF-CD4D-93B9-A0B8A7F0721A}" type="datetimeFigureOut">
              <a:rPr lang="en-US" smtClean="0"/>
              <a:t>9/25/18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E85A33-3507-7448-9CC0-CEFF2044240D}" type="slidenum">
              <a:rPr lang="en-US" smtClean="0"/>
              <a:t>‹#›</a:t>
            </a:fld>
            <a:endParaRPr lang="en-US"/>
          </a:p>
        </p:txBody>
      </p:sp>
    </p:spTree>
    <p:extLst>
      <p:ext uri="{BB962C8B-B14F-4D97-AF65-F5344CB8AC3E}">
        <p14:creationId xmlns:p14="http://schemas.microsoft.com/office/powerpoint/2010/main" val="1404183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10970684" cy="1143000"/>
          </a:xfrm>
        </p:spPr>
        <p:txBody>
          <a:bodyPr/>
          <a:lstStyle/>
          <a:p>
            <a:r>
              <a:rPr lang="en-US"/>
              <a:t>Click to edit Master title style</a:t>
            </a:r>
          </a:p>
        </p:txBody>
      </p:sp>
      <p:sp>
        <p:nvSpPr>
          <p:cNvPr id="3" name="Content Placeholder 2"/>
          <p:cNvSpPr>
            <a:spLocks noGrp="1"/>
          </p:cNvSpPr>
          <p:nvPr>
            <p:ph sz="half" idx="1"/>
          </p:nvPr>
        </p:nvSpPr>
        <p:spPr>
          <a:xfrm>
            <a:off x="609601" y="1604963"/>
            <a:ext cx="5382684" cy="3975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5484" y="1604963"/>
            <a:ext cx="5384800" cy="3975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
            <a:extLst>
              <a:ext uri="{FF2B5EF4-FFF2-40B4-BE49-F238E27FC236}">
                <a16:creationId xmlns:a16="http://schemas.microsoft.com/office/drawing/2014/main" xmlns="" id="{72D28FDD-F25B-4B45-8436-BF94001793EE}"/>
              </a:ext>
            </a:extLst>
          </p:cNvPr>
          <p:cNvSpPr>
            <a:spLocks noGrp="1" noChangeArrowheads="1"/>
          </p:cNvSpPr>
          <p:nvPr>
            <p:ph type="dt" idx="10"/>
          </p:nvPr>
        </p:nvSpPr>
        <p:spPr>
          <a:ln/>
        </p:spPr>
        <p:txBody>
          <a:bodyPr/>
          <a:lstStyle>
            <a:lvl1pPr>
              <a:defRPr/>
            </a:lvl1pPr>
          </a:lstStyle>
          <a:p>
            <a:pPr hangingPunct="0">
              <a:defRPr/>
            </a:pPr>
            <a:r>
              <a:rPr lang="en-US" altLang="x-none" sz="2400" b="1" kern="0">
                <a:solidFill>
                  <a:srgbClr val="000000"/>
                </a:solidFill>
                <a:latin typeface="Lucida Grande"/>
                <a:ea typeface="Lucida Grande"/>
                <a:cs typeface="Lucida Grande"/>
                <a:sym typeface="Lucida Grande"/>
              </a:rPr>
              <a:t>12/16/15</a:t>
            </a:r>
          </a:p>
        </p:txBody>
      </p:sp>
      <p:sp>
        <p:nvSpPr>
          <p:cNvPr id="6" name="Rectangle 3">
            <a:extLst>
              <a:ext uri="{FF2B5EF4-FFF2-40B4-BE49-F238E27FC236}">
                <a16:creationId xmlns:a16="http://schemas.microsoft.com/office/drawing/2014/main" xmlns="" id="{B24CEEEE-7E70-4740-B179-009A2F796860}"/>
              </a:ext>
            </a:extLst>
          </p:cNvPr>
          <p:cNvSpPr>
            <a:spLocks noGrp="1" noChangeArrowheads="1"/>
          </p:cNvSpPr>
          <p:nvPr>
            <p:ph type="sldNum" idx="11"/>
          </p:nvPr>
        </p:nvSpPr>
        <p:spPr>
          <a:xfrm>
            <a:off x="9851373" y="6553200"/>
            <a:ext cx="310339" cy="307777"/>
          </a:xfrm>
          <a:ln/>
        </p:spPr>
        <p:txBody>
          <a:bodyPr/>
          <a:lstStyle>
            <a:lvl1pPr>
              <a:defRPr/>
            </a:lvl1pPr>
          </a:lstStyle>
          <a:p>
            <a:fld id="{EFADAD79-A77B-E84D-89A4-F646457DBDBF}" type="slidenum">
              <a:rPr lang="en-US" altLang="en-US"/>
              <a:pPr/>
              <a:t>‹#›</a:t>
            </a:fld>
            <a:endParaRPr lang="en-US" altLang="en-US"/>
          </a:p>
        </p:txBody>
      </p:sp>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F9586F4-63EF-CD4D-93B9-A0B8A7F0721A}" type="datetimeFigureOut">
              <a:rPr lang="en-US" smtClean="0"/>
              <a:t>9/25/18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E85A33-3507-7448-9CC0-CEFF2044240D}" type="slidenum">
              <a:rPr lang="en-US" smtClean="0"/>
              <a:t>‹#›</a:t>
            </a:fld>
            <a:endParaRPr lang="en-US"/>
          </a:p>
        </p:txBody>
      </p:sp>
    </p:spTree>
    <p:extLst>
      <p:ext uri="{BB962C8B-B14F-4D97-AF65-F5344CB8AC3E}">
        <p14:creationId xmlns:p14="http://schemas.microsoft.com/office/powerpoint/2010/main" val="20738951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F9586F4-63EF-CD4D-93B9-A0B8A7F0721A}" type="datetimeFigureOut">
              <a:rPr lang="en-US" smtClean="0"/>
              <a:t>9/25/18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E85A33-3507-7448-9CC0-CEFF2044240D}" type="slidenum">
              <a:rPr lang="en-US" smtClean="0"/>
              <a:t>‹#›</a:t>
            </a:fld>
            <a:endParaRPr lang="en-US"/>
          </a:p>
        </p:txBody>
      </p:sp>
    </p:spTree>
    <p:extLst>
      <p:ext uri="{BB962C8B-B14F-4D97-AF65-F5344CB8AC3E}">
        <p14:creationId xmlns:p14="http://schemas.microsoft.com/office/powerpoint/2010/main" val="1484090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F9586F4-63EF-CD4D-93B9-A0B8A7F0721A}" type="datetimeFigureOut">
              <a:rPr lang="en-US" smtClean="0"/>
              <a:t>9/25/18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4E85A33-3507-7448-9CC0-CEFF2044240D}" type="slidenum">
              <a:rPr lang="en-US" smtClean="0"/>
              <a:t>‹#›</a:t>
            </a:fld>
            <a:endParaRPr lang="en-US"/>
          </a:p>
        </p:txBody>
      </p:sp>
    </p:spTree>
    <p:extLst>
      <p:ext uri="{BB962C8B-B14F-4D97-AF65-F5344CB8AC3E}">
        <p14:creationId xmlns:p14="http://schemas.microsoft.com/office/powerpoint/2010/main" val="10826749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F9586F4-63EF-CD4D-93B9-A0B8A7F0721A}" type="datetimeFigureOut">
              <a:rPr lang="en-US" smtClean="0"/>
              <a:t>9/25/18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4E85A33-3507-7448-9CC0-CEFF2044240D}" type="slidenum">
              <a:rPr lang="en-US" smtClean="0"/>
              <a:t>‹#›</a:t>
            </a:fld>
            <a:endParaRPr lang="en-US"/>
          </a:p>
        </p:txBody>
      </p:sp>
    </p:spTree>
    <p:extLst>
      <p:ext uri="{BB962C8B-B14F-4D97-AF65-F5344CB8AC3E}">
        <p14:creationId xmlns:p14="http://schemas.microsoft.com/office/powerpoint/2010/main" val="8881368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9586F4-63EF-CD4D-93B9-A0B8A7F0721A}" type="datetimeFigureOut">
              <a:rPr lang="en-US" smtClean="0"/>
              <a:t>9/25/18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4E85A33-3507-7448-9CC0-CEFF2044240D}" type="slidenum">
              <a:rPr lang="en-US" smtClean="0"/>
              <a:t>‹#›</a:t>
            </a:fld>
            <a:endParaRPr lang="en-US"/>
          </a:p>
        </p:txBody>
      </p:sp>
    </p:spTree>
    <p:extLst>
      <p:ext uri="{BB962C8B-B14F-4D97-AF65-F5344CB8AC3E}">
        <p14:creationId xmlns:p14="http://schemas.microsoft.com/office/powerpoint/2010/main" val="19052459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F9586F4-63EF-CD4D-93B9-A0B8A7F0721A}" type="datetimeFigureOut">
              <a:rPr lang="en-US" smtClean="0"/>
              <a:t>9/25/18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E85A33-3507-7448-9CC0-CEFF2044240D}" type="slidenum">
              <a:rPr lang="en-US" smtClean="0"/>
              <a:t>‹#›</a:t>
            </a:fld>
            <a:endParaRPr lang="en-US"/>
          </a:p>
        </p:txBody>
      </p:sp>
    </p:spTree>
    <p:extLst>
      <p:ext uri="{BB962C8B-B14F-4D97-AF65-F5344CB8AC3E}">
        <p14:creationId xmlns:p14="http://schemas.microsoft.com/office/powerpoint/2010/main" val="3397019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F9586F4-63EF-CD4D-93B9-A0B8A7F0721A}" type="datetimeFigureOut">
              <a:rPr lang="en-US" smtClean="0"/>
              <a:t>9/25/18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E85A33-3507-7448-9CC0-CEFF2044240D}" type="slidenum">
              <a:rPr lang="en-US" smtClean="0"/>
              <a:t>‹#›</a:t>
            </a:fld>
            <a:endParaRPr lang="en-US"/>
          </a:p>
        </p:txBody>
      </p:sp>
    </p:spTree>
    <p:extLst>
      <p:ext uri="{BB962C8B-B14F-4D97-AF65-F5344CB8AC3E}">
        <p14:creationId xmlns:p14="http://schemas.microsoft.com/office/powerpoint/2010/main" val="135829957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9586F4-63EF-CD4D-93B9-A0B8A7F0721A}" type="datetimeFigureOut">
              <a:rPr lang="en-US" smtClean="0"/>
              <a:t>9/25/18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E85A33-3507-7448-9CC0-CEFF2044240D}" type="slidenum">
              <a:rPr lang="en-US" smtClean="0"/>
              <a:t>‹#›</a:t>
            </a:fld>
            <a:endParaRPr lang="en-US"/>
          </a:p>
        </p:txBody>
      </p:sp>
    </p:spTree>
    <p:extLst>
      <p:ext uri="{BB962C8B-B14F-4D97-AF65-F5344CB8AC3E}">
        <p14:creationId xmlns:p14="http://schemas.microsoft.com/office/powerpoint/2010/main" val="8941587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Slide Number"/>
          <p:cNvSpPr txBox="1">
            <a:spLocks noGrp="1"/>
          </p:cNvSpPr>
          <p:nvPr>
            <p:ph type="sldNum" sz="quarter" idx="2"/>
          </p:nvPr>
        </p:nvSpPr>
        <p:spPr>
          <a:xfrm>
            <a:off x="9844159" y="6553200"/>
            <a:ext cx="324767" cy="307777"/>
          </a:xfrm>
          <a:prstGeom prst="rect">
            <a:avLst/>
          </a:prstGeom>
          <a:ln w="12700">
            <a:miter lim="400000"/>
          </a:ln>
        </p:spPr>
        <p:txBody>
          <a:bodyPr wrap="none" lIns="45719" rIns="45719">
            <a:spAutoFit/>
          </a:bodyPr>
          <a:lstStyle>
            <a:lvl1pPr algn="ctr" defTabSz="457200">
              <a:defRPr sz="1400" b="0">
                <a:solidFill>
                  <a:srgbClr val="FFFFFF"/>
                </a:solidFill>
              </a:defRPr>
            </a:lvl1pPr>
          </a:lstStyle>
          <a:p>
            <a:pPr hangingPunct="0"/>
            <a:fld id="{86CB4B4D-7CA3-9044-876B-883B54F8677D}" type="slidenum">
              <a:rPr kern="0">
                <a:latin typeface="Lucida Grande"/>
                <a:ea typeface="Lucida Grande"/>
                <a:cs typeface="Lucida Grande"/>
                <a:sym typeface="Lucida Grande"/>
              </a:rPr>
              <a:pPr hangingPunct="0"/>
              <a:t>‹#›</a:t>
            </a:fld>
            <a:endParaRPr kern="0">
              <a:latin typeface="Lucida Grande"/>
              <a:ea typeface="Lucida Grande"/>
              <a:cs typeface="Lucida Grande"/>
              <a:sym typeface="Lucida Grande"/>
            </a:endParaRPr>
          </a:p>
        </p:txBody>
      </p:sp>
      <p:sp>
        <p:nvSpPr>
          <p:cNvPr id="3" name="Title Text"/>
          <p:cNvSpPr txBox="1">
            <a:spLocks noGrp="1"/>
          </p:cNvSpPr>
          <p:nvPr>
            <p:ph type="title"/>
          </p:nvPr>
        </p:nvSpPr>
        <p:spPr>
          <a:xfrm>
            <a:off x="609600" y="274638"/>
            <a:ext cx="10972800" cy="13255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r>
              <a:t>Title Text</a:t>
            </a:r>
          </a:p>
        </p:txBody>
      </p:sp>
      <p:sp>
        <p:nvSpPr>
          <p:cNvPr id="4" name="Body Level One…"/>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ma14="http://schemas.microsoft.com/office/mac/drawingml/2011/main" val="1"/>
            </a:ext>
          </a:extLst>
        </p:spPr>
        <p:txBody>
          <a:bodyPr lIns="45719" rIns="45719"/>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17322998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ransition spd="med"/>
  <p:txStyles>
    <p:titleStyle>
      <a:lvl1pPr marL="39687" marR="0" indent="-39687" algn="l" defTabSz="914400" rtl="0" latinLnBrk="0">
        <a:lnSpc>
          <a:spcPct val="100000"/>
        </a:lnSpc>
        <a:spcBef>
          <a:spcPts val="0"/>
        </a:spcBef>
        <a:spcAft>
          <a:spcPts val="0"/>
        </a:spcAft>
        <a:buClrTx/>
        <a:buSzTx/>
        <a:buFontTx/>
        <a:buNone/>
        <a:tabLst/>
        <a:defRPr sz="1400" b="0" i="0" u="none" strike="noStrike" cap="none" spc="0" baseline="0">
          <a:ln>
            <a:noFill/>
          </a:ln>
          <a:solidFill>
            <a:srgbClr val="808080"/>
          </a:solidFill>
          <a:uFillTx/>
          <a:latin typeface="Lucida Grande"/>
          <a:ea typeface="Lucida Grande"/>
          <a:cs typeface="Lucida Grande"/>
          <a:sym typeface="Lucida Grande"/>
        </a:defRPr>
      </a:lvl1pPr>
      <a:lvl2pPr marL="39687" marR="0" indent="-39687" algn="l" defTabSz="914400" rtl="0" latinLnBrk="0">
        <a:lnSpc>
          <a:spcPct val="100000"/>
        </a:lnSpc>
        <a:spcBef>
          <a:spcPts val="0"/>
        </a:spcBef>
        <a:spcAft>
          <a:spcPts val="0"/>
        </a:spcAft>
        <a:buClrTx/>
        <a:buSzTx/>
        <a:buFontTx/>
        <a:buNone/>
        <a:tabLst/>
        <a:defRPr sz="1400" b="0" i="0" u="none" strike="noStrike" cap="none" spc="0" baseline="0">
          <a:ln>
            <a:noFill/>
          </a:ln>
          <a:solidFill>
            <a:srgbClr val="808080"/>
          </a:solidFill>
          <a:uFillTx/>
          <a:latin typeface="Lucida Grande"/>
          <a:ea typeface="Lucida Grande"/>
          <a:cs typeface="Lucida Grande"/>
          <a:sym typeface="Lucida Grande"/>
        </a:defRPr>
      </a:lvl2pPr>
      <a:lvl3pPr marL="39687" marR="0" indent="-39687" algn="l" defTabSz="914400" rtl="0" latinLnBrk="0">
        <a:lnSpc>
          <a:spcPct val="100000"/>
        </a:lnSpc>
        <a:spcBef>
          <a:spcPts val="0"/>
        </a:spcBef>
        <a:spcAft>
          <a:spcPts val="0"/>
        </a:spcAft>
        <a:buClrTx/>
        <a:buSzTx/>
        <a:buFontTx/>
        <a:buNone/>
        <a:tabLst/>
        <a:defRPr sz="1400" b="0" i="0" u="none" strike="noStrike" cap="none" spc="0" baseline="0">
          <a:ln>
            <a:noFill/>
          </a:ln>
          <a:solidFill>
            <a:srgbClr val="808080"/>
          </a:solidFill>
          <a:uFillTx/>
          <a:latin typeface="Lucida Grande"/>
          <a:ea typeface="Lucida Grande"/>
          <a:cs typeface="Lucida Grande"/>
          <a:sym typeface="Lucida Grande"/>
        </a:defRPr>
      </a:lvl3pPr>
      <a:lvl4pPr marL="39687" marR="0" indent="-39687" algn="l" defTabSz="914400" rtl="0" latinLnBrk="0">
        <a:lnSpc>
          <a:spcPct val="100000"/>
        </a:lnSpc>
        <a:spcBef>
          <a:spcPts val="0"/>
        </a:spcBef>
        <a:spcAft>
          <a:spcPts val="0"/>
        </a:spcAft>
        <a:buClrTx/>
        <a:buSzTx/>
        <a:buFontTx/>
        <a:buNone/>
        <a:tabLst/>
        <a:defRPr sz="1400" b="0" i="0" u="none" strike="noStrike" cap="none" spc="0" baseline="0">
          <a:ln>
            <a:noFill/>
          </a:ln>
          <a:solidFill>
            <a:srgbClr val="808080"/>
          </a:solidFill>
          <a:uFillTx/>
          <a:latin typeface="Lucida Grande"/>
          <a:ea typeface="Lucida Grande"/>
          <a:cs typeface="Lucida Grande"/>
          <a:sym typeface="Lucida Grande"/>
        </a:defRPr>
      </a:lvl4pPr>
      <a:lvl5pPr marL="39687" marR="0" indent="-39687" algn="l" defTabSz="914400" rtl="0" latinLnBrk="0">
        <a:lnSpc>
          <a:spcPct val="100000"/>
        </a:lnSpc>
        <a:spcBef>
          <a:spcPts val="0"/>
        </a:spcBef>
        <a:spcAft>
          <a:spcPts val="0"/>
        </a:spcAft>
        <a:buClrTx/>
        <a:buSzTx/>
        <a:buFontTx/>
        <a:buNone/>
        <a:tabLst/>
        <a:defRPr sz="1400" b="0" i="0" u="none" strike="noStrike" cap="none" spc="0" baseline="0">
          <a:ln>
            <a:noFill/>
          </a:ln>
          <a:solidFill>
            <a:srgbClr val="808080"/>
          </a:solidFill>
          <a:uFillTx/>
          <a:latin typeface="Lucida Grande"/>
          <a:ea typeface="Lucida Grande"/>
          <a:cs typeface="Lucida Grande"/>
          <a:sym typeface="Lucida Grande"/>
        </a:defRPr>
      </a:lvl5pPr>
      <a:lvl6pPr marL="39687" marR="0" indent="417512" algn="l" defTabSz="914400" rtl="0" latinLnBrk="0">
        <a:lnSpc>
          <a:spcPct val="100000"/>
        </a:lnSpc>
        <a:spcBef>
          <a:spcPts val="0"/>
        </a:spcBef>
        <a:spcAft>
          <a:spcPts val="0"/>
        </a:spcAft>
        <a:buClrTx/>
        <a:buSzTx/>
        <a:buFontTx/>
        <a:buNone/>
        <a:tabLst/>
        <a:defRPr sz="1400" b="0" i="0" u="none" strike="noStrike" cap="none" spc="0" baseline="0">
          <a:ln>
            <a:noFill/>
          </a:ln>
          <a:solidFill>
            <a:srgbClr val="808080"/>
          </a:solidFill>
          <a:uFillTx/>
          <a:latin typeface="Lucida Grande"/>
          <a:ea typeface="Lucida Grande"/>
          <a:cs typeface="Lucida Grande"/>
          <a:sym typeface="Lucida Grande"/>
        </a:defRPr>
      </a:lvl6pPr>
      <a:lvl7pPr marL="39687" marR="0" indent="874712" algn="l" defTabSz="914400" rtl="0" latinLnBrk="0">
        <a:lnSpc>
          <a:spcPct val="100000"/>
        </a:lnSpc>
        <a:spcBef>
          <a:spcPts val="0"/>
        </a:spcBef>
        <a:spcAft>
          <a:spcPts val="0"/>
        </a:spcAft>
        <a:buClrTx/>
        <a:buSzTx/>
        <a:buFontTx/>
        <a:buNone/>
        <a:tabLst/>
        <a:defRPr sz="1400" b="0" i="0" u="none" strike="noStrike" cap="none" spc="0" baseline="0">
          <a:ln>
            <a:noFill/>
          </a:ln>
          <a:solidFill>
            <a:srgbClr val="808080"/>
          </a:solidFill>
          <a:uFillTx/>
          <a:latin typeface="Lucida Grande"/>
          <a:ea typeface="Lucida Grande"/>
          <a:cs typeface="Lucida Grande"/>
          <a:sym typeface="Lucida Grande"/>
        </a:defRPr>
      </a:lvl7pPr>
      <a:lvl8pPr marL="39687" marR="0" indent="1331912" algn="l" defTabSz="914400" rtl="0" latinLnBrk="0">
        <a:lnSpc>
          <a:spcPct val="100000"/>
        </a:lnSpc>
        <a:spcBef>
          <a:spcPts val="0"/>
        </a:spcBef>
        <a:spcAft>
          <a:spcPts val="0"/>
        </a:spcAft>
        <a:buClrTx/>
        <a:buSzTx/>
        <a:buFontTx/>
        <a:buNone/>
        <a:tabLst/>
        <a:defRPr sz="1400" b="0" i="0" u="none" strike="noStrike" cap="none" spc="0" baseline="0">
          <a:ln>
            <a:noFill/>
          </a:ln>
          <a:solidFill>
            <a:srgbClr val="808080"/>
          </a:solidFill>
          <a:uFillTx/>
          <a:latin typeface="Lucida Grande"/>
          <a:ea typeface="Lucida Grande"/>
          <a:cs typeface="Lucida Grande"/>
          <a:sym typeface="Lucida Grande"/>
        </a:defRPr>
      </a:lvl8pPr>
      <a:lvl9pPr marL="39687" marR="0" indent="1789112" algn="l" defTabSz="914400" rtl="0" latinLnBrk="0">
        <a:lnSpc>
          <a:spcPct val="100000"/>
        </a:lnSpc>
        <a:spcBef>
          <a:spcPts val="0"/>
        </a:spcBef>
        <a:spcAft>
          <a:spcPts val="0"/>
        </a:spcAft>
        <a:buClrTx/>
        <a:buSzTx/>
        <a:buFontTx/>
        <a:buNone/>
        <a:tabLst/>
        <a:defRPr sz="1400" b="0" i="0" u="none" strike="noStrike" cap="none" spc="0" baseline="0">
          <a:ln>
            <a:noFill/>
          </a:ln>
          <a:solidFill>
            <a:srgbClr val="808080"/>
          </a:solidFill>
          <a:uFillTx/>
          <a:latin typeface="Lucida Grande"/>
          <a:ea typeface="Lucida Grande"/>
          <a:cs typeface="Lucida Grande"/>
          <a:sym typeface="Lucida Grande"/>
        </a:defRPr>
      </a:lvl9pPr>
    </p:titleStyle>
    <p:bodyStyle>
      <a:lvl1pPr marL="382587" marR="0" indent="-342900" algn="l" defTabSz="914400" rtl="0" latinLnBrk="0">
        <a:lnSpc>
          <a:spcPct val="100000"/>
        </a:lnSpc>
        <a:spcBef>
          <a:spcPts val="0"/>
        </a:spcBef>
        <a:spcAft>
          <a:spcPts val="0"/>
        </a:spcAft>
        <a:buClrTx/>
        <a:buSzPct val="100000"/>
        <a:buFont typeface="Lucida Grande"/>
        <a:buChar char="»"/>
        <a:tabLst/>
        <a:defRPr sz="1400" b="0" i="0" u="none" strike="noStrike" cap="none" spc="0" baseline="0">
          <a:ln>
            <a:noFill/>
          </a:ln>
          <a:solidFill>
            <a:srgbClr val="FFFFFF"/>
          </a:solidFill>
          <a:uFillTx/>
          <a:latin typeface="Lucida Grande"/>
          <a:ea typeface="Lucida Grande"/>
          <a:cs typeface="Lucida Grande"/>
          <a:sym typeface="Lucida Grande"/>
        </a:defRPr>
      </a:lvl1pPr>
      <a:lvl2pPr marL="719137" marR="0" indent="-222250" algn="l" defTabSz="914400" rtl="0" latinLnBrk="0">
        <a:lnSpc>
          <a:spcPct val="100000"/>
        </a:lnSpc>
        <a:spcBef>
          <a:spcPts val="0"/>
        </a:spcBef>
        <a:spcAft>
          <a:spcPts val="0"/>
        </a:spcAft>
        <a:buClrTx/>
        <a:buSzPct val="100000"/>
        <a:buFont typeface="Lucida Grande"/>
        <a:buChar char="–"/>
        <a:tabLst/>
        <a:defRPr sz="1400" b="0" i="0" u="none" strike="noStrike" cap="none" spc="0" baseline="0">
          <a:ln>
            <a:noFill/>
          </a:ln>
          <a:solidFill>
            <a:srgbClr val="FFFFFF"/>
          </a:solidFill>
          <a:uFillTx/>
          <a:latin typeface="Lucida Grande"/>
          <a:ea typeface="Lucida Grande"/>
          <a:cs typeface="Lucida Grande"/>
          <a:sym typeface="Lucida Grande"/>
        </a:defRPr>
      </a:lvl2pPr>
      <a:lvl3pPr marL="1131887" marR="0" indent="-177800" algn="l" defTabSz="914400" rtl="0" latinLnBrk="0">
        <a:lnSpc>
          <a:spcPct val="100000"/>
        </a:lnSpc>
        <a:spcBef>
          <a:spcPts val="0"/>
        </a:spcBef>
        <a:spcAft>
          <a:spcPts val="0"/>
        </a:spcAft>
        <a:buClrTx/>
        <a:buSzPct val="100000"/>
        <a:buFont typeface="Lucida Grande"/>
        <a:buChar char="•"/>
        <a:tabLst/>
        <a:defRPr sz="1400" b="0" i="0" u="none" strike="noStrike" cap="none" spc="0" baseline="0">
          <a:ln>
            <a:noFill/>
          </a:ln>
          <a:solidFill>
            <a:srgbClr val="FFFFFF"/>
          </a:solidFill>
          <a:uFillTx/>
          <a:latin typeface="Lucida Grande"/>
          <a:ea typeface="Lucida Grande"/>
          <a:cs typeface="Lucida Grande"/>
          <a:sym typeface="Lucida Grande"/>
        </a:defRPr>
      </a:lvl3pPr>
      <a:lvl4pPr marL="1589087" marR="0" indent="-177800" algn="l" defTabSz="914400" rtl="0" latinLnBrk="0">
        <a:lnSpc>
          <a:spcPct val="100000"/>
        </a:lnSpc>
        <a:spcBef>
          <a:spcPts val="0"/>
        </a:spcBef>
        <a:spcAft>
          <a:spcPts val="0"/>
        </a:spcAft>
        <a:buClrTx/>
        <a:buSzPct val="100000"/>
        <a:buFont typeface="Lucida Grande"/>
        <a:buChar char="–"/>
        <a:tabLst/>
        <a:defRPr sz="1400" b="0" i="0" u="none" strike="noStrike" cap="none" spc="0" baseline="0">
          <a:ln>
            <a:noFill/>
          </a:ln>
          <a:solidFill>
            <a:srgbClr val="FFFFFF"/>
          </a:solidFill>
          <a:uFillTx/>
          <a:latin typeface="Lucida Grande"/>
          <a:ea typeface="Lucida Grande"/>
          <a:cs typeface="Lucida Grande"/>
          <a:sym typeface="Lucida Grande"/>
        </a:defRPr>
      </a:lvl4pPr>
      <a:lvl5pPr marL="2046287" marR="0" indent="-177800" algn="l" defTabSz="914400" rtl="0" latinLnBrk="0">
        <a:lnSpc>
          <a:spcPct val="100000"/>
        </a:lnSpc>
        <a:spcBef>
          <a:spcPts val="0"/>
        </a:spcBef>
        <a:spcAft>
          <a:spcPts val="0"/>
        </a:spcAft>
        <a:buClrTx/>
        <a:buSzPct val="100000"/>
        <a:buFont typeface="Lucida Grande"/>
        <a:buChar char="»"/>
        <a:tabLst/>
        <a:defRPr sz="1400" b="0" i="0" u="none" strike="noStrike" cap="none" spc="0" baseline="0">
          <a:ln>
            <a:noFill/>
          </a:ln>
          <a:solidFill>
            <a:srgbClr val="FFFFFF"/>
          </a:solidFill>
          <a:uFillTx/>
          <a:latin typeface="Lucida Grande"/>
          <a:ea typeface="Lucida Grande"/>
          <a:cs typeface="Lucida Grande"/>
          <a:sym typeface="Lucida Grande"/>
        </a:defRPr>
      </a:lvl5pPr>
      <a:lvl6pPr marL="2503487" marR="0" indent="-177800" algn="l" defTabSz="914400" rtl="0" latinLnBrk="0">
        <a:lnSpc>
          <a:spcPct val="100000"/>
        </a:lnSpc>
        <a:spcBef>
          <a:spcPts val="0"/>
        </a:spcBef>
        <a:spcAft>
          <a:spcPts val="0"/>
        </a:spcAft>
        <a:buClrTx/>
        <a:buSzPct val="100000"/>
        <a:buFont typeface="Lucida Grande"/>
        <a:buChar char="•"/>
        <a:tabLst/>
        <a:defRPr sz="1400" b="0" i="0" u="none" strike="noStrike" cap="none" spc="0" baseline="0">
          <a:ln>
            <a:noFill/>
          </a:ln>
          <a:solidFill>
            <a:srgbClr val="FFFFFF"/>
          </a:solidFill>
          <a:uFillTx/>
          <a:latin typeface="Lucida Grande"/>
          <a:ea typeface="Lucida Grande"/>
          <a:cs typeface="Lucida Grande"/>
          <a:sym typeface="Lucida Grande"/>
        </a:defRPr>
      </a:lvl6pPr>
      <a:lvl7pPr marL="2960687" marR="0" indent="-177800" algn="l" defTabSz="914400" rtl="0" latinLnBrk="0">
        <a:lnSpc>
          <a:spcPct val="100000"/>
        </a:lnSpc>
        <a:spcBef>
          <a:spcPts val="0"/>
        </a:spcBef>
        <a:spcAft>
          <a:spcPts val="0"/>
        </a:spcAft>
        <a:buClrTx/>
        <a:buSzPct val="100000"/>
        <a:buFont typeface="Lucida Grande"/>
        <a:buChar char="•"/>
        <a:tabLst/>
        <a:defRPr sz="1400" b="0" i="0" u="none" strike="noStrike" cap="none" spc="0" baseline="0">
          <a:ln>
            <a:noFill/>
          </a:ln>
          <a:solidFill>
            <a:srgbClr val="FFFFFF"/>
          </a:solidFill>
          <a:uFillTx/>
          <a:latin typeface="Lucida Grande"/>
          <a:ea typeface="Lucida Grande"/>
          <a:cs typeface="Lucida Grande"/>
          <a:sym typeface="Lucida Grande"/>
        </a:defRPr>
      </a:lvl7pPr>
      <a:lvl8pPr marL="3417887" marR="0" indent="-177800" algn="l" defTabSz="914400" rtl="0" latinLnBrk="0">
        <a:lnSpc>
          <a:spcPct val="100000"/>
        </a:lnSpc>
        <a:spcBef>
          <a:spcPts val="0"/>
        </a:spcBef>
        <a:spcAft>
          <a:spcPts val="0"/>
        </a:spcAft>
        <a:buClrTx/>
        <a:buSzPct val="100000"/>
        <a:buFont typeface="Lucida Grande"/>
        <a:buChar char="•"/>
        <a:tabLst/>
        <a:defRPr sz="1400" b="0" i="0" u="none" strike="noStrike" cap="none" spc="0" baseline="0">
          <a:ln>
            <a:noFill/>
          </a:ln>
          <a:solidFill>
            <a:srgbClr val="FFFFFF"/>
          </a:solidFill>
          <a:uFillTx/>
          <a:latin typeface="Lucida Grande"/>
          <a:ea typeface="Lucida Grande"/>
          <a:cs typeface="Lucida Grande"/>
          <a:sym typeface="Lucida Grande"/>
        </a:defRPr>
      </a:lvl8pPr>
      <a:lvl9pPr marL="3875087" marR="0" indent="-177800" algn="l" defTabSz="914400" rtl="0" latinLnBrk="0">
        <a:lnSpc>
          <a:spcPct val="100000"/>
        </a:lnSpc>
        <a:spcBef>
          <a:spcPts val="0"/>
        </a:spcBef>
        <a:spcAft>
          <a:spcPts val="0"/>
        </a:spcAft>
        <a:buClrTx/>
        <a:buSzPct val="100000"/>
        <a:buFont typeface="Lucida Grande"/>
        <a:buChar char="•"/>
        <a:tabLst/>
        <a:defRPr sz="1400" b="0" i="0" u="none" strike="noStrike" cap="none" spc="0" baseline="0">
          <a:ln>
            <a:noFill/>
          </a:ln>
          <a:solidFill>
            <a:srgbClr val="FFFFFF"/>
          </a:solidFill>
          <a:uFillTx/>
          <a:latin typeface="Lucida Grande"/>
          <a:ea typeface="Lucida Grande"/>
          <a:cs typeface="Lucida Grande"/>
          <a:sym typeface="Lucida Grande"/>
        </a:defRPr>
      </a:lvl9pPr>
    </p:bodyStyle>
    <p:otherStyle>
      <a:lvl1pPr marL="0" marR="0" indent="0" algn="ctr" defTabSz="4572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Lucida Grande"/>
        </a:defRPr>
      </a:lvl1pPr>
      <a:lvl2pPr marL="0" marR="0" indent="457200" algn="ctr" defTabSz="4572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Lucida Grande"/>
        </a:defRPr>
      </a:lvl2pPr>
      <a:lvl3pPr marL="0" marR="0" indent="914400" algn="ctr" defTabSz="4572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Lucida Grande"/>
        </a:defRPr>
      </a:lvl3pPr>
      <a:lvl4pPr marL="0" marR="0" indent="1371600" algn="ctr" defTabSz="4572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Lucida Grande"/>
        </a:defRPr>
      </a:lvl4pPr>
      <a:lvl5pPr marL="0" marR="0" indent="1828800" algn="ctr" defTabSz="4572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Lucida Grande"/>
        </a:defRPr>
      </a:lvl5pPr>
      <a:lvl6pPr marL="0" marR="0" indent="0" algn="ctr" defTabSz="4572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Lucida Grande"/>
        </a:defRPr>
      </a:lvl6pPr>
      <a:lvl7pPr marL="0" marR="0" indent="0" algn="ctr" defTabSz="4572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Lucida Grande"/>
        </a:defRPr>
      </a:lvl7pPr>
      <a:lvl8pPr marL="0" marR="0" indent="0" algn="ctr" defTabSz="4572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Lucida Grande"/>
        </a:defRPr>
      </a:lvl8pPr>
      <a:lvl9pPr marL="0" marR="0" indent="0" algn="ctr" defTabSz="4572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Lucida Grande"/>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jpeg"/><Relationship Id="rId3" Type="http://schemas.openxmlformats.org/officeDocument/2006/relationships/image" Target="../media/image1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3.jpeg"/><Relationship Id="rId3"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5.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6.jpeg"/><Relationship Id="rId3"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7.jpeg"/><Relationship Id="rId3"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8.jpeg"/><Relationship Id="rId3" Type="http://schemas.openxmlformats.org/officeDocument/2006/relationships/hyperlink" Target="http://smarthistory.khanacademy.org/the-pergamon-altar1.html"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9.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0.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1.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2.jpeg"/><Relationship Id="rId3" Type="http://schemas.openxmlformats.org/officeDocument/2006/relationships/hyperlink" Target="http://smarthistory.khanacademy.org/dying-gaul.html"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1.jpeg"/><Relationship Id="rId3" Type="http://schemas.openxmlformats.org/officeDocument/2006/relationships/image" Target="../media/image23.jpeg"/></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14.png"/><Relationship Id="rId1" Type="http://schemas.openxmlformats.org/officeDocument/2006/relationships/slideLayout" Target="../slideLayouts/slideLayout12.xml"/><Relationship Id="rId2" Type="http://schemas.openxmlformats.org/officeDocument/2006/relationships/image" Target="../media/image24.jpeg"/></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14.png"/><Relationship Id="rId1" Type="http://schemas.openxmlformats.org/officeDocument/2006/relationships/slideLayout" Target="../slideLayouts/slideLayout12.xml"/><Relationship Id="rId2" Type="http://schemas.openxmlformats.org/officeDocument/2006/relationships/image" Target="../media/image26.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8.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9.jpeg"/><Relationship Id="rId3" Type="http://schemas.openxmlformats.org/officeDocument/2006/relationships/image" Target="../media/image30.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1" Type="http://schemas.openxmlformats.org/officeDocument/2006/relationships/slideLayout" Target="../slideLayouts/slideLayout19.xml"/><Relationship Id="rId2" Type="http://schemas.openxmlformats.org/officeDocument/2006/relationships/image" Target="../media/image1.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http://mikeandmindy.com/photos/france-italy/Desktop-Pages/Image2.html" TargetMode="External"/><Relationship Id="rId3" Type="http://schemas.openxmlformats.org/officeDocument/2006/relationships/image" Target="../media/image31.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2.jpeg"/><Relationship Id="rId3" Type="http://schemas.openxmlformats.org/officeDocument/2006/relationships/image" Target="../media/image33.jpeg"/></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35.jpeg"/><Relationship Id="rId1" Type="http://schemas.openxmlformats.org/officeDocument/2006/relationships/slideLayout" Target="../slideLayouts/slideLayout12.xml"/><Relationship Id="rId2" Type="http://schemas.openxmlformats.org/officeDocument/2006/relationships/image" Target="../media/image34.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4.png"/><Relationship Id="rId3" Type="http://schemas.openxmlformats.org/officeDocument/2006/relationships/image" Target="../media/image36.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5.jpeg"/><Relationship Id="rId3" Type="http://schemas.openxmlformats.org/officeDocument/2006/relationships/image" Target="../media/image37.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8.jpeg"/><Relationship Id="rId3" Type="http://schemas.openxmlformats.org/officeDocument/2006/relationships/image" Target="../media/image39.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0.jpeg"/><Relationship Id="rId3" Type="http://schemas.openxmlformats.org/officeDocument/2006/relationships/image" Target="../media/image41.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2.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8.jpeg"/><Relationship Id="rId3" Type="http://schemas.openxmlformats.org/officeDocument/2006/relationships/image" Target="../media/image43.jpeg"/></Relationships>
</file>

<file path=ppt/slides/_rels/slide39.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45.jpeg"/><Relationship Id="rId5" Type="http://schemas.openxmlformats.org/officeDocument/2006/relationships/image" Target="../media/image46.jpeg"/><Relationship Id="rId6" Type="http://schemas.openxmlformats.org/officeDocument/2006/relationships/hyperlink" Target="https://www.youtube.com/watch?v=FLZZ2w-h0_A" TargetMode="External"/><Relationship Id="rId7" Type="http://schemas.openxmlformats.org/officeDocument/2006/relationships/hyperlink" Target="http://natgeotv.com/ca/ancient-megastructures/videos/petra-ancient-city" TargetMode="External"/><Relationship Id="rId1" Type="http://schemas.openxmlformats.org/officeDocument/2006/relationships/slideLayout" Target="../slideLayouts/slideLayout20.xml"/><Relationship Id="rId2"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jpeg"/><Relationship Id="rId5" Type="http://schemas.openxmlformats.org/officeDocument/2006/relationships/image" Target="../media/image49.jpeg"/><Relationship Id="rId1" Type="http://schemas.openxmlformats.org/officeDocument/2006/relationships/slideLayout" Target="../slideLayouts/slideLayout20.xml"/><Relationship Id="rId2" Type="http://schemas.openxmlformats.org/officeDocument/2006/relationships/notesSlide" Target="../notesSlides/notesSlide2.xml"/></Relationships>
</file>

<file path=ppt/slides/_rels/slide41.xml.rels><?xml version="1.0" encoding="UTF-8" standalone="yes"?>
<Relationships xmlns="http://schemas.openxmlformats.org/package/2006/relationships"><Relationship Id="rId3" Type="http://schemas.openxmlformats.org/officeDocument/2006/relationships/image" Target="../media/image46.jpeg"/><Relationship Id="rId4" Type="http://schemas.openxmlformats.org/officeDocument/2006/relationships/image" Target="../media/image50.jpeg"/><Relationship Id="rId5" Type="http://schemas.openxmlformats.org/officeDocument/2006/relationships/image" Target="../media/image51.jpeg"/><Relationship Id="rId1" Type="http://schemas.openxmlformats.org/officeDocument/2006/relationships/slideLayout" Target="../slideLayouts/slideLayout20.xml"/><Relationship Id="rId2" Type="http://schemas.openxmlformats.org/officeDocument/2006/relationships/notesSlide" Target="../notesSlides/notesSlide3.xml"/></Relationships>
</file>

<file path=ppt/slides/_rels/slide42.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52.jpeg"/><Relationship Id="rId1" Type="http://schemas.openxmlformats.org/officeDocument/2006/relationships/slideLayout" Target="../slideLayouts/slideLayout20.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jpeg"/><Relationship Id="rId3" Type="http://schemas.openxmlformats.org/officeDocument/2006/relationships/image" Target="../media/image7.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5361115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5" descr="athens-templeofzeus.jpg">
            <a:extLst>
              <a:ext uri="{FF2B5EF4-FFF2-40B4-BE49-F238E27FC236}">
                <a16:creationId xmlns:a16="http://schemas.microsoft.com/office/drawing/2014/main" xmlns="" id="{FA8345D2-6B42-9D47-8E07-371294FC02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620" t="13200" r="9221" b="10001"/>
          <a:stretch>
            <a:fillRect/>
          </a:stretch>
        </p:blipFill>
        <p:spPr bwMode="auto">
          <a:xfrm>
            <a:off x="2057400" y="685800"/>
            <a:ext cx="7848600" cy="570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9762283"/>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 name="Choragic Monument of Lysikrates, Athens, Greece, 334 BCE."/>
          <p:cNvSpPr txBox="1">
            <a:spLocks noGrp="1"/>
          </p:cNvSpPr>
          <p:nvPr>
            <p:ph type="title" idx="4294967295"/>
          </p:nvPr>
        </p:nvSpPr>
        <p:spPr>
          <a:xfrm>
            <a:off x="1524000" y="609601"/>
            <a:ext cx="4800600" cy="517525"/>
          </a:xfrm>
          <a:prstGeom prst="rect">
            <a:avLst/>
          </a:prstGeom>
        </p:spPr>
        <p:txBody>
          <a:bodyPr>
            <a:normAutofit fontScale="90000"/>
          </a:bodyPr>
          <a:lstStyle>
            <a:lvl1pPr marL="0" indent="39290" defTabSz="905255">
              <a:defRPr sz="1386"/>
            </a:lvl1pPr>
          </a:lstStyle>
          <a:p>
            <a:r>
              <a:rPr>
                <a:solidFill>
                  <a:srgbClr val="FFFF00"/>
                </a:solidFill>
              </a:rPr>
              <a:t>Choragic Monument of Lysikrates, Athens, Greece, 334 BCE.</a:t>
            </a:r>
          </a:p>
        </p:txBody>
      </p:sp>
      <p:pic>
        <p:nvPicPr>
          <p:cNvPr id="575" name="image.jpg" descr="image.jpg"/>
          <p:cNvPicPr>
            <a:picLocks noChangeAspect="1"/>
          </p:cNvPicPr>
          <p:nvPr/>
        </p:nvPicPr>
        <p:blipFill>
          <a:blip r:embed="rId2">
            <a:extLst/>
          </a:blip>
          <a:stretch>
            <a:fillRect/>
          </a:stretch>
        </p:blipFill>
        <p:spPr>
          <a:xfrm>
            <a:off x="6319838" y="0"/>
            <a:ext cx="3890963" cy="6858000"/>
          </a:xfrm>
          <a:prstGeom prst="rect">
            <a:avLst/>
          </a:prstGeom>
          <a:ln w="12700">
            <a:miter lim="400000"/>
          </a:ln>
        </p:spPr>
      </p:pic>
      <p:sp>
        <p:nvSpPr>
          <p:cNvPr id="576" name="This is the first example of Corinthian capitals on a Greek building – topping the engaged columns and one is also sitting atop the roof."/>
          <p:cNvSpPr txBox="1"/>
          <p:nvPr/>
        </p:nvSpPr>
        <p:spPr>
          <a:xfrm>
            <a:off x="1750219" y="1127126"/>
            <a:ext cx="4343400" cy="120032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457200">
              <a:defRPr sz="1800" b="0">
                <a:solidFill>
                  <a:srgbClr val="FFFFFF"/>
                </a:solidFill>
              </a:defRPr>
            </a:lvl1pPr>
          </a:lstStyle>
          <a:p>
            <a:pPr hangingPunct="0"/>
            <a:r>
              <a:rPr kern="0" dirty="0">
                <a:latin typeface="Lucida Grande"/>
                <a:ea typeface="Lucida Grande"/>
                <a:cs typeface="Lucida Grande"/>
                <a:sym typeface="Lucida Grande"/>
              </a:rPr>
              <a:t>This is the first example of Corinthian capitals on a Greek building – topping the engaged columns and one is also sitting atop the roof.   </a:t>
            </a:r>
          </a:p>
        </p:txBody>
      </p:sp>
      <p:pic>
        <p:nvPicPr>
          <p:cNvPr id="5" name="image.jpg" descr="image.jpg">
            <a:extLst>
              <a:ext uri="{FF2B5EF4-FFF2-40B4-BE49-F238E27FC236}">
                <a16:creationId xmlns:a16="http://schemas.microsoft.com/office/drawing/2014/main" xmlns="" id="{CFB89B2B-741D-5745-9B18-82D3277CB3B0}"/>
              </a:ext>
            </a:extLst>
          </p:cNvPr>
          <p:cNvPicPr>
            <a:picLocks noChangeAspect="1"/>
          </p:cNvPicPr>
          <p:nvPr/>
        </p:nvPicPr>
        <p:blipFill>
          <a:blip r:embed="rId3">
            <a:extLst/>
          </a:blip>
          <a:stretch>
            <a:fillRect/>
          </a:stretch>
        </p:blipFill>
        <p:spPr>
          <a:xfrm>
            <a:off x="2493220" y="2285365"/>
            <a:ext cx="2857398" cy="4334256"/>
          </a:xfrm>
          <a:prstGeom prst="rect">
            <a:avLst/>
          </a:prstGeom>
          <a:ln w="12700">
            <a:miter lim="400000"/>
          </a:ln>
        </p:spPr>
      </p:pic>
    </p:spTree>
    <p:extLst>
      <p:ext uri="{BB962C8B-B14F-4D97-AF65-F5344CB8AC3E}">
        <p14:creationId xmlns:p14="http://schemas.microsoft.com/office/powerpoint/2010/main" val="3719007"/>
      </p:ext>
    </p:extLst>
  </p:cSld>
  <p:clrMapOvr>
    <a:masterClrMapping/>
  </p:clrMapOvr>
  <mc:AlternateContent xmlns:mc="http://schemas.openxmlformats.org/markup-compatibility/2006" xmlns:p14="http://schemas.microsoft.com/office/powerpoint/2010/main">
    <mc:Choice Requires="p14">
      <p:transition>
        <p:dissolve/>
      </p:transition>
    </mc:Choice>
    <mc:Fallback xmlns="" xmlns:m="http://schemas.openxmlformats.org/officeDocument/2006/math" xmlns:a14="http://schemas.microsoft.com/office/drawing/2010/main">
      <p:transition spd="fast">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 name="Stoa of Attalos II, Agora, Athens, Greece, ca. 150 BCE (Acropolis in the background)."/>
          <p:cNvSpPr txBox="1">
            <a:spLocks noGrp="1"/>
          </p:cNvSpPr>
          <p:nvPr>
            <p:ph type="title" idx="4294967295"/>
          </p:nvPr>
        </p:nvSpPr>
        <p:spPr>
          <a:xfrm>
            <a:off x="1752600" y="228600"/>
            <a:ext cx="8915400" cy="304800"/>
          </a:xfrm>
          <a:prstGeom prst="rect">
            <a:avLst/>
          </a:prstGeom>
        </p:spPr>
        <p:txBody>
          <a:bodyPr>
            <a:normAutofit fontScale="90000"/>
          </a:bodyPr>
          <a:lstStyle>
            <a:lvl1pPr marL="0" indent="39290" defTabSz="905255">
              <a:defRPr sz="1386"/>
            </a:lvl1pPr>
          </a:lstStyle>
          <a:p>
            <a:r>
              <a:rPr>
                <a:solidFill>
                  <a:srgbClr val="FFFF00"/>
                </a:solidFill>
              </a:rPr>
              <a:t>Stoa of Attalos II, Agora, Athens, Greece, ca. 150 BCE (Acropolis in the background).</a:t>
            </a:r>
          </a:p>
        </p:txBody>
      </p:sp>
      <p:pic>
        <p:nvPicPr>
          <p:cNvPr id="595" name="image.jpg" descr="image.jpg"/>
          <p:cNvPicPr>
            <a:picLocks noChangeAspect="1"/>
          </p:cNvPicPr>
          <p:nvPr/>
        </p:nvPicPr>
        <p:blipFill>
          <a:blip r:embed="rId2">
            <a:extLst/>
          </a:blip>
          <a:stretch>
            <a:fillRect/>
          </a:stretch>
        </p:blipFill>
        <p:spPr>
          <a:xfrm>
            <a:off x="1524001" y="1066800"/>
            <a:ext cx="9142413" cy="4362450"/>
          </a:xfrm>
          <a:prstGeom prst="rect">
            <a:avLst/>
          </a:prstGeom>
          <a:ln w="12700">
            <a:miter lim="400000"/>
          </a:ln>
        </p:spPr>
      </p:pic>
      <p:sp>
        <p:nvSpPr>
          <p:cNvPr id="596" name="A “Stoa” is a covered colonnade or portico housing shops or offices."/>
          <p:cNvSpPr txBox="1"/>
          <p:nvPr/>
        </p:nvSpPr>
        <p:spPr>
          <a:xfrm>
            <a:off x="1676400" y="5867400"/>
            <a:ext cx="8839200" cy="36933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defTabSz="457200" hangingPunct="0">
              <a:defRPr sz="1800" b="0">
                <a:solidFill>
                  <a:srgbClr val="FFFFFF"/>
                </a:solidFill>
              </a:defRPr>
            </a:pPr>
            <a:r>
              <a:rPr kern="0" dirty="0">
                <a:solidFill>
                  <a:srgbClr val="FFFFFF"/>
                </a:solidFill>
                <a:latin typeface="Lucida Grande"/>
                <a:ea typeface="Lucida Grande"/>
                <a:cs typeface="Lucida Grande"/>
                <a:sym typeface="Lucida Grande"/>
              </a:rPr>
              <a:t>A </a:t>
            </a:r>
            <a:r>
              <a:rPr kern="0" dirty="0">
                <a:solidFill>
                  <a:srgbClr val="FFFF00"/>
                </a:solidFill>
                <a:latin typeface="Lucida Grande"/>
                <a:ea typeface="Lucida Grande"/>
                <a:cs typeface="Lucida Grande"/>
                <a:sym typeface="Lucida Grande"/>
              </a:rPr>
              <a:t>“</a:t>
            </a:r>
            <a:r>
              <a:rPr u="sng" kern="0" dirty="0" err="1">
                <a:solidFill>
                  <a:srgbClr val="FFFF00"/>
                </a:solidFill>
                <a:latin typeface="Lucida Grande"/>
                <a:ea typeface="Lucida Grande"/>
                <a:cs typeface="Lucida Grande"/>
                <a:sym typeface="Lucida Grande"/>
              </a:rPr>
              <a:t>Stoa</a:t>
            </a:r>
            <a:r>
              <a:rPr kern="0" dirty="0">
                <a:solidFill>
                  <a:srgbClr val="FFFF00"/>
                </a:solidFill>
                <a:latin typeface="Lucida Grande"/>
                <a:ea typeface="Lucida Grande"/>
                <a:cs typeface="Lucida Grande"/>
                <a:sym typeface="Lucida Grande"/>
              </a:rPr>
              <a:t>” </a:t>
            </a:r>
            <a:r>
              <a:rPr kern="0" dirty="0">
                <a:solidFill>
                  <a:srgbClr val="FFFFFF"/>
                </a:solidFill>
                <a:latin typeface="Lucida Grande"/>
                <a:ea typeface="Lucida Grande"/>
                <a:cs typeface="Lucida Grande"/>
                <a:sym typeface="Lucida Grande"/>
              </a:rPr>
              <a:t>is a covered colonnade or portico housing shops or offices.</a:t>
            </a:r>
          </a:p>
        </p:txBody>
      </p:sp>
    </p:spTree>
    <p:extLst>
      <p:ext uri="{BB962C8B-B14F-4D97-AF65-F5344CB8AC3E}">
        <p14:creationId xmlns:p14="http://schemas.microsoft.com/office/powerpoint/2010/main" val="228324886"/>
      </p:ext>
    </p:extLst>
  </p:cSld>
  <p:clrMapOvr>
    <a:masterClrMapping/>
  </p:clrMapOvr>
  <mc:AlternateContent xmlns:mc="http://schemas.openxmlformats.org/markup-compatibility/2006" xmlns:p14="http://schemas.microsoft.com/office/powerpoint/2010/main">
    <mc:Choice Requires="p14">
      <p:transition>
        <p:dissolve/>
      </p:transition>
    </mc:Choice>
    <mc:Fallback xmlns="" xmlns:m="http://schemas.openxmlformats.org/officeDocument/2006/math" xmlns:a14="http://schemas.microsoft.com/office/drawing/2010/main">
      <p:transition spd="fast">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 name="Hellenistic Period   Sculpture"/>
          <p:cNvSpPr txBox="1">
            <a:spLocks noGrp="1"/>
          </p:cNvSpPr>
          <p:nvPr>
            <p:ph type="title" idx="4294967295"/>
          </p:nvPr>
        </p:nvSpPr>
        <p:spPr>
          <a:xfrm>
            <a:off x="1523999" y="1905001"/>
            <a:ext cx="9144002" cy="2862263"/>
          </a:xfrm>
          <a:prstGeom prst="rect">
            <a:avLst/>
          </a:prstGeom>
        </p:spPr>
        <p:txBody>
          <a:bodyPr>
            <a:normAutofit/>
          </a:bodyPr>
          <a:lstStyle/>
          <a:p>
            <a:pPr marL="0" indent="39687" algn="ctr">
              <a:defRPr sz="6000"/>
            </a:pPr>
            <a:r>
              <a:t>Hellenistic Period</a:t>
            </a:r>
            <a:br/>
            <a:r>
              <a:t/>
            </a:r>
            <a:br/>
            <a:r>
              <a:t> Sculpture </a:t>
            </a:r>
          </a:p>
        </p:txBody>
      </p:sp>
    </p:spTree>
    <p:extLst>
      <p:ext uri="{BB962C8B-B14F-4D97-AF65-F5344CB8AC3E}">
        <p14:creationId xmlns:p14="http://schemas.microsoft.com/office/powerpoint/2010/main" val="2050565460"/>
      </p:ext>
    </p:extLst>
  </p:cSld>
  <p:clrMapOvr>
    <a:masterClrMapping/>
  </p:clrMapOvr>
  <mc:AlternateContent xmlns:mc="http://schemas.openxmlformats.org/markup-compatibility/2006" xmlns:p14="http://schemas.microsoft.com/office/powerpoint/2010/main">
    <mc:Choice Requires="p14">
      <p:transition>
        <p:dissolve/>
      </p:transition>
    </mc:Choice>
    <mc:Fallback xmlns="" xmlns:m="http://schemas.openxmlformats.org/officeDocument/2006/math" xmlns:a14="http://schemas.microsoft.com/office/drawing/2010/main">
      <p:transition spd="fast">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 name="THE HELLENISTIC PERIOD  (323-31 B.C.)"/>
          <p:cNvSpPr txBox="1">
            <a:spLocks noGrp="1"/>
          </p:cNvSpPr>
          <p:nvPr>
            <p:ph type="title" idx="4294967295"/>
          </p:nvPr>
        </p:nvSpPr>
        <p:spPr>
          <a:xfrm>
            <a:off x="1524000" y="52388"/>
            <a:ext cx="8955088" cy="830263"/>
          </a:xfrm>
          <a:prstGeom prst="rect">
            <a:avLst/>
          </a:prstGeom>
        </p:spPr>
        <p:txBody>
          <a:bodyPr>
            <a:normAutofit fontScale="90000"/>
          </a:bodyPr>
          <a:lstStyle/>
          <a:p>
            <a:pPr algn="ctr">
              <a:defRPr sz="2400" b="1">
                <a:latin typeface="Garamond"/>
                <a:ea typeface="Garamond"/>
                <a:cs typeface="Garamond"/>
                <a:sym typeface="Garamond"/>
              </a:defRPr>
            </a:pPr>
            <a:r>
              <a:t>THE HELLENISTIC PERIOD </a:t>
            </a:r>
            <a:br/>
            <a:r>
              <a:t>(323-31 B.C.)</a:t>
            </a:r>
          </a:p>
        </p:txBody>
      </p:sp>
      <p:sp>
        <p:nvSpPr>
          <p:cNvPr id="2" name="Rectangle 1">
            <a:extLst>
              <a:ext uri="{FF2B5EF4-FFF2-40B4-BE49-F238E27FC236}">
                <a16:creationId xmlns:a16="http://schemas.microsoft.com/office/drawing/2014/main" xmlns="" id="{7A36EBE1-772D-BF41-90F3-43DFDC37F5A2}"/>
              </a:ext>
            </a:extLst>
          </p:cNvPr>
          <p:cNvSpPr/>
          <p:nvPr/>
        </p:nvSpPr>
        <p:spPr>
          <a:xfrm>
            <a:off x="1780032" y="882650"/>
            <a:ext cx="8699056" cy="5719318"/>
          </a:xfrm>
          <a:prstGeom prst="rect">
            <a:avLst/>
          </a:prstGeom>
        </p:spPr>
        <p:txBody>
          <a:bodyPr wrap="square">
            <a:spAutoFit/>
          </a:bodyPr>
          <a:lstStyle/>
          <a:p>
            <a:pPr hangingPunct="0">
              <a:lnSpc>
                <a:spcPct val="80000"/>
              </a:lnSpc>
              <a:buFontTx/>
              <a:buChar char="•"/>
              <a:defRPr sz="2400">
                <a:solidFill>
                  <a:srgbClr val="000000"/>
                </a:solidFill>
                <a:latin typeface="Garamond"/>
                <a:ea typeface="Garamond"/>
                <a:cs typeface="Garamond"/>
                <a:sym typeface="Garamond"/>
              </a:defRPr>
            </a:pPr>
            <a:r>
              <a:rPr lang="en-US" sz="2400" b="1" kern="0" dirty="0">
                <a:solidFill>
                  <a:srgbClr val="FFFFFF"/>
                </a:solidFill>
                <a:latin typeface="Garamond"/>
                <a:ea typeface="Garamond"/>
                <a:cs typeface="Garamond"/>
                <a:sym typeface="Garamond"/>
              </a:rPr>
              <a:t>The Hellenistic period spans the three centuries from the death of Alexander the Great in 323 BCE to the beginning of the Roman imperial period under Augustus. </a:t>
            </a:r>
          </a:p>
          <a:p>
            <a:pPr hangingPunct="0">
              <a:lnSpc>
                <a:spcPct val="80000"/>
              </a:lnSpc>
              <a:buFontTx/>
              <a:buChar char="•"/>
              <a:defRPr sz="2400">
                <a:solidFill>
                  <a:srgbClr val="000000"/>
                </a:solidFill>
                <a:latin typeface="Garamond"/>
                <a:ea typeface="Garamond"/>
                <a:cs typeface="Garamond"/>
                <a:sym typeface="Garamond"/>
              </a:defRPr>
            </a:pPr>
            <a:endParaRPr lang="en-US" sz="2400" b="1" kern="0" dirty="0">
              <a:solidFill>
                <a:srgbClr val="FFFFFF"/>
              </a:solidFill>
              <a:latin typeface="Garamond"/>
              <a:ea typeface="Garamond"/>
              <a:cs typeface="Garamond"/>
              <a:sym typeface="Garamond"/>
            </a:endParaRPr>
          </a:p>
          <a:p>
            <a:pPr hangingPunct="0">
              <a:lnSpc>
                <a:spcPct val="80000"/>
              </a:lnSpc>
              <a:buFontTx/>
              <a:buChar char="•"/>
              <a:defRPr sz="2400">
                <a:solidFill>
                  <a:srgbClr val="000000"/>
                </a:solidFill>
                <a:latin typeface="Garamond"/>
                <a:ea typeface="Garamond"/>
                <a:cs typeface="Garamond"/>
                <a:sym typeface="Garamond"/>
              </a:defRPr>
            </a:pPr>
            <a:r>
              <a:rPr lang="en-US" sz="2400" b="1" kern="0" dirty="0">
                <a:solidFill>
                  <a:srgbClr val="FFFFFF"/>
                </a:solidFill>
                <a:latin typeface="Garamond"/>
                <a:ea typeface="Garamond"/>
                <a:cs typeface="Garamond"/>
                <a:sym typeface="Garamond"/>
              </a:rPr>
              <a:t>Alexander's far-flung empire was divided up after his death among his Greek generals who cultivated a new, cosmopolitan, Greek-based culture, called </a:t>
            </a:r>
            <a:r>
              <a:rPr lang="en-US" sz="2400" b="1" i="1" kern="0" dirty="0">
                <a:solidFill>
                  <a:srgbClr val="FFFFFF"/>
                </a:solidFill>
                <a:latin typeface="Garamond"/>
                <a:ea typeface="Garamond"/>
                <a:cs typeface="Garamond"/>
                <a:sym typeface="Garamond"/>
              </a:rPr>
              <a:t>Hellenistic</a:t>
            </a:r>
            <a:r>
              <a:rPr lang="en-US" sz="2400" b="1" kern="0" dirty="0">
                <a:solidFill>
                  <a:srgbClr val="FFFFFF"/>
                </a:solidFill>
                <a:latin typeface="Garamond"/>
                <a:ea typeface="Garamond"/>
                <a:cs typeface="Garamond"/>
                <a:sym typeface="Garamond"/>
              </a:rPr>
              <a:t>. </a:t>
            </a:r>
          </a:p>
          <a:p>
            <a:pPr hangingPunct="0">
              <a:lnSpc>
                <a:spcPct val="80000"/>
              </a:lnSpc>
              <a:buFontTx/>
              <a:buChar char="•"/>
              <a:defRPr sz="2000">
                <a:solidFill>
                  <a:srgbClr val="000000"/>
                </a:solidFill>
                <a:latin typeface="Garamond"/>
                <a:ea typeface="Garamond"/>
                <a:cs typeface="Garamond"/>
                <a:sym typeface="Garamond"/>
              </a:defRPr>
            </a:pPr>
            <a:endParaRPr lang="en-US" sz="2000" b="1" kern="0" dirty="0">
              <a:solidFill>
                <a:srgbClr val="FFFFFF"/>
              </a:solidFill>
              <a:latin typeface="Garamond"/>
              <a:ea typeface="Garamond"/>
              <a:cs typeface="Garamond"/>
              <a:sym typeface="Garamond"/>
            </a:endParaRPr>
          </a:p>
          <a:p>
            <a:pPr hangingPunct="0">
              <a:lnSpc>
                <a:spcPct val="80000"/>
              </a:lnSpc>
              <a:buFontTx/>
              <a:buChar char="•"/>
              <a:defRPr sz="2000" b="1">
                <a:solidFill>
                  <a:srgbClr val="000000"/>
                </a:solidFill>
                <a:latin typeface="Garamond"/>
                <a:ea typeface="Garamond"/>
                <a:cs typeface="Garamond"/>
                <a:sym typeface="Garamond"/>
              </a:defRPr>
            </a:pPr>
            <a:r>
              <a:rPr lang="en-US" sz="2000" b="1" kern="0" dirty="0">
                <a:solidFill>
                  <a:srgbClr val="FFFFFF"/>
                </a:solidFill>
                <a:latin typeface="Garamond"/>
                <a:ea typeface="Garamond"/>
                <a:cs typeface="Garamond"/>
                <a:sym typeface="Garamond"/>
              </a:rPr>
              <a:t>Sculpture:</a:t>
            </a:r>
          </a:p>
          <a:p>
            <a:pPr marL="782637" lvl="1" indent="-285750" hangingPunct="0">
              <a:lnSpc>
                <a:spcPct val="80000"/>
              </a:lnSpc>
              <a:spcBef>
                <a:spcPts val="300"/>
              </a:spcBef>
              <a:buFont typeface="Arial"/>
              <a:buChar char="•"/>
              <a:defRPr sz="2000">
                <a:solidFill>
                  <a:srgbClr val="000000"/>
                </a:solidFill>
                <a:latin typeface="Garamond"/>
                <a:ea typeface="Garamond"/>
                <a:cs typeface="Garamond"/>
                <a:sym typeface="Garamond"/>
              </a:defRPr>
            </a:pPr>
            <a:r>
              <a:rPr lang="en-US" sz="2000" b="1" kern="0" dirty="0">
                <a:solidFill>
                  <a:srgbClr val="FFFFFF"/>
                </a:solidFill>
                <a:latin typeface="Garamond"/>
                <a:ea typeface="Garamond"/>
                <a:cs typeface="Garamond"/>
                <a:sym typeface="Garamond"/>
              </a:rPr>
              <a:t>Hellenistic sculpture exhibits a "baroque" exaggeration of form and expressive emotional intensity. </a:t>
            </a:r>
          </a:p>
          <a:p>
            <a:pPr marL="782637" lvl="1" indent="-285750" hangingPunct="0">
              <a:lnSpc>
                <a:spcPct val="80000"/>
              </a:lnSpc>
              <a:spcBef>
                <a:spcPts val="300"/>
              </a:spcBef>
              <a:buFont typeface="Arial"/>
              <a:buChar char="•"/>
              <a:defRPr sz="2000">
                <a:solidFill>
                  <a:srgbClr val="000000"/>
                </a:solidFill>
                <a:latin typeface="Garamond"/>
                <a:ea typeface="Garamond"/>
                <a:cs typeface="Garamond"/>
                <a:sym typeface="Garamond"/>
              </a:defRPr>
            </a:pPr>
            <a:r>
              <a:rPr lang="en-US" sz="2000" b="1" kern="0" dirty="0">
                <a:solidFill>
                  <a:srgbClr val="FFFFFF"/>
                </a:solidFill>
                <a:latin typeface="Garamond"/>
                <a:ea typeface="Garamond"/>
                <a:cs typeface="Garamond"/>
                <a:sym typeface="Garamond"/>
              </a:rPr>
              <a:t>Physical movement and gesture are given theatrical pathos and drama. </a:t>
            </a:r>
          </a:p>
          <a:p>
            <a:pPr marL="782637" lvl="1" indent="-285750" hangingPunct="0">
              <a:lnSpc>
                <a:spcPct val="80000"/>
              </a:lnSpc>
              <a:spcBef>
                <a:spcPts val="300"/>
              </a:spcBef>
              <a:buFont typeface="Arial"/>
              <a:buChar char="•"/>
              <a:defRPr sz="2000">
                <a:solidFill>
                  <a:srgbClr val="000000"/>
                </a:solidFill>
                <a:latin typeface="Garamond"/>
                <a:ea typeface="Garamond"/>
                <a:cs typeface="Garamond"/>
                <a:sym typeface="Garamond"/>
              </a:defRPr>
            </a:pPr>
            <a:r>
              <a:rPr lang="en-US" sz="2000" b="1" kern="0" dirty="0">
                <a:solidFill>
                  <a:srgbClr val="FFFFFF"/>
                </a:solidFill>
                <a:latin typeface="Garamond"/>
                <a:ea typeface="Garamond"/>
                <a:cs typeface="Garamond"/>
                <a:sym typeface="Garamond"/>
              </a:rPr>
              <a:t>Moreover, statues are made to interact with their environment, sometimes as part of a tableau, which heightens the illusion of their presence and actions. </a:t>
            </a:r>
          </a:p>
          <a:p>
            <a:pPr marL="782637" lvl="1" indent="-285750" hangingPunct="0">
              <a:lnSpc>
                <a:spcPct val="80000"/>
              </a:lnSpc>
              <a:spcBef>
                <a:spcPts val="300"/>
              </a:spcBef>
              <a:buFont typeface="Arial"/>
              <a:buChar char="•"/>
              <a:defRPr sz="2000">
                <a:solidFill>
                  <a:srgbClr val="000000"/>
                </a:solidFill>
                <a:latin typeface="Garamond"/>
                <a:ea typeface="Garamond"/>
                <a:cs typeface="Garamond"/>
                <a:sym typeface="Garamond"/>
              </a:defRPr>
            </a:pPr>
            <a:r>
              <a:rPr lang="en-US" sz="2000" b="1" kern="0" dirty="0">
                <a:solidFill>
                  <a:srgbClr val="FFFFFF"/>
                </a:solidFill>
                <a:latin typeface="Garamond"/>
                <a:ea typeface="Garamond"/>
                <a:cs typeface="Garamond"/>
                <a:sym typeface="Garamond"/>
              </a:rPr>
              <a:t>Both female and male figures display heightened erotic sensuality as the body is explored both in action and repose. </a:t>
            </a:r>
          </a:p>
          <a:p>
            <a:pPr marL="782637" lvl="1" indent="-285750" hangingPunct="0">
              <a:lnSpc>
                <a:spcPct val="80000"/>
              </a:lnSpc>
              <a:spcBef>
                <a:spcPts val="300"/>
              </a:spcBef>
              <a:buFont typeface="Arial"/>
              <a:buChar char="•"/>
              <a:defRPr sz="2000">
                <a:solidFill>
                  <a:srgbClr val="000000"/>
                </a:solidFill>
                <a:latin typeface="Garamond"/>
                <a:ea typeface="Garamond"/>
                <a:cs typeface="Garamond"/>
                <a:sym typeface="Garamond"/>
              </a:defRPr>
            </a:pPr>
            <a:r>
              <a:rPr lang="en-US" sz="2000" b="1" kern="0" dirty="0">
                <a:solidFill>
                  <a:srgbClr val="FFFFFF"/>
                </a:solidFill>
                <a:latin typeface="Garamond"/>
                <a:ea typeface="Garamond"/>
                <a:cs typeface="Garamond"/>
                <a:sym typeface="Garamond"/>
              </a:rPr>
              <a:t>Hellenistic sculptors also expanded the range of subject types by drawing from the lower social classes and including more realistic portraits and images of children and old people</a:t>
            </a:r>
          </a:p>
        </p:txBody>
      </p:sp>
    </p:spTree>
    <p:extLst>
      <p:ext uri="{BB962C8B-B14F-4D97-AF65-F5344CB8AC3E}">
        <p14:creationId xmlns:p14="http://schemas.microsoft.com/office/powerpoint/2010/main" val="1036119164"/>
      </p:ext>
    </p:extLst>
  </p:cSld>
  <p:clrMapOvr>
    <a:masterClrMapping/>
  </p:clrMapOvr>
  <mc:AlternateContent xmlns:mc="http://schemas.openxmlformats.org/markup-compatibility/2006" xmlns:p14="http://schemas.microsoft.com/office/powerpoint/2010/main">
    <mc:Choice Requires="p14">
      <p:transition>
        <p:dissolve/>
      </p:transition>
    </mc:Choice>
    <mc:Fallback xmlns="" xmlns:m="http://schemas.openxmlformats.org/officeDocument/2006/math" xmlns:a14="http://schemas.microsoft.com/office/drawing/2010/main">
      <p:transition spd="fast">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 name="Figure 5-78  Reconstructed west front of the Altar of Zeus, from Pergamon, Turkey, ca. 175 BCE. Staatliche Museen, Berlin."/>
          <p:cNvSpPr txBox="1">
            <a:spLocks noGrp="1"/>
          </p:cNvSpPr>
          <p:nvPr>
            <p:ph type="title" idx="4294967295"/>
          </p:nvPr>
        </p:nvSpPr>
        <p:spPr>
          <a:xfrm>
            <a:off x="1523999" y="5486401"/>
            <a:ext cx="9144002" cy="517525"/>
          </a:xfrm>
          <a:prstGeom prst="rect">
            <a:avLst/>
          </a:prstGeom>
        </p:spPr>
        <p:txBody>
          <a:bodyPr>
            <a:normAutofit fontScale="90000"/>
          </a:bodyPr>
          <a:lstStyle/>
          <a:p>
            <a:pPr marL="0" indent="39290" defTabSz="905255">
              <a:defRPr sz="1386" b="1"/>
            </a:pPr>
            <a:r>
              <a:rPr dirty="0">
                <a:solidFill>
                  <a:srgbClr val="FFFF00"/>
                </a:solidFill>
              </a:rPr>
              <a:t>Figure 5-78</a:t>
            </a:r>
            <a:r>
              <a:rPr b="0" dirty="0">
                <a:solidFill>
                  <a:srgbClr val="FFFF00"/>
                </a:solidFill>
              </a:rPr>
              <a:t>  Reconstructed west front of the Altar of Zeus, from </a:t>
            </a:r>
            <a:r>
              <a:rPr b="0" dirty="0" err="1">
                <a:solidFill>
                  <a:srgbClr val="FFFF00"/>
                </a:solidFill>
              </a:rPr>
              <a:t>Pergamon</a:t>
            </a:r>
            <a:r>
              <a:rPr b="0" dirty="0">
                <a:solidFill>
                  <a:srgbClr val="FFFF00"/>
                </a:solidFill>
              </a:rPr>
              <a:t>, Turkey, ca. 175 BCE. Staatliche </a:t>
            </a:r>
            <a:r>
              <a:rPr b="0" dirty="0" err="1">
                <a:solidFill>
                  <a:srgbClr val="FFFF00"/>
                </a:solidFill>
              </a:rPr>
              <a:t>Museen</a:t>
            </a:r>
            <a:r>
              <a:rPr b="0" dirty="0">
                <a:solidFill>
                  <a:srgbClr val="FFFF00"/>
                </a:solidFill>
              </a:rPr>
              <a:t>, Berlin. </a:t>
            </a:r>
          </a:p>
        </p:txBody>
      </p:sp>
      <p:pic>
        <p:nvPicPr>
          <p:cNvPr id="604" name="image.jpg" descr="image.jpg"/>
          <p:cNvPicPr>
            <a:picLocks noChangeAspect="1"/>
          </p:cNvPicPr>
          <p:nvPr/>
        </p:nvPicPr>
        <p:blipFill>
          <a:blip r:embed="rId2">
            <a:extLst/>
          </a:blip>
          <a:stretch>
            <a:fillRect/>
          </a:stretch>
        </p:blipFill>
        <p:spPr>
          <a:xfrm>
            <a:off x="1524001" y="1446213"/>
            <a:ext cx="9142413" cy="3097213"/>
          </a:xfrm>
          <a:prstGeom prst="rect">
            <a:avLst/>
          </a:prstGeom>
          <a:ln w="12700">
            <a:miter lim="400000"/>
          </a:ln>
        </p:spPr>
      </p:pic>
      <p:pic>
        <p:nvPicPr>
          <p:cNvPr id="4" name="Picture 5" descr="star.png">
            <a:extLst>
              <a:ext uri="{FF2B5EF4-FFF2-40B4-BE49-F238E27FC236}">
                <a16:creationId xmlns:a16="http://schemas.microsoft.com/office/drawing/2014/main" xmlns="" id="{CBACBCA8-DA90-B34D-8C47-D119B6127A3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802368" y="199231"/>
            <a:ext cx="609600"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895825"/>
      </p:ext>
    </p:extLst>
  </p:cSld>
  <p:clrMapOvr>
    <a:masterClrMapping/>
  </p:clrMapOvr>
  <mc:AlternateContent xmlns:mc="http://schemas.openxmlformats.org/markup-compatibility/2006" xmlns:p14="http://schemas.microsoft.com/office/powerpoint/2010/main">
    <mc:Choice Requires="p14">
      <p:transition>
        <p:dissolve/>
      </p:transition>
    </mc:Choice>
    <mc:Fallback xmlns="" xmlns:m="http://schemas.openxmlformats.org/officeDocument/2006/math" xmlns:a14="http://schemas.microsoft.com/office/drawing/2010/main">
      <p:transition spd="fast">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7" name="pergaltar" descr="pergaltar"/>
          <p:cNvPicPr>
            <a:picLocks noChangeAspect="1"/>
          </p:cNvPicPr>
          <p:nvPr/>
        </p:nvPicPr>
        <p:blipFill>
          <a:blip r:embed="rId2">
            <a:extLst/>
          </a:blip>
          <a:srcRect b="12466"/>
          <a:stretch>
            <a:fillRect/>
          </a:stretch>
        </p:blipFill>
        <p:spPr>
          <a:xfrm>
            <a:off x="1711326" y="-1"/>
            <a:ext cx="8753475" cy="4168776"/>
          </a:xfrm>
          <a:prstGeom prst="rect">
            <a:avLst/>
          </a:prstGeom>
          <a:ln w="12700">
            <a:miter lim="400000"/>
          </a:ln>
        </p:spPr>
      </p:pic>
      <p:sp>
        <p:nvSpPr>
          <p:cNvPr id="608" name="Altar of Zeus"/>
          <p:cNvSpPr txBox="1">
            <a:spLocks noGrp="1"/>
          </p:cNvSpPr>
          <p:nvPr>
            <p:ph type="title" idx="4294967295"/>
          </p:nvPr>
        </p:nvSpPr>
        <p:spPr>
          <a:xfrm>
            <a:off x="1812925" y="257175"/>
            <a:ext cx="8637588" cy="762000"/>
          </a:xfrm>
          <a:prstGeom prst="rect">
            <a:avLst/>
          </a:prstGeom>
        </p:spPr>
        <p:txBody>
          <a:bodyPr>
            <a:normAutofit/>
          </a:bodyPr>
          <a:lstStyle>
            <a:lvl1pPr>
              <a:defRPr>
                <a:latin typeface="Garamond"/>
                <a:ea typeface="Garamond"/>
                <a:cs typeface="Garamond"/>
                <a:sym typeface="Garamond"/>
              </a:defRPr>
            </a:lvl1pPr>
          </a:lstStyle>
          <a:p>
            <a:r>
              <a:t>Altar of Zeus</a:t>
            </a:r>
          </a:p>
        </p:txBody>
      </p:sp>
      <p:sp>
        <p:nvSpPr>
          <p:cNvPr id="2" name="TextBox 1">
            <a:extLst>
              <a:ext uri="{FF2B5EF4-FFF2-40B4-BE49-F238E27FC236}">
                <a16:creationId xmlns:a16="http://schemas.microsoft.com/office/drawing/2014/main" xmlns="" id="{F0E38C7B-A381-6143-B616-1179DF6AE3FF}"/>
              </a:ext>
            </a:extLst>
          </p:cNvPr>
          <p:cNvSpPr txBox="1"/>
          <p:nvPr/>
        </p:nvSpPr>
        <p:spPr>
          <a:xfrm>
            <a:off x="2199799" y="4425951"/>
            <a:ext cx="7863840" cy="23329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hangingPunct="0">
              <a:lnSpc>
                <a:spcPct val="80000"/>
              </a:lnSpc>
              <a:defRPr sz="2800" i="1">
                <a:solidFill>
                  <a:srgbClr val="000000"/>
                </a:solidFill>
                <a:latin typeface="Garamond"/>
                <a:ea typeface="Garamond"/>
                <a:cs typeface="Garamond"/>
                <a:sym typeface="Garamond"/>
              </a:defRPr>
            </a:pPr>
            <a:r>
              <a:rPr lang="en-US" sz="2800" b="1" i="1" kern="0" dirty="0">
                <a:solidFill>
                  <a:srgbClr val="FFFF00"/>
                </a:solidFill>
                <a:latin typeface="Garamond"/>
                <a:ea typeface="Garamond"/>
                <a:cs typeface="Garamond"/>
                <a:sym typeface="Garamond"/>
              </a:rPr>
              <a:t>Altar of Zeus, </a:t>
            </a:r>
            <a:r>
              <a:rPr lang="en-US" sz="2800" b="1" i="1" kern="0" dirty="0" err="1">
                <a:solidFill>
                  <a:srgbClr val="FFFF00"/>
                </a:solidFill>
                <a:latin typeface="Garamond"/>
                <a:ea typeface="Garamond"/>
                <a:cs typeface="Garamond"/>
                <a:sym typeface="Garamond"/>
              </a:rPr>
              <a:t>Pergamon</a:t>
            </a:r>
            <a:r>
              <a:rPr lang="en-US" sz="2800" b="1" i="1" kern="0" dirty="0">
                <a:solidFill>
                  <a:srgbClr val="FFFF00"/>
                </a:solidFill>
                <a:latin typeface="Garamond"/>
                <a:ea typeface="Garamond"/>
                <a:cs typeface="Garamond"/>
                <a:sym typeface="Garamond"/>
              </a:rPr>
              <a:t>, ca. 175 B.C </a:t>
            </a:r>
          </a:p>
          <a:p>
            <a:pPr hangingPunct="0">
              <a:lnSpc>
                <a:spcPct val="80000"/>
              </a:lnSpc>
              <a:buFontTx/>
              <a:buChar char="•"/>
              <a:defRPr sz="2400">
                <a:solidFill>
                  <a:srgbClr val="000000"/>
                </a:solidFill>
                <a:latin typeface="Garamond"/>
                <a:ea typeface="Garamond"/>
                <a:cs typeface="Garamond"/>
                <a:sym typeface="Garamond"/>
              </a:defRPr>
            </a:pPr>
            <a:endParaRPr lang="en-US" sz="2400" b="1" kern="0" dirty="0">
              <a:solidFill>
                <a:srgbClr val="FFFFFF"/>
              </a:solidFill>
              <a:latin typeface="Garamond"/>
              <a:ea typeface="Garamond"/>
              <a:cs typeface="Garamond"/>
              <a:sym typeface="Garamond"/>
            </a:endParaRPr>
          </a:p>
          <a:p>
            <a:pPr hangingPunct="0">
              <a:lnSpc>
                <a:spcPct val="80000"/>
              </a:lnSpc>
              <a:buFontTx/>
              <a:buChar char="•"/>
              <a:defRPr sz="2400">
                <a:solidFill>
                  <a:srgbClr val="000000"/>
                </a:solidFill>
                <a:latin typeface="Garamond"/>
                <a:ea typeface="Garamond"/>
                <a:cs typeface="Garamond"/>
                <a:sym typeface="Garamond"/>
              </a:defRPr>
            </a:pPr>
            <a:r>
              <a:rPr lang="en-US" sz="2000" b="1" kern="0" dirty="0">
                <a:solidFill>
                  <a:srgbClr val="FFFFFF"/>
                </a:solidFill>
                <a:latin typeface="Garamond"/>
                <a:ea typeface="Garamond"/>
                <a:cs typeface="Garamond"/>
                <a:sym typeface="Garamond"/>
              </a:rPr>
              <a:t>This is the most famous of all Hellenistic Sculptural ensembles.</a:t>
            </a:r>
          </a:p>
          <a:p>
            <a:pPr hangingPunct="0">
              <a:lnSpc>
                <a:spcPct val="80000"/>
              </a:lnSpc>
              <a:buFontTx/>
              <a:buChar char="•"/>
              <a:defRPr sz="2400">
                <a:solidFill>
                  <a:srgbClr val="000000"/>
                </a:solidFill>
                <a:latin typeface="Garamond"/>
                <a:ea typeface="Garamond"/>
                <a:cs typeface="Garamond"/>
                <a:sym typeface="Garamond"/>
              </a:defRPr>
            </a:pPr>
            <a:endParaRPr lang="en-US" sz="2000" b="1" kern="0" dirty="0">
              <a:solidFill>
                <a:srgbClr val="FFFFFF"/>
              </a:solidFill>
              <a:latin typeface="Garamond"/>
              <a:ea typeface="Garamond"/>
              <a:cs typeface="Garamond"/>
              <a:sym typeface="Garamond"/>
            </a:endParaRPr>
          </a:p>
          <a:p>
            <a:pPr hangingPunct="0">
              <a:lnSpc>
                <a:spcPct val="80000"/>
              </a:lnSpc>
              <a:buFontTx/>
              <a:buChar char="•"/>
              <a:defRPr sz="2400">
                <a:solidFill>
                  <a:srgbClr val="000000"/>
                </a:solidFill>
                <a:latin typeface="Garamond"/>
                <a:ea typeface="Garamond"/>
                <a:cs typeface="Garamond"/>
                <a:sym typeface="Garamond"/>
              </a:defRPr>
            </a:pPr>
            <a:r>
              <a:rPr lang="en-US" sz="2000" b="1" kern="0" dirty="0">
                <a:solidFill>
                  <a:srgbClr val="FFFFFF"/>
                </a:solidFill>
                <a:latin typeface="Garamond"/>
                <a:ea typeface="Garamond"/>
                <a:cs typeface="Garamond"/>
                <a:sym typeface="Garamond"/>
              </a:rPr>
              <a:t>Sculpted frieze is 400 feet, with 100 larger than life size figures.</a:t>
            </a:r>
          </a:p>
          <a:p>
            <a:pPr hangingPunct="0">
              <a:lnSpc>
                <a:spcPct val="80000"/>
              </a:lnSpc>
              <a:buFontTx/>
              <a:buChar char="•"/>
              <a:defRPr sz="2400">
                <a:solidFill>
                  <a:srgbClr val="000000"/>
                </a:solidFill>
                <a:latin typeface="Garamond"/>
                <a:ea typeface="Garamond"/>
                <a:cs typeface="Garamond"/>
                <a:sym typeface="Garamond"/>
              </a:defRPr>
            </a:pPr>
            <a:endParaRPr lang="en-US" sz="2000" b="1" kern="0" dirty="0">
              <a:solidFill>
                <a:srgbClr val="FFFFFF"/>
              </a:solidFill>
              <a:latin typeface="Garamond"/>
              <a:ea typeface="Garamond"/>
              <a:cs typeface="Garamond"/>
              <a:sym typeface="Garamond"/>
            </a:endParaRPr>
          </a:p>
          <a:p>
            <a:pPr hangingPunct="0">
              <a:lnSpc>
                <a:spcPct val="80000"/>
              </a:lnSpc>
              <a:buFontTx/>
              <a:buChar char="•"/>
              <a:defRPr sz="2400">
                <a:solidFill>
                  <a:srgbClr val="000000"/>
                </a:solidFill>
                <a:latin typeface="Garamond"/>
                <a:ea typeface="Garamond"/>
                <a:cs typeface="Garamond"/>
                <a:sym typeface="Garamond"/>
              </a:defRPr>
            </a:pPr>
            <a:r>
              <a:rPr lang="en-US" sz="2000" b="1" kern="0" dirty="0">
                <a:solidFill>
                  <a:srgbClr val="FFFFFF"/>
                </a:solidFill>
                <a:latin typeface="Garamond"/>
                <a:ea typeface="Garamond"/>
                <a:cs typeface="Garamond"/>
                <a:sym typeface="Garamond"/>
              </a:rPr>
              <a:t>The subject is the battle of the Gods &amp; giants.</a:t>
            </a:r>
          </a:p>
          <a:p>
            <a:pPr hangingPunct="0"/>
            <a:endParaRPr lang="en-US" sz="2400" b="1" kern="0" dirty="0">
              <a:solidFill>
                <a:srgbClr val="FFFFFF"/>
              </a:solidFill>
              <a:latin typeface="Lucida Grande"/>
              <a:ea typeface="Lucida Grande"/>
              <a:cs typeface="Lucida Grande"/>
              <a:sym typeface="Lucida Grande"/>
            </a:endParaRPr>
          </a:p>
        </p:txBody>
      </p:sp>
    </p:spTree>
    <p:extLst>
      <p:ext uri="{BB962C8B-B14F-4D97-AF65-F5344CB8AC3E}">
        <p14:creationId xmlns:p14="http://schemas.microsoft.com/office/powerpoint/2010/main" val="183194355"/>
      </p:ext>
    </p:extLst>
  </p:cSld>
  <p:clrMapOvr>
    <a:masterClrMapping/>
  </p:clrMapOvr>
  <mc:AlternateContent xmlns:mc="http://schemas.openxmlformats.org/markup-compatibility/2006" xmlns:p14="http://schemas.microsoft.com/office/powerpoint/2010/main">
    <mc:Choice Requires="p14">
      <p:transition>
        <p:dissolve/>
      </p:transition>
    </mc:Choice>
    <mc:Fallback xmlns="" xmlns:m="http://schemas.openxmlformats.org/officeDocument/2006/math" xmlns:a14="http://schemas.microsoft.com/office/drawing/2010/main">
      <p:transition spd="fast">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 name="Pergamon"/>
          <p:cNvSpPr txBox="1">
            <a:spLocks noGrp="1"/>
          </p:cNvSpPr>
          <p:nvPr>
            <p:ph type="title" idx="4294967295"/>
          </p:nvPr>
        </p:nvSpPr>
        <p:spPr>
          <a:xfrm>
            <a:off x="4648200" y="573088"/>
            <a:ext cx="2590800" cy="646113"/>
          </a:xfrm>
          <a:prstGeom prst="rect">
            <a:avLst/>
          </a:prstGeom>
        </p:spPr>
        <p:txBody>
          <a:bodyPr>
            <a:noAutofit/>
          </a:bodyPr>
          <a:lstStyle>
            <a:lvl1pPr algn="ctr">
              <a:defRPr sz="3600" i="1">
                <a:latin typeface="Garamond"/>
                <a:ea typeface="Garamond"/>
                <a:cs typeface="Garamond"/>
                <a:sym typeface="Garamond"/>
              </a:defRPr>
            </a:lvl1pPr>
          </a:lstStyle>
          <a:p>
            <a:r>
              <a:rPr sz="4000" dirty="0" err="1">
                <a:solidFill>
                  <a:srgbClr val="FFFF00"/>
                </a:solidFill>
              </a:rPr>
              <a:t>Pergamon</a:t>
            </a:r>
            <a:endParaRPr sz="4000" dirty="0">
              <a:solidFill>
                <a:srgbClr val="FFFF00"/>
              </a:solidFill>
            </a:endParaRPr>
          </a:p>
        </p:txBody>
      </p:sp>
      <p:sp>
        <p:nvSpPr>
          <p:cNvPr id="2" name="TextBox 1">
            <a:extLst>
              <a:ext uri="{FF2B5EF4-FFF2-40B4-BE49-F238E27FC236}">
                <a16:creationId xmlns:a16="http://schemas.microsoft.com/office/drawing/2014/main" xmlns="" id="{7D7C952E-A7BA-594C-96A5-6B53224E0315}"/>
              </a:ext>
            </a:extLst>
          </p:cNvPr>
          <p:cNvSpPr txBox="1"/>
          <p:nvPr/>
        </p:nvSpPr>
        <p:spPr>
          <a:xfrm>
            <a:off x="1853184" y="1865376"/>
            <a:ext cx="8449056" cy="41549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hangingPunct="0">
              <a:buFontTx/>
              <a:buChar char="•"/>
              <a:defRPr sz="2400">
                <a:solidFill>
                  <a:srgbClr val="000000"/>
                </a:solidFill>
                <a:latin typeface="Garamond"/>
                <a:ea typeface="Garamond"/>
                <a:cs typeface="Garamond"/>
                <a:sym typeface="Garamond"/>
              </a:defRPr>
            </a:pPr>
            <a:r>
              <a:rPr lang="en-US" sz="2400" b="1" kern="0" dirty="0">
                <a:solidFill>
                  <a:srgbClr val="FFFFFF"/>
                </a:solidFill>
                <a:latin typeface="Garamond"/>
                <a:ea typeface="Garamond"/>
                <a:cs typeface="Garamond"/>
                <a:sym typeface="Garamond"/>
              </a:rPr>
              <a:t>The kingdom of </a:t>
            </a:r>
            <a:r>
              <a:rPr lang="en-US" sz="2400" b="1" kern="0" dirty="0" err="1">
                <a:solidFill>
                  <a:srgbClr val="FFFFFF"/>
                </a:solidFill>
                <a:latin typeface="Garamond"/>
                <a:ea typeface="Garamond"/>
                <a:cs typeface="Garamond"/>
                <a:sym typeface="Garamond"/>
              </a:rPr>
              <a:t>Pergamon</a:t>
            </a:r>
            <a:r>
              <a:rPr lang="en-US" sz="2400" b="1" kern="0" dirty="0">
                <a:solidFill>
                  <a:srgbClr val="FFFFFF"/>
                </a:solidFill>
                <a:latin typeface="Garamond"/>
                <a:ea typeface="Garamond"/>
                <a:cs typeface="Garamond"/>
                <a:sym typeface="Garamond"/>
              </a:rPr>
              <a:t> enjoyed great wealth and power for 100 years or more before it was absorbed into the Roman Empire in 133 BCE. </a:t>
            </a:r>
          </a:p>
          <a:p>
            <a:pPr hangingPunct="0">
              <a:buFontTx/>
              <a:buChar char="•"/>
              <a:defRPr sz="2400">
                <a:solidFill>
                  <a:srgbClr val="000000"/>
                </a:solidFill>
                <a:latin typeface="Garamond"/>
                <a:ea typeface="Garamond"/>
                <a:cs typeface="Garamond"/>
                <a:sym typeface="Garamond"/>
              </a:defRPr>
            </a:pPr>
            <a:endParaRPr lang="en-US" sz="2400" b="1" kern="0" dirty="0">
              <a:solidFill>
                <a:srgbClr val="FFFFFF"/>
              </a:solidFill>
              <a:latin typeface="Garamond"/>
              <a:ea typeface="Garamond"/>
              <a:cs typeface="Garamond"/>
              <a:sym typeface="Garamond"/>
            </a:endParaRPr>
          </a:p>
          <a:p>
            <a:pPr hangingPunct="0">
              <a:buFontTx/>
              <a:buChar char="•"/>
              <a:defRPr sz="2400">
                <a:solidFill>
                  <a:srgbClr val="000000"/>
                </a:solidFill>
                <a:latin typeface="Garamond"/>
                <a:ea typeface="Garamond"/>
                <a:cs typeface="Garamond"/>
                <a:sym typeface="Garamond"/>
              </a:defRPr>
            </a:pPr>
            <a:r>
              <a:rPr lang="en-US" sz="2400" b="1" kern="0" dirty="0">
                <a:solidFill>
                  <a:srgbClr val="FFFFFF"/>
                </a:solidFill>
                <a:latin typeface="Garamond"/>
                <a:ea typeface="Garamond"/>
                <a:cs typeface="Garamond"/>
                <a:sym typeface="Garamond"/>
              </a:rPr>
              <a:t>During this time, the city of </a:t>
            </a:r>
            <a:r>
              <a:rPr lang="en-US" sz="2400" b="1" kern="0" dirty="0" err="1">
                <a:solidFill>
                  <a:srgbClr val="FFFFFF"/>
                </a:solidFill>
                <a:latin typeface="Garamond"/>
                <a:ea typeface="Garamond"/>
                <a:cs typeface="Garamond"/>
                <a:sym typeface="Garamond"/>
              </a:rPr>
              <a:t>Pergamon</a:t>
            </a:r>
            <a:r>
              <a:rPr lang="en-US" sz="2400" b="1" kern="0" dirty="0">
                <a:solidFill>
                  <a:srgbClr val="FFFFFF"/>
                </a:solidFill>
                <a:latin typeface="Garamond"/>
                <a:ea typeface="Garamond"/>
                <a:cs typeface="Garamond"/>
                <a:sym typeface="Garamond"/>
              </a:rPr>
              <a:t> was embellished with two important monuments commemorating the defeat of invading </a:t>
            </a:r>
            <a:r>
              <a:rPr lang="en-US" sz="2400" b="1" kern="0" dirty="0" err="1">
                <a:solidFill>
                  <a:srgbClr val="FFFFFF"/>
                </a:solidFill>
                <a:latin typeface="Garamond"/>
                <a:ea typeface="Garamond"/>
                <a:cs typeface="Garamond"/>
                <a:sym typeface="Garamond"/>
              </a:rPr>
              <a:t>Gauls</a:t>
            </a:r>
            <a:r>
              <a:rPr lang="en-US" sz="2400" b="1" kern="0" dirty="0">
                <a:solidFill>
                  <a:srgbClr val="FFFFFF"/>
                </a:solidFill>
                <a:latin typeface="Garamond"/>
                <a:ea typeface="Garamond"/>
                <a:cs typeface="Garamond"/>
                <a:sym typeface="Garamond"/>
              </a:rPr>
              <a:t>:</a:t>
            </a:r>
          </a:p>
          <a:p>
            <a:pPr marL="1296987" lvl="2" indent="-342900" hangingPunct="0">
              <a:buFont typeface="Arial" panose="020B0604020202020204" pitchFamily="34" charset="0"/>
              <a:buChar char="•"/>
              <a:defRPr sz="2400">
                <a:solidFill>
                  <a:srgbClr val="000000"/>
                </a:solidFill>
                <a:latin typeface="Garamond"/>
                <a:ea typeface="Garamond"/>
                <a:cs typeface="Garamond"/>
                <a:sym typeface="Garamond"/>
              </a:defRPr>
            </a:pPr>
            <a:r>
              <a:rPr lang="en-US" sz="2400" b="1" kern="0" dirty="0">
                <a:solidFill>
                  <a:srgbClr val="FFFFFF"/>
                </a:solidFill>
                <a:latin typeface="Garamond"/>
                <a:ea typeface="Garamond"/>
                <a:cs typeface="Garamond"/>
                <a:sym typeface="Garamond"/>
              </a:rPr>
              <a:t>a statuary group set up on the city's acropolis</a:t>
            </a:r>
          </a:p>
          <a:p>
            <a:pPr marL="1296987" lvl="2" indent="-342900" hangingPunct="0">
              <a:buFont typeface="Arial" panose="020B0604020202020204" pitchFamily="34" charset="0"/>
              <a:buChar char="•"/>
              <a:defRPr sz="2400">
                <a:solidFill>
                  <a:srgbClr val="000000"/>
                </a:solidFill>
                <a:latin typeface="Garamond"/>
                <a:ea typeface="Garamond"/>
                <a:cs typeface="Garamond"/>
                <a:sym typeface="Garamond"/>
              </a:defRPr>
            </a:pPr>
            <a:r>
              <a:rPr lang="en-US" sz="2400" b="1" kern="0" dirty="0">
                <a:solidFill>
                  <a:srgbClr val="FFFFFF"/>
                </a:solidFill>
                <a:latin typeface="Garamond"/>
                <a:ea typeface="Garamond"/>
                <a:cs typeface="Garamond"/>
                <a:sym typeface="Garamond"/>
              </a:rPr>
              <a:t>and a massive Ionic altar with a frieze showing the battle of the gods and giants</a:t>
            </a:r>
          </a:p>
          <a:p>
            <a:pPr hangingPunct="0"/>
            <a:endParaRPr lang="en-US" sz="2400" b="1" kern="0" dirty="0">
              <a:solidFill>
                <a:srgbClr val="FFFFFF"/>
              </a:solidFill>
              <a:latin typeface="Lucida Grande"/>
              <a:ea typeface="Lucida Grande"/>
              <a:cs typeface="Lucida Grande"/>
              <a:sym typeface="Lucida Grande"/>
            </a:endParaRPr>
          </a:p>
        </p:txBody>
      </p:sp>
    </p:spTree>
    <p:extLst>
      <p:ext uri="{BB962C8B-B14F-4D97-AF65-F5344CB8AC3E}">
        <p14:creationId xmlns:p14="http://schemas.microsoft.com/office/powerpoint/2010/main" val="1603458334"/>
      </p:ext>
    </p:extLst>
  </p:cSld>
  <p:clrMapOvr>
    <a:masterClrMapping/>
  </p:clrMapOvr>
  <mc:AlternateContent xmlns:mc="http://schemas.openxmlformats.org/markup-compatibility/2006" xmlns:p14="http://schemas.microsoft.com/office/powerpoint/2010/main">
    <mc:Choice Requires="p14">
      <p:transition>
        <p:dissolve/>
      </p:transition>
    </mc:Choice>
    <mc:Fallback xmlns="" xmlns:m="http://schemas.openxmlformats.org/officeDocument/2006/math" xmlns:a14="http://schemas.microsoft.com/office/drawing/2010/main">
      <p:transition spd="fast">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2" descr="http://farm4.static.flickr.com/3024/2332977106_20e5c8d1b0.jpg?v=0">
            <a:extLst>
              <a:ext uri="{FF2B5EF4-FFF2-40B4-BE49-F238E27FC236}">
                <a16:creationId xmlns:a16="http://schemas.microsoft.com/office/drawing/2014/main" xmlns="" id="{A8550791-4239-084B-AF63-8442E9DC12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204" r="5704"/>
          <a:stretch>
            <a:fillRect/>
          </a:stretch>
        </p:blipFill>
        <p:spPr bwMode="auto">
          <a:xfrm>
            <a:off x="1524000" y="966216"/>
            <a:ext cx="5678706" cy="4319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4" name="Text Box 5">
            <a:extLst>
              <a:ext uri="{FF2B5EF4-FFF2-40B4-BE49-F238E27FC236}">
                <a16:creationId xmlns:a16="http://schemas.microsoft.com/office/drawing/2014/main" xmlns="" id="{8B7F5E34-1948-2443-8A0A-6C0A0BEEA90B}"/>
              </a:ext>
            </a:extLst>
          </p:cNvPr>
          <p:cNvSpPr txBox="1">
            <a:spLocks noChangeArrowheads="1"/>
          </p:cNvSpPr>
          <p:nvPr/>
        </p:nvSpPr>
        <p:spPr bwMode="auto">
          <a:xfrm>
            <a:off x="7391400" y="838200"/>
            <a:ext cx="3048000"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Times" pitchFamily="2" charset="0"/>
              </a:defRPr>
            </a:lvl1pPr>
            <a:lvl2pPr marL="742950" indent="-285750">
              <a:defRPr sz="2400" baseline="-25000">
                <a:solidFill>
                  <a:schemeClr val="tx1"/>
                </a:solidFill>
                <a:latin typeface="Times" pitchFamily="2" charset="0"/>
              </a:defRPr>
            </a:lvl2pPr>
            <a:lvl3pPr marL="1143000" indent="-228600">
              <a:defRPr sz="2400" baseline="-25000">
                <a:solidFill>
                  <a:schemeClr val="tx1"/>
                </a:solidFill>
                <a:latin typeface="Times" pitchFamily="2" charset="0"/>
              </a:defRPr>
            </a:lvl3pPr>
            <a:lvl4pPr marL="1600200" indent="-228600">
              <a:defRPr sz="2400" baseline="-25000">
                <a:solidFill>
                  <a:schemeClr val="tx1"/>
                </a:solidFill>
                <a:latin typeface="Times" pitchFamily="2" charset="0"/>
              </a:defRPr>
            </a:lvl4pPr>
            <a:lvl5pPr marL="2057400" indent="-228600">
              <a:defRPr sz="2400" baseline="-25000">
                <a:solidFill>
                  <a:schemeClr val="tx1"/>
                </a:solidFill>
                <a:latin typeface="Times" pitchFamily="2" charset="0"/>
              </a:defRPr>
            </a:lvl5pPr>
            <a:lvl6pPr marL="2514600" indent="-228600" eaLnBrk="0" fontAlgn="base" hangingPunct="0">
              <a:spcBef>
                <a:spcPct val="0"/>
              </a:spcBef>
              <a:spcAft>
                <a:spcPct val="0"/>
              </a:spcAft>
              <a:defRPr sz="2400" baseline="-25000">
                <a:solidFill>
                  <a:schemeClr val="tx1"/>
                </a:solidFill>
                <a:latin typeface="Times" pitchFamily="2" charset="0"/>
              </a:defRPr>
            </a:lvl6pPr>
            <a:lvl7pPr marL="2971800" indent="-228600" eaLnBrk="0" fontAlgn="base" hangingPunct="0">
              <a:spcBef>
                <a:spcPct val="0"/>
              </a:spcBef>
              <a:spcAft>
                <a:spcPct val="0"/>
              </a:spcAft>
              <a:defRPr sz="2400" baseline="-25000">
                <a:solidFill>
                  <a:schemeClr val="tx1"/>
                </a:solidFill>
                <a:latin typeface="Times" pitchFamily="2" charset="0"/>
              </a:defRPr>
            </a:lvl7pPr>
            <a:lvl8pPr marL="3429000" indent="-228600" eaLnBrk="0" fontAlgn="base" hangingPunct="0">
              <a:spcBef>
                <a:spcPct val="0"/>
              </a:spcBef>
              <a:spcAft>
                <a:spcPct val="0"/>
              </a:spcAft>
              <a:defRPr sz="2400" baseline="-25000">
                <a:solidFill>
                  <a:schemeClr val="tx1"/>
                </a:solidFill>
                <a:latin typeface="Times" pitchFamily="2" charset="0"/>
              </a:defRPr>
            </a:lvl8pPr>
            <a:lvl9pPr marL="3886200" indent="-228600" eaLnBrk="0" fontAlgn="base" hangingPunct="0">
              <a:spcBef>
                <a:spcPct val="0"/>
              </a:spcBef>
              <a:spcAft>
                <a:spcPct val="0"/>
              </a:spcAft>
              <a:defRPr sz="2400" baseline="-25000">
                <a:solidFill>
                  <a:schemeClr val="tx1"/>
                </a:solidFill>
                <a:latin typeface="Times" pitchFamily="2" charset="0"/>
              </a:defRPr>
            </a:lvl9pPr>
          </a:lstStyle>
          <a:p>
            <a:pPr hangingPunct="0"/>
            <a:r>
              <a:rPr lang="en-US" altLang="en-US" sz="1600" b="1" kern="0" baseline="0" dirty="0">
                <a:solidFill>
                  <a:srgbClr val="FFF293"/>
                </a:solidFill>
                <a:latin typeface="Arial" panose="020B0604020202020204" pitchFamily="34" charset="0"/>
                <a:ea typeface="Lucida Grande"/>
                <a:cs typeface="Arial" panose="020B0604020202020204" pitchFamily="34" charset="0"/>
                <a:sym typeface="Lucida Grande"/>
              </a:rPr>
              <a:t>Athena Battling </a:t>
            </a:r>
            <a:r>
              <a:rPr lang="en-US" altLang="en-US" sz="1600" b="1" kern="0" baseline="0" dirty="0" err="1">
                <a:solidFill>
                  <a:srgbClr val="FFF293"/>
                </a:solidFill>
                <a:latin typeface="Arial" panose="020B0604020202020204" pitchFamily="34" charset="0"/>
                <a:ea typeface="Lucida Grande"/>
                <a:cs typeface="Arial" panose="020B0604020202020204" pitchFamily="34" charset="0"/>
                <a:sym typeface="Lucida Grande"/>
              </a:rPr>
              <a:t>Alkyoneos</a:t>
            </a:r>
            <a:endParaRPr lang="en-US" altLang="en-US" sz="1600" b="1" kern="0" baseline="0" dirty="0">
              <a:solidFill>
                <a:srgbClr val="FFF293"/>
              </a:solidFill>
              <a:latin typeface="Arial" panose="020B0604020202020204" pitchFamily="34" charset="0"/>
              <a:ea typeface="Lucida Grande"/>
              <a:cs typeface="Arial" panose="020B0604020202020204" pitchFamily="34" charset="0"/>
              <a:sym typeface="Lucida Grande"/>
            </a:endParaRPr>
          </a:p>
          <a:p>
            <a:pPr hangingPunct="0"/>
            <a:r>
              <a:rPr lang="en-US" altLang="en-US" sz="1600" b="1" kern="0" baseline="0" dirty="0" err="1">
                <a:solidFill>
                  <a:srgbClr val="FFFFFF"/>
                </a:solidFill>
                <a:latin typeface="Arial" panose="020B0604020202020204" pitchFamily="34" charset="0"/>
                <a:ea typeface="Lucida Grande"/>
                <a:cs typeface="Arial" panose="020B0604020202020204" pitchFamily="34" charset="0"/>
                <a:sym typeface="Lucida Grande"/>
              </a:rPr>
              <a:t>Pergamon</a:t>
            </a:r>
            <a:r>
              <a:rPr lang="en-US" altLang="en-US" sz="1600" b="1" kern="0" baseline="0" dirty="0">
                <a:solidFill>
                  <a:srgbClr val="FFFFFF"/>
                </a:solidFill>
                <a:latin typeface="Arial" panose="020B0604020202020204" pitchFamily="34" charset="0"/>
                <a:ea typeface="Lucida Grande"/>
                <a:cs typeface="Arial" panose="020B0604020202020204" pitchFamily="34" charset="0"/>
                <a:sym typeface="Lucida Grande"/>
              </a:rPr>
              <a:t>, Turkey,</a:t>
            </a:r>
          </a:p>
          <a:p>
            <a:pPr hangingPunct="0"/>
            <a:r>
              <a:rPr lang="en-US" altLang="en-US" sz="1600" b="1" kern="0" baseline="0" dirty="0">
                <a:solidFill>
                  <a:srgbClr val="FFFFFF"/>
                </a:solidFill>
                <a:latin typeface="Arial" panose="020B0604020202020204" pitchFamily="34" charset="0"/>
                <a:ea typeface="Lucida Grande"/>
                <a:cs typeface="Arial" panose="020B0604020202020204" pitchFamily="34" charset="0"/>
                <a:sym typeface="Lucida Grande"/>
              </a:rPr>
              <a:t>ca 175  BCE.  </a:t>
            </a:r>
            <a:r>
              <a:rPr lang="en-US" altLang="en-US" sz="1600" b="1" kern="0" baseline="0" dirty="0">
                <a:solidFill>
                  <a:srgbClr val="FFF293"/>
                </a:solidFill>
                <a:latin typeface="Arial" panose="020B0604020202020204" pitchFamily="34" charset="0"/>
                <a:ea typeface="Lucida Grande"/>
                <a:cs typeface="Arial" panose="020B0604020202020204" pitchFamily="34" charset="0"/>
                <a:sym typeface="Lucida Grande"/>
              </a:rPr>
              <a:t>HELLENISTIC</a:t>
            </a:r>
          </a:p>
          <a:p>
            <a:pPr hangingPunct="0"/>
            <a:endParaRPr lang="en-US" altLang="en-US" sz="1600" b="1" kern="0" baseline="0" dirty="0">
              <a:solidFill>
                <a:srgbClr val="FFFFFF"/>
              </a:solidFill>
              <a:latin typeface="Arial" panose="020B0604020202020204" pitchFamily="34" charset="0"/>
              <a:ea typeface="Lucida Grande"/>
              <a:cs typeface="Arial" panose="020B0604020202020204" pitchFamily="34" charset="0"/>
              <a:sym typeface="Lucida Grande"/>
            </a:endParaRPr>
          </a:p>
          <a:p>
            <a:pPr hangingPunct="0"/>
            <a:r>
              <a:rPr lang="en-US" altLang="en-US" sz="1600" b="1" kern="0" baseline="0" dirty="0">
                <a:solidFill>
                  <a:srgbClr val="FFFFFF"/>
                </a:solidFill>
                <a:latin typeface="Arial" panose="020B0604020202020204" pitchFamily="34" charset="0"/>
                <a:ea typeface="Lucida Grande"/>
                <a:cs typeface="Arial" panose="020B0604020202020204" pitchFamily="34" charset="0"/>
                <a:sym typeface="Lucida Grande"/>
              </a:rPr>
              <a:t>Describes the battle between gods and the giants. The giants, as helpless tools, were dragged up the stairs to worship the gods</a:t>
            </a:r>
          </a:p>
          <a:p>
            <a:pPr hangingPunct="0"/>
            <a:endParaRPr lang="en-US" altLang="en-US" sz="1600" b="1" kern="0" baseline="0" dirty="0">
              <a:solidFill>
                <a:srgbClr val="FFFFFF"/>
              </a:solidFill>
              <a:latin typeface="Arial" panose="020B0604020202020204" pitchFamily="34" charset="0"/>
              <a:ea typeface="Lucida Grande"/>
              <a:cs typeface="Arial" panose="020B0604020202020204" pitchFamily="34" charset="0"/>
              <a:sym typeface="Lucida Grande"/>
            </a:endParaRPr>
          </a:p>
          <a:p>
            <a:pPr hangingPunct="0"/>
            <a:r>
              <a:rPr lang="en-US" altLang="en-US" sz="1600" b="1" kern="0" baseline="0" dirty="0">
                <a:solidFill>
                  <a:srgbClr val="FFFFFF"/>
                </a:solidFill>
                <a:latin typeface="Arial" panose="020B0604020202020204" pitchFamily="34" charset="0"/>
                <a:ea typeface="Lucida Grande"/>
                <a:cs typeface="Arial" panose="020B0604020202020204" pitchFamily="34" charset="0"/>
                <a:sym typeface="Lucida Grande"/>
              </a:rPr>
              <a:t>The gods’ victory over the giants offers a parallel to Alexander the Great’s defeat of the Persians</a:t>
            </a:r>
          </a:p>
          <a:p>
            <a:pPr hangingPunct="0"/>
            <a:endParaRPr lang="en-US" altLang="en-US" sz="1600" b="1" kern="0" baseline="0" dirty="0">
              <a:solidFill>
                <a:srgbClr val="FFFFFF"/>
              </a:solidFill>
              <a:latin typeface="Arial" panose="020B0604020202020204" pitchFamily="34" charset="0"/>
              <a:ea typeface="Lucida Grande"/>
              <a:cs typeface="Arial" panose="020B0604020202020204" pitchFamily="34" charset="0"/>
              <a:sym typeface="Lucida Grande"/>
            </a:endParaRPr>
          </a:p>
          <a:p>
            <a:pPr hangingPunct="0"/>
            <a:r>
              <a:rPr lang="en-US" altLang="en-US" sz="1600" b="1" kern="0" baseline="0" dirty="0">
                <a:solidFill>
                  <a:srgbClr val="FFFFFF"/>
                </a:solidFill>
                <a:latin typeface="Arial" panose="020B0604020202020204" pitchFamily="34" charset="0"/>
                <a:ea typeface="Lucida Grande"/>
                <a:cs typeface="Arial" panose="020B0604020202020204" pitchFamily="34" charset="0"/>
                <a:sym typeface="Lucida Grande"/>
              </a:rPr>
              <a:t>Deeply carved figures overlap and show mastery of depth, space, drama and musculature</a:t>
            </a:r>
          </a:p>
          <a:p>
            <a:pPr hangingPunct="0"/>
            <a:endParaRPr lang="en-US" altLang="en-US" sz="1600" b="1" kern="0" baseline="0" dirty="0">
              <a:solidFill>
                <a:srgbClr val="E1D250"/>
              </a:solidFill>
              <a:latin typeface="Arial" panose="020B0604020202020204" pitchFamily="34" charset="0"/>
              <a:ea typeface="Lucida Grande"/>
              <a:cs typeface="Arial" panose="020B0604020202020204" pitchFamily="34" charset="0"/>
              <a:sym typeface="Lucida Grande"/>
            </a:endParaRPr>
          </a:p>
        </p:txBody>
      </p:sp>
      <p:pic>
        <p:nvPicPr>
          <p:cNvPr id="23555" name="Picture 5" descr="star.png">
            <a:extLst>
              <a:ext uri="{FF2B5EF4-FFF2-40B4-BE49-F238E27FC236}">
                <a16:creationId xmlns:a16="http://schemas.microsoft.com/office/drawing/2014/main" xmlns="" id="{9280067F-40FA-2B43-A36F-3E028B42EBB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601200" y="5867401"/>
            <a:ext cx="609600"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1933335"/>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 name="Athena battling Alkyoneos"/>
          <p:cNvSpPr txBox="1">
            <a:spLocks noGrp="1"/>
          </p:cNvSpPr>
          <p:nvPr>
            <p:ph type="title" idx="4294967295"/>
          </p:nvPr>
        </p:nvSpPr>
        <p:spPr>
          <a:xfrm>
            <a:off x="3962400" y="6219826"/>
            <a:ext cx="4114800" cy="523875"/>
          </a:xfrm>
          <a:prstGeom prst="rect">
            <a:avLst/>
          </a:prstGeom>
        </p:spPr>
        <p:txBody>
          <a:bodyPr>
            <a:normAutofit fontScale="90000"/>
          </a:bodyPr>
          <a:lstStyle>
            <a:lvl1pPr algn="ctr">
              <a:defRPr sz="2800" i="1">
                <a:latin typeface="Garamond"/>
                <a:ea typeface="Garamond"/>
                <a:cs typeface="Garamond"/>
                <a:sym typeface="Garamond"/>
              </a:defRPr>
            </a:lvl1pPr>
          </a:lstStyle>
          <a:p>
            <a:r>
              <a:rPr dirty="0">
                <a:solidFill>
                  <a:srgbClr val="FFFF00"/>
                </a:solidFill>
              </a:rPr>
              <a:t>Athena battling </a:t>
            </a:r>
            <a:r>
              <a:rPr dirty="0" err="1">
                <a:solidFill>
                  <a:srgbClr val="FFFF00"/>
                </a:solidFill>
              </a:rPr>
              <a:t>Alkyoneos</a:t>
            </a:r>
            <a:endParaRPr dirty="0">
              <a:solidFill>
                <a:srgbClr val="FFFF00"/>
              </a:solidFill>
            </a:endParaRPr>
          </a:p>
        </p:txBody>
      </p:sp>
      <p:pic>
        <p:nvPicPr>
          <p:cNvPr id="615" name="086" descr="086"/>
          <p:cNvPicPr>
            <a:picLocks noChangeAspect="1"/>
          </p:cNvPicPr>
          <p:nvPr/>
        </p:nvPicPr>
        <p:blipFill>
          <a:blip r:embed="rId2">
            <a:extLst/>
          </a:blip>
          <a:stretch>
            <a:fillRect/>
          </a:stretch>
        </p:blipFill>
        <p:spPr>
          <a:xfrm>
            <a:off x="2743201" y="1752601"/>
            <a:ext cx="6767513" cy="4543425"/>
          </a:xfrm>
          <a:prstGeom prst="rect">
            <a:avLst/>
          </a:prstGeom>
          <a:ln w="12700">
            <a:miter lim="400000"/>
          </a:ln>
        </p:spPr>
      </p:pic>
      <p:pic>
        <p:nvPicPr>
          <p:cNvPr id="5" name="Picture 5" descr="star.png">
            <a:extLst>
              <a:ext uri="{FF2B5EF4-FFF2-40B4-BE49-F238E27FC236}">
                <a16:creationId xmlns:a16="http://schemas.microsoft.com/office/drawing/2014/main" xmlns="" id="{7E18A339-4A61-EA43-887D-514F8E3BD0D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829800" y="5992019"/>
            <a:ext cx="609600"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xmlns="" id="{BFE7F4BE-4C3D-6640-84A3-3D7FBF72678E}"/>
              </a:ext>
            </a:extLst>
          </p:cNvPr>
          <p:cNvSpPr txBox="1"/>
          <p:nvPr/>
        </p:nvSpPr>
        <p:spPr>
          <a:xfrm>
            <a:off x="1524000" y="164592"/>
            <a:ext cx="9144000" cy="19389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hangingPunct="0">
              <a:lnSpc>
                <a:spcPct val="80000"/>
              </a:lnSpc>
              <a:buFontTx/>
              <a:buChar char="•"/>
              <a:defRPr sz="2400">
                <a:solidFill>
                  <a:srgbClr val="000000"/>
                </a:solidFill>
                <a:latin typeface="Garamond"/>
                <a:ea typeface="Garamond"/>
                <a:cs typeface="Garamond"/>
                <a:sym typeface="Garamond"/>
              </a:defRPr>
            </a:pPr>
            <a:r>
              <a:rPr lang="en-US" sz="2400" b="1" kern="0" dirty="0">
                <a:solidFill>
                  <a:srgbClr val="FFFFFF"/>
                </a:solidFill>
                <a:latin typeface="Garamond"/>
                <a:ea typeface="Garamond"/>
                <a:cs typeface="Garamond"/>
                <a:sym typeface="Garamond"/>
              </a:rPr>
              <a:t>Detail of the gigantomachy frieze of the </a:t>
            </a:r>
            <a:r>
              <a:rPr lang="en-US" sz="2400" b="1" i="1" kern="0" dirty="0">
                <a:solidFill>
                  <a:srgbClr val="FFFFFF"/>
                </a:solidFill>
                <a:latin typeface="Garamond"/>
                <a:ea typeface="Garamond"/>
                <a:cs typeface="Garamond"/>
                <a:sym typeface="Garamond"/>
              </a:rPr>
              <a:t>Altar of Zeus</a:t>
            </a:r>
            <a:r>
              <a:rPr lang="en-US" sz="2400" b="1" kern="0" dirty="0">
                <a:solidFill>
                  <a:srgbClr val="FFFFFF"/>
                </a:solidFill>
                <a:latin typeface="Garamond"/>
                <a:ea typeface="Garamond"/>
                <a:cs typeface="Garamond"/>
                <a:sym typeface="Garamond"/>
              </a:rPr>
              <a:t>, </a:t>
            </a:r>
          </a:p>
          <a:p>
            <a:pPr hangingPunct="0">
              <a:lnSpc>
                <a:spcPct val="80000"/>
              </a:lnSpc>
              <a:buFontTx/>
              <a:buChar char="•"/>
              <a:defRPr sz="2400">
                <a:solidFill>
                  <a:srgbClr val="000000"/>
                </a:solidFill>
                <a:latin typeface="Garamond"/>
                <a:ea typeface="Garamond"/>
                <a:cs typeface="Garamond"/>
                <a:sym typeface="Garamond"/>
              </a:defRPr>
            </a:pPr>
            <a:r>
              <a:rPr lang="en-US" sz="2400" b="1" kern="0" dirty="0">
                <a:solidFill>
                  <a:srgbClr val="FFFFFF"/>
                </a:solidFill>
                <a:latin typeface="Garamond"/>
                <a:ea typeface="Garamond"/>
                <a:cs typeface="Garamond"/>
                <a:sym typeface="Garamond"/>
              </a:rPr>
              <a:t>Marble, approx. 7' 6" high High relief</a:t>
            </a:r>
          </a:p>
          <a:p>
            <a:pPr hangingPunct="0">
              <a:lnSpc>
                <a:spcPct val="80000"/>
              </a:lnSpc>
              <a:buFontTx/>
              <a:buChar char="•"/>
              <a:defRPr sz="2400">
                <a:solidFill>
                  <a:srgbClr val="000000"/>
                </a:solidFill>
                <a:latin typeface="Garamond"/>
                <a:ea typeface="Garamond"/>
                <a:cs typeface="Garamond"/>
                <a:sym typeface="Garamond"/>
              </a:defRPr>
            </a:pPr>
            <a:r>
              <a:rPr lang="en-US" sz="2400" b="1" kern="0" dirty="0">
                <a:solidFill>
                  <a:srgbClr val="FFFFFF"/>
                </a:solidFill>
                <a:latin typeface="Garamond"/>
                <a:ea typeface="Garamond"/>
                <a:cs typeface="Garamond"/>
                <a:sym typeface="Garamond"/>
              </a:rPr>
              <a:t>The </a:t>
            </a:r>
            <a:r>
              <a:rPr lang="en-US" sz="2400" b="1" u="sng" kern="0" dirty="0" err="1">
                <a:solidFill>
                  <a:srgbClr val="FFFF00"/>
                </a:solidFill>
                <a:latin typeface="Garamond"/>
                <a:ea typeface="Garamond"/>
                <a:cs typeface="Garamond"/>
                <a:sym typeface="Garamond"/>
              </a:rPr>
              <a:t>Pergamene</a:t>
            </a:r>
            <a:r>
              <a:rPr lang="en-US" sz="2400" b="1" u="sng" kern="0" dirty="0">
                <a:solidFill>
                  <a:srgbClr val="FFFF00"/>
                </a:solidFill>
                <a:latin typeface="Garamond"/>
                <a:ea typeface="Garamond"/>
                <a:cs typeface="Garamond"/>
                <a:sym typeface="Garamond"/>
              </a:rPr>
              <a:t> Baroque style</a:t>
            </a:r>
            <a:r>
              <a:rPr lang="en-US" sz="2400" b="1" kern="0" dirty="0">
                <a:solidFill>
                  <a:srgbClr val="FFFF00"/>
                </a:solidFill>
                <a:latin typeface="Garamond"/>
                <a:ea typeface="Garamond"/>
                <a:cs typeface="Garamond"/>
                <a:sym typeface="Garamond"/>
              </a:rPr>
              <a:t> </a:t>
            </a:r>
            <a:r>
              <a:rPr lang="en-US" sz="2400" b="1" kern="0" dirty="0">
                <a:solidFill>
                  <a:srgbClr val="FFFFFF"/>
                </a:solidFill>
                <a:latin typeface="Garamond"/>
                <a:ea typeface="Garamond"/>
                <a:cs typeface="Garamond"/>
                <a:sym typeface="Garamond"/>
              </a:rPr>
              <a:t>high relief sculpture portrays a tumultuous narrative with emotional intensity, violent movement and vivid depictions of death and suffering.</a:t>
            </a:r>
          </a:p>
          <a:p>
            <a:pPr hangingPunct="0"/>
            <a:endParaRPr lang="en-US" sz="2400" b="1" kern="0" dirty="0">
              <a:solidFill>
                <a:srgbClr val="FFFFFF"/>
              </a:solidFill>
              <a:latin typeface="Lucida Grande"/>
              <a:ea typeface="Lucida Grande"/>
              <a:cs typeface="Lucida Grande"/>
              <a:sym typeface="Lucida Grande"/>
            </a:endParaRPr>
          </a:p>
        </p:txBody>
      </p:sp>
    </p:spTree>
    <p:extLst>
      <p:ext uri="{BB962C8B-B14F-4D97-AF65-F5344CB8AC3E}">
        <p14:creationId xmlns:p14="http://schemas.microsoft.com/office/powerpoint/2010/main" val="1361689952"/>
      </p:ext>
    </p:extLst>
  </p:cSld>
  <p:clrMapOvr>
    <a:masterClrMapping/>
  </p:clrMapOvr>
  <mc:AlternateContent xmlns:mc="http://schemas.openxmlformats.org/markup-compatibility/2006" xmlns:p14="http://schemas.microsoft.com/office/powerpoint/2010/main">
    <mc:Choice Requires="p14">
      <p:transition>
        <p:dissolve/>
      </p:transition>
    </mc:Choice>
    <mc:Fallback xmlns="" xmlns:m="http://schemas.openxmlformats.org/officeDocument/2006/math" xmlns:a14="http://schemas.microsoft.com/office/drawing/2010/main">
      <p:transition spd="fast">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extBox 3">
            <a:extLst>
              <a:ext uri="{FF2B5EF4-FFF2-40B4-BE49-F238E27FC236}">
                <a16:creationId xmlns:a16="http://schemas.microsoft.com/office/drawing/2014/main" xmlns="" id="{5E2BDBD6-8AE8-7249-877B-0D376ABD08F6}"/>
              </a:ext>
            </a:extLst>
          </p:cNvPr>
          <p:cNvSpPr txBox="1">
            <a:spLocks noChangeArrowheads="1"/>
          </p:cNvSpPr>
          <p:nvPr/>
        </p:nvSpPr>
        <p:spPr bwMode="auto">
          <a:xfrm>
            <a:off x="2895600" y="2503488"/>
            <a:ext cx="6629400" cy="84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Times" pitchFamily="2" charset="0"/>
              </a:defRPr>
            </a:lvl1pPr>
            <a:lvl2pPr marL="742950" indent="-285750">
              <a:defRPr sz="2400" baseline="-25000">
                <a:solidFill>
                  <a:schemeClr val="tx1"/>
                </a:solidFill>
                <a:latin typeface="Times" pitchFamily="2" charset="0"/>
              </a:defRPr>
            </a:lvl2pPr>
            <a:lvl3pPr marL="1143000" indent="-228600">
              <a:defRPr sz="2400" baseline="-25000">
                <a:solidFill>
                  <a:schemeClr val="tx1"/>
                </a:solidFill>
                <a:latin typeface="Times" pitchFamily="2" charset="0"/>
              </a:defRPr>
            </a:lvl3pPr>
            <a:lvl4pPr marL="1600200" indent="-228600">
              <a:defRPr sz="2400" baseline="-25000">
                <a:solidFill>
                  <a:schemeClr val="tx1"/>
                </a:solidFill>
                <a:latin typeface="Times" pitchFamily="2" charset="0"/>
              </a:defRPr>
            </a:lvl4pPr>
            <a:lvl5pPr marL="2057400" indent="-228600">
              <a:defRPr sz="2400" baseline="-25000">
                <a:solidFill>
                  <a:schemeClr val="tx1"/>
                </a:solidFill>
                <a:latin typeface="Times" pitchFamily="2" charset="0"/>
              </a:defRPr>
            </a:lvl5pPr>
            <a:lvl6pPr marL="2514600" indent="-228600" eaLnBrk="0" fontAlgn="base" hangingPunct="0">
              <a:spcBef>
                <a:spcPct val="0"/>
              </a:spcBef>
              <a:spcAft>
                <a:spcPct val="0"/>
              </a:spcAft>
              <a:defRPr sz="2400" baseline="-25000">
                <a:solidFill>
                  <a:schemeClr val="tx1"/>
                </a:solidFill>
                <a:latin typeface="Times" pitchFamily="2" charset="0"/>
              </a:defRPr>
            </a:lvl6pPr>
            <a:lvl7pPr marL="2971800" indent="-228600" eaLnBrk="0" fontAlgn="base" hangingPunct="0">
              <a:spcBef>
                <a:spcPct val="0"/>
              </a:spcBef>
              <a:spcAft>
                <a:spcPct val="0"/>
              </a:spcAft>
              <a:defRPr sz="2400" baseline="-25000">
                <a:solidFill>
                  <a:schemeClr val="tx1"/>
                </a:solidFill>
                <a:latin typeface="Times" pitchFamily="2" charset="0"/>
              </a:defRPr>
            </a:lvl7pPr>
            <a:lvl8pPr marL="3429000" indent="-228600" eaLnBrk="0" fontAlgn="base" hangingPunct="0">
              <a:spcBef>
                <a:spcPct val="0"/>
              </a:spcBef>
              <a:spcAft>
                <a:spcPct val="0"/>
              </a:spcAft>
              <a:defRPr sz="2400" baseline="-25000">
                <a:solidFill>
                  <a:schemeClr val="tx1"/>
                </a:solidFill>
                <a:latin typeface="Times" pitchFamily="2" charset="0"/>
              </a:defRPr>
            </a:lvl8pPr>
            <a:lvl9pPr marL="3886200" indent="-228600" eaLnBrk="0" fontAlgn="base" hangingPunct="0">
              <a:spcBef>
                <a:spcPct val="0"/>
              </a:spcBef>
              <a:spcAft>
                <a:spcPct val="0"/>
              </a:spcAft>
              <a:defRPr sz="2400" baseline="-25000">
                <a:solidFill>
                  <a:schemeClr val="tx1"/>
                </a:solidFill>
                <a:latin typeface="Times" pitchFamily="2" charset="0"/>
              </a:defRPr>
            </a:lvl9pPr>
          </a:lstStyle>
          <a:p>
            <a:pPr algn="ctr" hangingPunct="0">
              <a:lnSpc>
                <a:spcPts val="5900"/>
              </a:lnSpc>
            </a:pPr>
            <a:r>
              <a:rPr lang="en-US" altLang="en-US" sz="5400" b="1" kern="0" baseline="0" dirty="0">
                <a:solidFill>
                  <a:srgbClr val="FFFFFF"/>
                </a:solidFill>
                <a:latin typeface="Franklin Gothic Heavy" panose="020B0603020102020204" pitchFamily="34" charset="0"/>
                <a:ea typeface="Lucida Grande"/>
                <a:cs typeface="Lucida Grande"/>
                <a:sym typeface="Lucida Grande"/>
              </a:rPr>
              <a:t>HELLENISTIC ART</a:t>
            </a:r>
          </a:p>
        </p:txBody>
      </p:sp>
    </p:spTree>
    <p:extLst>
      <p:ext uri="{BB962C8B-B14F-4D97-AF65-F5344CB8AC3E}">
        <p14:creationId xmlns:p14="http://schemas.microsoft.com/office/powerpoint/2010/main" val="1327373203"/>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 name="Figure 5-79  Athena battling Alkyoneos, detail of the gigantomachy frieze, from the Altar of Zeus, Pergamon, Turkey. Marble, approx. 7’ 6” high. Staatliche Museen, Berlin."/>
          <p:cNvSpPr txBox="1">
            <a:spLocks noGrp="1"/>
          </p:cNvSpPr>
          <p:nvPr>
            <p:ph type="title" idx="4294967295"/>
          </p:nvPr>
        </p:nvSpPr>
        <p:spPr>
          <a:xfrm>
            <a:off x="1523999" y="4762"/>
            <a:ext cx="9144002" cy="517526"/>
          </a:xfrm>
          <a:prstGeom prst="rect">
            <a:avLst/>
          </a:prstGeom>
        </p:spPr>
        <p:txBody>
          <a:bodyPr>
            <a:normAutofit fontScale="90000"/>
          </a:bodyPr>
          <a:lstStyle/>
          <a:p>
            <a:pPr marL="0" indent="39290" defTabSz="905255">
              <a:defRPr sz="1386" b="1"/>
            </a:pPr>
            <a:r>
              <a:t>Figure 5-79</a:t>
            </a:r>
            <a:r>
              <a:rPr b="0"/>
              <a:t>  Athena battling Alkyoneos, detail of the gigantomachy frieze, from the Altar of Zeus, Pergamon, Turkey. Marble, approx. 7</a:t>
            </a:r>
            <a:r>
              <a:rPr b="0">
                <a:latin typeface="Arial"/>
                <a:ea typeface="Arial"/>
                <a:cs typeface="Arial"/>
                <a:sym typeface="Arial"/>
              </a:rPr>
              <a:t>’</a:t>
            </a:r>
            <a:r>
              <a:rPr b="0"/>
              <a:t> 6</a:t>
            </a:r>
            <a:r>
              <a:rPr b="0">
                <a:latin typeface="Arial"/>
                <a:ea typeface="Arial"/>
                <a:cs typeface="Arial"/>
                <a:sym typeface="Arial"/>
              </a:rPr>
              <a:t>”</a:t>
            </a:r>
            <a:r>
              <a:rPr b="0"/>
              <a:t> high. Staatliche Museen, Berlin. </a:t>
            </a:r>
          </a:p>
        </p:txBody>
      </p:sp>
      <p:pic>
        <p:nvPicPr>
          <p:cNvPr id="618" name="image.jpg" descr="image.jpg"/>
          <p:cNvPicPr>
            <a:picLocks noChangeAspect="1"/>
          </p:cNvPicPr>
          <p:nvPr/>
        </p:nvPicPr>
        <p:blipFill>
          <a:blip r:embed="rId2">
            <a:extLst/>
          </a:blip>
          <a:stretch>
            <a:fillRect/>
          </a:stretch>
        </p:blipFill>
        <p:spPr>
          <a:xfrm>
            <a:off x="1828800" y="866775"/>
            <a:ext cx="8686800" cy="5969000"/>
          </a:xfrm>
          <a:prstGeom prst="rect">
            <a:avLst/>
          </a:prstGeom>
          <a:ln w="12700">
            <a:miter lim="400000"/>
          </a:ln>
        </p:spPr>
      </p:pic>
      <p:sp>
        <p:nvSpPr>
          <p:cNvPr id="619" name="The Pergamon Altar – SmART History video"/>
          <p:cNvSpPr txBox="1"/>
          <p:nvPr/>
        </p:nvSpPr>
        <p:spPr>
          <a:xfrm>
            <a:off x="3124200" y="457200"/>
            <a:ext cx="5181600" cy="70788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457200">
              <a:defRPr sz="2000" b="0" u="sng">
                <a:solidFill>
                  <a:srgbClr val="009999"/>
                </a:solidFill>
                <a:uFill>
                  <a:solidFill>
                    <a:srgbClr val="009999"/>
                  </a:solidFill>
                </a:uFill>
                <a:hlinkClick r:id="rId3"/>
              </a:defRPr>
            </a:lvl1pPr>
          </a:lstStyle>
          <a:p>
            <a:pPr hangingPunct="0">
              <a:defRPr u="none">
                <a:solidFill>
                  <a:srgbClr val="FFFFFF"/>
                </a:solidFill>
                <a:uFillTx/>
              </a:defRPr>
            </a:pPr>
            <a:r>
              <a:rPr kern="0">
                <a:latin typeface="Lucida Grande"/>
                <a:ea typeface="Lucida Grande"/>
                <a:cs typeface="Lucida Grande"/>
                <a:sym typeface="Lucida Grande"/>
              </a:rPr>
              <a:t>The Pergamon Altar – SmART History video</a:t>
            </a:r>
          </a:p>
        </p:txBody>
      </p:sp>
    </p:spTree>
    <p:extLst>
      <p:ext uri="{BB962C8B-B14F-4D97-AF65-F5344CB8AC3E}">
        <p14:creationId xmlns:p14="http://schemas.microsoft.com/office/powerpoint/2010/main" val="189797185"/>
      </p:ext>
    </p:extLst>
  </p:cSld>
  <p:clrMapOvr>
    <a:masterClrMapping/>
  </p:clrMapOvr>
  <mc:AlternateContent xmlns:mc="http://schemas.openxmlformats.org/markup-compatibility/2006" xmlns:p14="http://schemas.microsoft.com/office/powerpoint/2010/main">
    <mc:Choice Requires="p14">
      <p:transition>
        <p:dissolve/>
      </p:transition>
    </mc:Choice>
    <mc:Fallback xmlns="" xmlns:m="http://schemas.openxmlformats.org/officeDocument/2006/math" xmlns:a14="http://schemas.microsoft.com/office/drawing/2010/main">
      <p:transition spd="fast">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 name="Figure 5-80  EPIGONOS(?), Gallic chieftain killing himself and his wife. Roman marble copy after a bronze original from Pergamon, Turkey, ca. 230–220 BCE, approx. 6’ 11” high. Museo Nazionale Romano-Palazzo Altemps, Rome."/>
          <p:cNvSpPr txBox="1">
            <a:spLocks noGrp="1"/>
          </p:cNvSpPr>
          <p:nvPr>
            <p:ph type="title" idx="4294967295"/>
          </p:nvPr>
        </p:nvSpPr>
        <p:spPr>
          <a:xfrm>
            <a:off x="1524000" y="5486400"/>
            <a:ext cx="4267200" cy="1155700"/>
          </a:xfrm>
          <a:prstGeom prst="rect">
            <a:avLst/>
          </a:prstGeom>
        </p:spPr>
        <p:txBody>
          <a:bodyPr>
            <a:normAutofit fontScale="90000"/>
          </a:bodyPr>
          <a:lstStyle/>
          <a:p>
            <a:pPr marL="0" indent="39290" defTabSz="905255">
              <a:defRPr sz="1386" b="1"/>
            </a:pPr>
            <a:r>
              <a:rPr>
                <a:solidFill>
                  <a:srgbClr val="FFFF00"/>
                </a:solidFill>
              </a:rPr>
              <a:t>Figure 5-80</a:t>
            </a:r>
            <a:r>
              <a:rPr b="0">
                <a:solidFill>
                  <a:srgbClr val="FFFF00"/>
                </a:solidFill>
              </a:rPr>
              <a:t>  EPIGONOS(?), Gallic chieftain killing himself and his wife. Roman marble copy after a bronze original from Pergamon, Turkey, ca. 230–220 BCE, approx. 6</a:t>
            </a:r>
            <a:r>
              <a:rPr b="0">
                <a:solidFill>
                  <a:srgbClr val="FFFF00"/>
                </a:solidFill>
                <a:latin typeface="Arial"/>
                <a:ea typeface="Arial"/>
                <a:cs typeface="Arial"/>
                <a:sym typeface="Arial"/>
              </a:rPr>
              <a:t>’</a:t>
            </a:r>
            <a:r>
              <a:rPr b="0">
                <a:solidFill>
                  <a:srgbClr val="FFFF00"/>
                </a:solidFill>
              </a:rPr>
              <a:t> 11</a:t>
            </a:r>
            <a:r>
              <a:rPr b="0">
                <a:solidFill>
                  <a:srgbClr val="FFFF00"/>
                </a:solidFill>
                <a:latin typeface="Arial"/>
                <a:ea typeface="Arial"/>
                <a:cs typeface="Arial"/>
                <a:sym typeface="Arial"/>
              </a:rPr>
              <a:t>”</a:t>
            </a:r>
            <a:r>
              <a:rPr b="0">
                <a:solidFill>
                  <a:srgbClr val="FFFF00"/>
                </a:solidFill>
              </a:rPr>
              <a:t> high. Museo Nazionale Romano-Palazzo Altemps, Rome. </a:t>
            </a:r>
          </a:p>
        </p:txBody>
      </p:sp>
      <p:pic>
        <p:nvPicPr>
          <p:cNvPr id="622" name="image.jpg" descr="image.jpg"/>
          <p:cNvPicPr>
            <a:picLocks noChangeAspect="1"/>
          </p:cNvPicPr>
          <p:nvPr/>
        </p:nvPicPr>
        <p:blipFill>
          <a:blip r:embed="rId2">
            <a:extLst/>
          </a:blip>
          <a:stretch>
            <a:fillRect/>
          </a:stretch>
        </p:blipFill>
        <p:spPr>
          <a:xfrm>
            <a:off x="6302376" y="0"/>
            <a:ext cx="4365625" cy="6858000"/>
          </a:xfrm>
          <a:prstGeom prst="rect">
            <a:avLst/>
          </a:prstGeom>
          <a:ln w="12700">
            <a:miter lim="400000"/>
          </a:ln>
        </p:spPr>
      </p:pic>
      <p:sp>
        <p:nvSpPr>
          <p:cNvPr id="4" name="Rectangle 3">
            <a:extLst>
              <a:ext uri="{FF2B5EF4-FFF2-40B4-BE49-F238E27FC236}">
                <a16:creationId xmlns:a16="http://schemas.microsoft.com/office/drawing/2014/main" xmlns="" id="{A0CDC9E8-946F-5F47-B968-08FD036D0926}"/>
              </a:ext>
            </a:extLst>
          </p:cNvPr>
          <p:cNvSpPr>
            <a:spLocks noChangeArrowheads="1"/>
          </p:cNvSpPr>
          <p:nvPr/>
        </p:nvSpPr>
        <p:spPr bwMode="auto">
          <a:xfrm>
            <a:off x="1524000" y="616521"/>
            <a:ext cx="464820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sz="2400" kern="1200" baseline="-25000">
                <a:solidFill>
                  <a:schemeClr val="tx1"/>
                </a:solidFill>
                <a:latin typeface="Times" pitchFamily="2" charset="0"/>
                <a:ea typeface="+mn-ea"/>
                <a:cs typeface="+mn-cs"/>
              </a:defRPr>
            </a:lvl1pPr>
            <a:lvl2pPr marL="457200" algn="l" rtl="0" eaLnBrk="0" fontAlgn="base" hangingPunct="0">
              <a:spcBef>
                <a:spcPct val="0"/>
              </a:spcBef>
              <a:spcAft>
                <a:spcPct val="0"/>
              </a:spcAft>
              <a:defRPr sz="2400" kern="1200" baseline="-25000">
                <a:solidFill>
                  <a:schemeClr val="tx1"/>
                </a:solidFill>
                <a:latin typeface="Times" pitchFamily="2" charset="0"/>
                <a:ea typeface="+mn-ea"/>
                <a:cs typeface="+mn-cs"/>
              </a:defRPr>
            </a:lvl2pPr>
            <a:lvl3pPr marL="914400" algn="l" rtl="0" eaLnBrk="0" fontAlgn="base" hangingPunct="0">
              <a:spcBef>
                <a:spcPct val="0"/>
              </a:spcBef>
              <a:spcAft>
                <a:spcPct val="0"/>
              </a:spcAft>
              <a:defRPr sz="2400" kern="1200" baseline="-25000">
                <a:solidFill>
                  <a:schemeClr val="tx1"/>
                </a:solidFill>
                <a:latin typeface="Times" pitchFamily="2" charset="0"/>
                <a:ea typeface="+mn-ea"/>
                <a:cs typeface="+mn-cs"/>
              </a:defRPr>
            </a:lvl3pPr>
            <a:lvl4pPr marL="1371600" algn="l" rtl="0" eaLnBrk="0" fontAlgn="base" hangingPunct="0">
              <a:spcBef>
                <a:spcPct val="0"/>
              </a:spcBef>
              <a:spcAft>
                <a:spcPct val="0"/>
              </a:spcAft>
              <a:defRPr sz="2400" kern="1200" baseline="-25000">
                <a:solidFill>
                  <a:schemeClr val="tx1"/>
                </a:solidFill>
                <a:latin typeface="Times" pitchFamily="2" charset="0"/>
                <a:ea typeface="+mn-ea"/>
                <a:cs typeface="+mn-cs"/>
              </a:defRPr>
            </a:lvl4pPr>
            <a:lvl5pPr marL="1828800" algn="l" rtl="0" eaLnBrk="0" fontAlgn="base" hangingPunct="0">
              <a:spcBef>
                <a:spcPct val="0"/>
              </a:spcBef>
              <a:spcAft>
                <a:spcPct val="0"/>
              </a:spcAft>
              <a:defRPr sz="2400" kern="1200" baseline="-25000">
                <a:solidFill>
                  <a:schemeClr val="tx1"/>
                </a:solidFill>
                <a:latin typeface="Times" pitchFamily="2" charset="0"/>
                <a:ea typeface="+mn-ea"/>
                <a:cs typeface="+mn-cs"/>
              </a:defRPr>
            </a:lvl5pPr>
            <a:lvl6pPr marL="2286000" algn="l" defTabSz="914400" rtl="0" eaLnBrk="1" latinLnBrk="0" hangingPunct="1">
              <a:defRPr sz="2400" kern="1200" baseline="-25000">
                <a:solidFill>
                  <a:schemeClr val="tx1"/>
                </a:solidFill>
                <a:latin typeface="Times" pitchFamily="2" charset="0"/>
                <a:ea typeface="+mn-ea"/>
                <a:cs typeface="+mn-cs"/>
              </a:defRPr>
            </a:lvl6pPr>
            <a:lvl7pPr marL="2743200" algn="l" defTabSz="914400" rtl="0" eaLnBrk="1" latinLnBrk="0" hangingPunct="1">
              <a:defRPr sz="2400" kern="1200" baseline="-25000">
                <a:solidFill>
                  <a:schemeClr val="tx1"/>
                </a:solidFill>
                <a:latin typeface="Times" pitchFamily="2" charset="0"/>
                <a:ea typeface="+mn-ea"/>
                <a:cs typeface="+mn-cs"/>
              </a:defRPr>
            </a:lvl7pPr>
            <a:lvl8pPr marL="3200400" algn="l" defTabSz="914400" rtl="0" eaLnBrk="1" latinLnBrk="0" hangingPunct="1">
              <a:defRPr sz="2400" kern="1200" baseline="-25000">
                <a:solidFill>
                  <a:schemeClr val="tx1"/>
                </a:solidFill>
                <a:latin typeface="Times" pitchFamily="2" charset="0"/>
                <a:ea typeface="+mn-ea"/>
                <a:cs typeface="+mn-cs"/>
              </a:defRPr>
            </a:lvl8pPr>
            <a:lvl9pPr marL="3657600" algn="l" defTabSz="914400" rtl="0" eaLnBrk="1" latinLnBrk="0" hangingPunct="1">
              <a:defRPr sz="2400" kern="1200" baseline="-25000">
                <a:solidFill>
                  <a:schemeClr val="tx1"/>
                </a:solidFill>
                <a:latin typeface="Times" pitchFamily="2" charset="0"/>
                <a:ea typeface="+mn-ea"/>
                <a:cs typeface="+mn-cs"/>
              </a:defRPr>
            </a:lvl9pPr>
          </a:lstStyle>
          <a:p>
            <a:pPr algn="r"/>
            <a:r>
              <a:rPr lang="en-US" altLang="en-US" sz="1400" b="1" baseline="0" dirty="0">
                <a:solidFill>
                  <a:srgbClr val="FFFFFF"/>
                </a:solidFill>
                <a:latin typeface="Arial" panose="020B0604020202020204" pitchFamily="34" charset="0"/>
                <a:cs typeface="Arial" panose="020B0604020202020204" pitchFamily="34" charset="0"/>
                <a:sym typeface="Lucida Grande"/>
              </a:rPr>
              <a:t>The sculptor carefully studied and reproduced the distinctive features of the foreign </a:t>
            </a:r>
            <a:r>
              <a:rPr lang="en-US" altLang="en-US" sz="1400" b="1" baseline="0" dirty="0" err="1">
                <a:solidFill>
                  <a:srgbClr val="FFFFFF"/>
                </a:solidFill>
                <a:latin typeface="Arial" panose="020B0604020202020204" pitchFamily="34" charset="0"/>
                <a:cs typeface="Arial" panose="020B0604020202020204" pitchFamily="34" charset="0"/>
                <a:sym typeface="Lucida Grande"/>
              </a:rPr>
              <a:t>Gauls</a:t>
            </a:r>
            <a:r>
              <a:rPr lang="en-US" altLang="en-US" sz="1400" b="1" baseline="0" dirty="0">
                <a:solidFill>
                  <a:srgbClr val="FFFFFF"/>
                </a:solidFill>
                <a:latin typeface="Arial" panose="020B0604020202020204" pitchFamily="34" charset="0"/>
                <a:cs typeface="Arial" panose="020B0604020202020204" pitchFamily="34" charset="0"/>
                <a:sym typeface="Lucida Grande"/>
              </a:rPr>
              <a:t>, most notably their long, bushy hair and mustaches and </a:t>
            </a:r>
            <a:r>
              <a:rPr lang="en-US" altLang="en-US" sz="1400" b="1" baseline="0" dirty="0">
                <a:solidFill>
                  <a:srgbClr val="FFFF00"/>
                </a:solidFill>
                <a:latin typeface="Arial" panose="020B0604020202020204" pitchFamily="34" charset="0"/>
                <a:cs typeface="Arial" panose="020B0604020202020204" pitchFamily="34" charset="0"/>
                <a:sym typeface="Lucida Grande"/>
              </a:rPr>
              <a:t>torques</a:t>
            </a:r>
            <a:r>
              <a:rPr lang="en-US" altLang="en-US" sz="1400" b="1" baseline="0" dirty="0">
                <a:solidFill>
                  <a:srgbClr val="FFFFFF"/>
                </a:solidFill>
                <a:latin typeface="Arial" panose="020B0604020202020204" pitchFamily="34" charset="0"/>
                <a:cs typeface="Arial" panose="020B0604020202020204" pitchFamily="34" charset="0"/>
                <a:sym typeface="Lucida Grande"/>
              </a:rPr>
              <a:t/>
            </a:r>
            <a:br>
              <a:rPr lang="en-US" altLang="en-US" sz="1400" b="1" baseline="0" dirty="0">
                <a:solidFill>
                  <a:srgbClr val="FFFFFF"/>
                </a:solidFill>
                <a:latin typeface="Arial" panose="020B0604020202020204" pitchFamily="34" charset="0"/>
                <a:cs typeface="Arial" panose="020B0604020202020204" pitchFamily="34" charset="0"/>
                <a:sym typeface="Lucida Grande"/>
              </a:rPr>
            </a:br>
            <a:r>
              <a:rPr lang="en-US" altLang="en-US" sz="1400" b="1" baseline="0" dirty="0">
                <a:solidFill>
                  <a:srgbClr val="FFFFFF"/>
                </a:solidFill>
                <a:latin typeface="Arial" panose="020B0604020202020204" pitchFamily="34" charset="0"/>
                <a:cs typeface="Arial" panose="020B0604020202020204" pitchFamily="34" charset="0"/>
                <a:sym typeface="Lucida Grande"/>
              </a:rPr>
              <a:t>(neck bands) they frequently wore.</a:t>
            </a:r>
          </a:p>
          <a:p>
            <a:pPr algn="r"/>
            <a:endParaRPr lang="en-US" altLang="en-US" sz="1400" b="1" baseline="0" dirty="0">
              <a:solidFill>
                <a:srgbClr val="FFFFFF"/>
              </a:solidFill>
              <a:latin typeface="Arial" panose="020B0604020202020204" pitchFamily="34" charset="0"/>
              <a:cs typeface="Arial" panose="020B0604020202020204" pitchFamily="34" charset="0"/>
              <a:sym typeface="Lucida Grande"/>
            </a:endParaRPr>
          </a:p>
          <a:p>
            <a:pPr algn="r"/>
            <a:r>
              <a:rPr lang="en-US" altLang="en-US" sz="1400" b="1" baseline="0" dirty="0">
                <a:solidFill>
                  <a:srgbClr val="FFFFFF"/>
                </a:solidFill>
                <a:latin typeface="Arial" panose="020B0604020202020204" pitchFamily="34" charset="0"/>
                <a:cs typeface="Arial" panose="020B0604020202020204" pitchFamily="34" charset="0"/>
                <a:sym typeface="Lucida Grande"/>
              </a:rPr>
              <a:t>Here, the chieftain drives a sword into his own chest after having already killed his own wife, as it is evident that he prefers suicide to surrender and an indefinite life of slavery.</a:t>
            </a:r>
          </a:p>
          <a:p>
            <a:pPr algn="r"/>
            <a:endParaRPr lang="en-US" altLang="en-US" sz="1400" b="1" baseline="0" dirty="0">
              <a:solidFill>
                <a:srgbClr val="FFFFFF"/>
              </a:solidFill>
              <a:latin typeface="Arial" panose="020B0604020202020204" pitchFamily="34" charset="0"/>
              <a:cs typeface="Arial" panose="020B0604020202020204" pitchFamily="34" charset="0"/>
              <a:sym typeface="Lucida Grande"/>
            </a:endParaRPr>
          </a:p>
          <a:p>
            <a:pPr algn="r"/>
            <a:r>
              <a:rPr lang="en-US" altLang="en-US" sz="1400" b="1" baseline="0" dirty="0">
                <a:solidFill>
                  <a:srgbClr val="FFFFFF"/>
                </a:solidFill>
                <a:latin typeface="Arial" panose="020B0604020202020204" pitchFamily="34" charset="0"/>
                <a:cs typeface="Arial" panose="020B0604020202020204" pitchFamily="34" charset="0"/>
                <a:sym typeface="Lucida Grande"/>
              </a:rPr>
              <a:t>In the best </a:t>
            </a:r>
            <a:r>
              <a:rPr lang="en-US" altLang="en-US" sz="1400" b="1" baseline="0" dirty="0" err="1">
                <a:solidFill>
                  <a:srgbClr val="FFFF00"/>
                </a:solidFill>
                <a:latin typeface="Arial" panose="020B0604020202020204" pitchFamily="34" charset="0"/>
                <a:cs typeface="Arial" panose="020B0604020202020204" pitchFamily="34" charset="0"/>
                <a:sym typeface="Lucida Grande"/>
              </a:rPr>
              <a:t>Lysippan</a:t>
            </a:r>
            <a:r>
              <a:rPr lang="en-US" altLang="en-US" sz="1400" b="1" baseline="0" dirty="0">
                <a:solidFill>
                  <a:srgbClr val="FFFFFF"/>
                </a:solidFill>
                <a:latin typeface="Arial" panose="020B0604020202020204" pitchFamily="34" charset="0"/>
                <a:cs typeface="Arial" panose="020B0604020202020204" pitchFamily="34" charset="0"/>
                <a:sym typeface="Lucida Grande"/>
              </a:rPr>
              <a:t> tradition, the group only can be fully appreciated by walking around it.   From one side the observer sees the Gaul’s intensely expressive face, from another his powerful body, and from a third the woman’s limp and almost lifeless body.</a:t>
            </a:r>
          </a:p>
          <a:p>
            <a:pPr algn="r"/>
            <a:endParaRPr lang="en-US" altLang="en-US" sz="1400" b="1" baseline="0" dirty="0">
              <a:solidFill>
                <a:srgbClr val="FFFFFF"/>
              </a:solidFill>
              <a:latin typeface="Arial" panose="020B0604020202020204" pitchFamily="34" charset="0"/>
              <a:cs typeface="Arial" panose="020B0604020202020204" pitchFamily="34" charset="0"/>
              <a:sym typeface="Lucida Grande"/>
            </a:endParaRPr>
          </a:p>
        </p:txBody>
      </p:sp>
    </p:spTree>
    <p:extLst>
      <p:ext uri="{BB962C8B-B14F-4D97-AF65-F5344CB8AC3E}">
        <p14:creationId xmlns:p14="http://schemas.microsoft.com/office/powerpoint/2010/main" val="908072500"/>
      </p:ext>
    </p:extLst>
  </p:cSld>
  <p:clrMapOvr>
    <a:masterClrMapping/>
  </p:clrMapOvr>
  <mc:AlternateContent xmlns:mc="http://schemas.openxmlformats.org/markup-compatibility/2006" xmlns:p14="http://schemas.microsoft.com/office/powerpoint/2010/main">
    <mc:Choice Requires="p14">
      <p:transition>
        <p:dissolve/>
      </p:transition>
    </mc:Choice>
    <mc:Fallback xmlns="" xmlns:m="http://schemas.openxmlformats.org/officeDocument/2006/math" xmlns:a14="http://schemas.microsoft.com/office/drawing/2010/main">
      <p:transition spd="fast">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 name="Figure 5-80  Detail Upper two thirds of the Gaul and his dead wife from front right"/>
          <p:cNvSpPr txBox="1">
            <a:spLocks noGrp="1"/>
          </p:cNvSpPr>
          <p:nvPr>
            <p:ph type="title" idx="4294967295"/>
          </p:nvPr>
        </p:nvSpPr>
        <p:spPr>
          <a:xfrm>
            <a:off x="1524000" y="5486400"/>
            <a:ext cx="4114800" cy="730250"/>
          </a:xfrm>
          <a:prstGeom prst="rect">
            <a:avLst/>
          </a:prstGeom>
        </p:spPr>
        <p:txBody>
          <a:bodyPr>
            <a:normAutofit fontScale="90000"/>
          </a:bodyPr>
          <a:lstStyle/>
          <a:p>
            <a:pPr marL="0" indent="39290" defTabSz="905255">
              <a:defRPr sz="1386" b="1"/>
            </a:pPr>
            <a:r>
              <a:t>Figure 5-80</a:t>
            </a:r>
            <a:r>
              <a:rPr b="0"/>
              <a:t>  </a:t>
            </a:r>
            <a:r>
              <a:t>Detail</a:t>
            </a:r>
            <a:br/>
            <a:r>
              <a:rPr b="0"/>
              <a:t>Upper two thirds of the Gaul and his dead wife from front right</a:t>
            </a:r>
          </a:p>
        </p:txBody>
      </p:sp>
      <p:pic>
        <p:nvPicPr>
          <p:cNvPr id="625" name="image.jpg" descr="image.jpg"/>
          <p:cNvPicPr>
            <a:picLocks noChangeAspect="1"/>
          </p:cNvPicPr>
          <p:nvPr/>
        </p:nvPicPr>
        <p:blipFill>
          <a:blip r:embed="rId2">
            <a:extLst/>
          </a:blip>
          <a:stretch>
            <a:fillRect/>
          </a:stretch>
        </p:blipFill>
        <p:spPr>
          <a:xfrm>
            <a:off x="5689600" y="0"/>
            <a:ext cx="4521200" cy="6858000"/>
          </a:xfrm>
          <a:prstGeom prst="rect">
            <a:avLst/>
          </a:prstGeom>
          <a:ln w="12700">
            <a:miter lim="400000"/>
          </a:ln>
        </p:spPr>
      </p:pic>
      <p:sp>
        <p:nvSpPr>
          <p:cNvPr id="626" name="© 2005 Saskia Cultural Documentation, Ltd."/>
          <p:cNvSpPr txBox="1"/>
          <p:nvPr/>
        </p:nvSpPr>
        <p:spPr>
          <a:xfrm>
            <a:off x="3321051" y="6629400"/>
            <a:ext cx="2503085" cy="1397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indent="39687" defTabSz="457200">
              <a:defRPr sz="900" b="0">
                <a:solidFill>
                  <a:srgbClr val="FFFFFF"/>
                </a:solidFill>
              </a:defRPr>
            </a:lvl1pPr>
          </a:lstStyle>
          <a:p>
            <a:pPr hangingPunct="0"/>
            <a:r>
              <a:rPr kern="0">
                <a:latin typeface="Lucida Grande"/>
                <a:ea typeface="Lucida Grande"/>
                <a:cs typeface="Lucida Grande"/>
                <a:sym typeface="Lucida Grande"/>
              </a:rPr>
              <a:t>© 2005 Saskia Cultural Documentation, Ltd.</a:t>
            </a:r>
          </a:p>
        </p:txBody>
      </p:sp>
    </p:spTree>
    <p:extLst>
      <p:ext uri="{BB962C8B-B14F-4D97-AF65-F5344CB8AC3E}">
        <p14:creationId xmlns:p14="http://schemas.microsoft.com/office/powerpoint/2010/main" val="1955711918"/>
      </p:ext>
    </p:extLst>
  </p:cSld>
  <p:clrMapOvr>
    <a:masterClrMapping/>
  </p:clrMapOvr>
  <mc:AlternateContent xmlns:mc="http://schemas.openxmlformats.org/markup-compatibility/2006" xmlns:p14="http://schemas.microsoft.com/office/powerpoint/2010/main">
    <mc:Choice Requires="p14">
      <p:transition>
        <p:dissolve/>
      </p:transition>
    </mc:Choice>
    <mc:Fallback xmlns="" xmlns:m="http://schemas.openxmlformats.org/officeDocument/2006/math" xmlns:a14="http://schemas.microsoft.com/office/drawing/2010/main">
      <p:transition spd="fast">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ext Box 13">
            <a:extLst>
              <a:ext uri="{FF2B5EF4-FFF2-40B4-BE49-F238E27FC236}">
                <a16:creationId xmlns:a16="http://schemas.microsoft.com/office/drawing/2014/main" xmlns="" id="{E4603BBB-AE34-AA48-B40D-1D511D7B6EBB}"/>
              </a:ext>
            </a:extLst>
          </p:cNvPr>
          <p:cNvSpPr txBox="1">
            <a:spLocks noChangeArrowheads="1"/>
          </p:cNvSpPr>
          <p:nvPr/>
        </p:nvSpPr>
        <p:spPr bwMode="auto">
          <a:xfrm>
            <a:off x="4343400" y="228600"/>
            <a:ext cx="6019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Times" pitchFamily="2" charset="0"/>
              </a:defRPr>
            </a:lvl1pPr>
            <a:lvl2pPr marL="742950" indent="-285750">
              <a:defRPr sz="2400" baseline="-25000">
                <a:solidFill>
                  <a:schemeClr val="tx1"/>
                </a:solidFill>
                <a:latin typeface="Times" pitchFamily="2" charset="0"/>
              </a:defRPr>
            </a:lvl2pPr>
            <a:lvl3pPr marL="1143000" indent="-228600">
              <a:defRPr sz="2400" baseline="-25000">
                <a:solidFill>
                  <a:schemeClr val="tx1"/>
                </a:solidFill>
                <a:latin typeface="Times" pitchFamily="2" charset="0"/>
              </a:defRPr>
            </a:lvl3pPr>
            <a:lvl4pPr marL="1600200" indent="-228600">
              <a:defRPr sz="2400" baseline="-25000">
                <a:solidFill>
                  <a:schemeClr val="tx1"/>
                </a:solidFill>
                <a:latin typeface="Times" pitchFamily="2" charset="0"/>
              </a:defRPr>
            </a:lvl4pPr>
            <a:lvl5pPr marL="2057400" indent="-228600">
              <a:defRPr sz="2400" baseline="-25000">
                <a:solidFill>
                  <a:schemeClr val="tx1"/>
                </a:solidFill>
                <a:latin typeface="Times" pitchFamily="2" charset="0"/>
              </a:defRPr>
            </a:lvl5pPr>
            <a:lvl6pPr marL="2514600" indent="-228600" eaLnBrk="0" fontAlgn="base" hangingPunct="0">
              <a:spcBef>
                <a:spcPct val="0"/>
              </a:spcBef>
              <a:spcAft>
                <a:spcPct val="0"/>
              </a:spcAft>
              <a:defRPr sz="2400" baseline="-25000">
                <a:solidFill>
                  <a:schemeClr val="tx1"/>
                </a:solidFill>
                <a:latin typeface="Times" pitchFamily="2" charset="0"/>
              </a:defRPr>
            </a:lvl6pPr>
            <a:lvl7pPr marL="2971800" indent="-228600" eaLnBrk="0" fontAlgn="base" hangingPunct="0">
              <a:spcBef>
                <a:spcPct val="0"/>
              </a:spcBef>
              <a:spcAft>
                <a:spcPct val="0"/>
              </a:spcAft>
              <a:defRPr sz="2400" baseline="-25000">
                <a:solidFill>
                  <a:schemeClr val="tx1"/>
                </a:solidFill>
                <a:latin typeface="Times" pitchFamily="2" charset="0"/>
              </a:defRPr>
            </a:lvl7pPr>
            <a:lvl8pPr marL="3429000" indent="-228600" eaLnBrk="0" fontAlgn="base" hangingPunct="0">
              <a:spcBef>
                <a:spcPct val="0"/>
              </a:spcBef>
              <a:spcAft>
                <a:spcPct val="0"/>
              </a:spcAft>
              <a:defRPr sz="2400" baseline="-25000">
                <a:solidFill>
                  <a:schemeClr val="tx1"/>
                </a:solidFill>
                <a:latin typeface="Times" pitchFamily="2" charset="0"/>
              </a:defRPr>
            </a:lvl8pPr>
            <a:lvl9pPr marL="3886200" indent="-228600" eaLnBrk="0" fontAlgn="base" hangingPunct="0">
              <a:spcBef>
                <a:spcPct val="0"/>
              </a:spcBef>
              <a:spcAft>
                <a:spcPct val="0"/>
              </a:spcAft>
              <a:defRPr sz="2400" baseline="-25000">
                <a:solidFill>
                  <a:schemeClr val="tx1"/>
                </a:solidFill>
                <a:latin typeface="Times" pitchFamily="2" charset="0"/>
              </a:defRPr>
            </a:lvl9pPr>
          </a:lstStyle>
          <a:p>
            <a:pPr algn="r" hangingPunct="0"/>
            <a:r>
              <a:rPr lang="en-US" altLang="en-US" sz="1600" b="1" kern="0" baseline="0" dirty="0">
                <a:solidFill>
                  <a:srgbClr val="FFF293"/>
                </a:solidFill>
                <a:latin typeface="Arial" panose="020B0604020202020204" pitchFamily="34" charset="0"/>
                <a:ea typeface="Lucida Grande"/>
                <a:cs typeface="Arial" panose="020B0604020202020204" pitchFamily="34" charset="0"/>
                <a:sym typeface="Lucida Grande"/>
              </a:rPr>
              <a:t>Dying Gaul,  </a:t>
            </a:r>
            <a:r>
              <a:rPr lang="en-US" altLang="en-US" sz="1600" b="1" kern="0" baseline="0" dirty="0" err="1">
                <a:solidFill>
                  <a:srgbClr val="FFFFFF"/>
                </a:solidFill>
                <a:latin typeface="Arial" panose="020B0604020202020204" pitchFamily="34" charset="0"/>
                <a:ea typeface="Lucida Grande"/>
                <a:cs typeface="Arial" panose="020B0604020202020204" pitchFamily="34" charset="0"/>
                <a:sym typeface="Lucida Grande"/>
              </a:rPr>
              <a:t>Pergamon</a:t>
            </a:r>
            <a:r>
              <a:rPr lang="en-US" altLang="en-US" sz="1600" b="1" kern="0" baseline="0" dirty="0">
                <a:solidFill>
                  <a:srgbClr val="FFFFFF"/>
                </a:solidFill>
                <a:latin typeface="Arial" panose="020B0604020202020204" pitchFamily="34" charset="0"/>
                <a:ea typeface="Lucida Grande"/>
                <a:cs typeface="Arial" panose="020B0604020202020204" pitchFamily="34" charset="0"/>
                <a:sym typeface="Lucida Grande"/>
              </a:rPr>
              <a:t>, Turkey ca. 230-220  BCE</a:t>
            </a:r>
          </a:p>
        </p:txBody>
      </p:sp>
      <p:sp>
        <p:nvSpPr>
          <p:cNvPr id="25602" name="Rectangle 14">
            <a:extLst>
              <a:ext uri="{FF2B5EF4-FFF2-40B4-BE49-F238E27FC236}">
                <a16:creationId xmlns:a16="http://schemas.microsoft.com/office/drawing/2014/main" xmlns="" id="{D16BABEA-CF27-E946-8432-7EAF778E000B}"/>
              </a:ext>
            </a:extLst>
          </p:cNvPr>
          <p:cNvSpPr>
            <a:spLocks noChangeArrowheads="1"/>
          </p:cNvSpPr>
          <p:nvPr/>
        </p:nvSpPr>
        <p:spPr bwMode="auto">
          <a:xfrm>
            <a:off x="1752600" y="4572001"/>
            <a:ext cx="8686800"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Times" pitchFamily="2" charset="0"/>
              </a:defRPr>
            </a:lvl1pPr>
            <a:lvl2pPr marL="742950" indent="-285750">
              <a:defRPr sz="2400" baseline="-25000">
                <a:solidFill>
                  <a:schemeClr val="tx1"/>
                </a:solidFill>
                <a:latin typeface="Times" pitchFamily="2" charset="0"/>
              </a:defRPr>
            </a:lvl2pPr>
            <a:lvl3pPr marL="1143000" indent="-228600">
              <a:defRPr sz="2400" baseline="-25000">
                <a:solidFill>
                  <a:schemeClr val="tx1"/>
                </a:solidFill>
                <a:latin typeface="Times" pitchFamily="2" charset="0"/>
              </a:defRPr>
            </a:lvl3pPr>
            <a:lvl4pPr marL="1600200" indent="-228600">
              <a:defRPr sz="2400" baseline="-25000">
                <a:solidFill>
                  <a:schemeClr val="tx1"/>
                </a:solidFill>
                <a:latin typeface="Times" pitchFamily="2" charset="0"/>
              </a:defRPr>
            </a:lvl4pPr>
            <a:lvl5pPr marL="2057400" indent="-228600">
              <a:defRPr sz="2400" baseline="-25000">
                <a:solidFill>
                  <a:schemeClr val="tx1"/>
                </a:solidFill>
                <a:latin typeface="Times" pitchFamily="2" charset="0"/>
              </a:defRPr>
            </a:lvl5pPr>
            <a:lvl6pPr marL="2514600" indent="-228600" eaLnBrk="0" fontAlgn="base" hangingPunct="0">
              <a:spcBef>
                <a:spcPct val="0"/>
              </a:spcBef>
              <a:spcAft>
                <a:spcPct val="0"/>
              </a:spcAft>
              <a:defRPr sz="2400" baseline="-25000">
                <a:solidFill>
                  <a:schemeClr val="tx1"/>
                </a:solidFill>
                <a:latin typeface="Times" pitchFamily="2" charset="0"/>
              </a:defRPr>
            </a:lvl6pPr>
            <a:lvl7pPr marL="2971800" indent="-228600" eaLnBrk="0" fontAlgn="base" hangingPunct="0">
              <a:spcBef>
                <a:spcPct val="0"/>
              </a:spcBef>
              <a:spcAft>
                <a:spcPct val="0"/>
              </a:spcAft>
              <a:defRPr sz="2400" baseline="-25000">
                <a:solidFill>
                  <a:schemeClr val="tx1"/>
                </a:solidFill>
                <a:latin typeface="Times" pitchFamily="2" charset="0"/>
              </a:defRPr>
            </a:lvl7pPr>
            <a:lvl8pPr marL="3429000" indent="-228600" eaLnBrk="0" fontAlgn="base" hangingPunct="0">
              <a:spcBef>
                <a:spcPct val="0"/>
              </a:spcBef>
              <a:spcAft>
                <a:spcPct val="0"/>
              </a:spcAft>
              <a:defRPr sz="2400" baseline="-25000">
                <a:solidFill>
                  <a:schemeClr val="tx1"/>
                </a:solidFill>
                <a:latin typeface="Times" pitchFamily="2" charset="0"/>
              </a:defRPr>
            </a:lvl8pPr>
            <a:lvl9pPr marL="3886200" indent="-228600" eaLnBrk="0" fontAlgn="base" hangingPunct="0">
              <a:spcBef>
                <a:spcPct val="0"/>
              </a:spcBef>
              <a:spcAft>
                <a:spcPct val="0"/>
              </a:spcAft>
              <a:defRPr sz="2400" baseline="-25000">
                <a:solidFill>
                  <a:schemeClr val="tx1"/>
                </a:solidFill>
                <a:latin typeface="Times" pitchFamily="2" charset="0"/>
              </a:defRPr>
            </a:lvl9pPr>
          </a:lstStyle>
          <a:p>
            <a:pPr hangingPunct="0"/>
            <a:r>
              <a:rPr lang="en-US" altLang="en-US" sz="1400" b="1" kern="0" baseline="0" dirty="0">
                <a:solidFill>
                  <a:srgbClr val="FFFFFF"/>
                </a:solidFill>
                <a:latin typeface="Arial" panose="020B0604020202020204" pitchFamily="34" charset="0"/>
                <a:ea typeface="Lucida Grande"/>
                <a:cs typeface="Arial" panose="020B0604020202020204" pitchFamily="34" charset="0"/>
                <a:sym typeface="Lucida Grande"/>
              </a:rPr>
              <a:t>Again, this depiction is reflective of the drama seen on the stages of the Greek amphitheaters at this time.  The dying Gaul winces in pain as blood pours from the large gash in his chest.  </a:t>
            </a:r>
          </a:p>
          <a:p>
            <a:pPr hangingPunct="0"/>
            <a:endParaRPr lang="en-US" altLang="en-US" sz="1400" b="1" kern="0" baseline="0" dirty="0">
              <a:solidFill>
                <a:srgbClr val="FFFFFF"/>
              </a:solidFill>
              <a:latin typeface="Arial" panose="020B0604020202020204" pitchFamily="34" charset="0"/>
              <a:ea typeface="Lucida Grande"/>
              <a:cs typeface="Arial" panose="020B0604020202020204" pitchFamily="34" charset="0"/>
              <a:sym typeface="Lucida Grande"/>
            </a:endParaRPr>
          </a:p>
          <a:p>
            <a:pPr hangingPunct="0"/>
            <a:r>
              <a:rPr lang="en-US" altLang="en-US" sz="1400" b="1" kern="0" baseline="0" dirty="0">
                <a:solidFill>
                  <a:srgbClr val="FFFFFF"/>
                </a:solidFill>
                <a:latin typeface="Arial" panose="020B0604020202020204" pitchFamily="34" charset="0"/>
                <a:ea typeface="Lucida Grande"/>
                <a:cs typeface="Arial" panose="020B0604020202020204" pitchFamily="34" charset="0"/>
                <a:sym typeface="Lucida Grande"/>
              </a:rPr>
              <a:t>The concept of </a:t>
            </a:r>
            <a:r>
              <a:rPr lang="en-US" altLang="en-US" sz="1400" b="1" kern="0" baseline="0" dirty="0">
                <a:solidFill>
                  <a:srgbClr val="FFFF00"/>
                </a:solidFill>
                <a:latin typeface="Arial" panose="020B0604020202020204" pitchFamily="34" charset="0"/>
                <a:ea typeface="Lucida Grande"/>
                <a:cs typeface="Arial" panose="020B0604020202020204" pitchFamily="34" charset="0"/>
                <a:sym typeface="Lucida Grande"/>
              </a:rPr>
              <a:t>pathos </a:t>
            </a:r>
            <a:r>
              <a:rPr lang="en-US" altLang="en-US" sz="1400" b="1" kern="0" baseline="0" dirty="0">
                <a:solidFill>
                  <a:srgbClr val="FFFFFF"/>
                </a:solidFill>
                <a:latin typeface="Arial" panose="020B0604020202020204" pitchFamily="34" charset="0"/>
                <a:ea typeface="Lucida Grande"/>
                <a:cs typeface="Arial" panose="020B0604020202020204" pitchFamily="34" charset="0"/>
                <a:sym typeface="Lucida Grande"/>
              </a:rPr>
              <a:t>became increasingly popular toward the end of the history of Greek sculpture. </a:t>
            </a:r>
          </a:p>
          <a:p>
            <a:pPr hangingPunct="0"/>
            <a:endParaRPr lang="en-US" altLang="en-US" sz="1400" b="1" kern="0" baseline="0" dirty="0">
              <a:solidFill>
                <a:srgbClr val="FFFFFF"/>
              </a:solidFill>
              <a:latin typeface="Arial" panose="020B0604020202020204" pitchFamily="34" charset="0"/>
              <a:ea typeface="Lucida Grande"/>
              <a:cs typeface="Arial" panose="020B0604020202020204" pitchFamily="34" charset="0"/>
              <a:sym typeface="Lucida Grande"/>
            </a:endParaRPr>
          </a:p>
          <a:p>
            <a:pPr hangingPunct="0"/>
            <a:r>
              <a:rPr lang="en-US" altLang="en-US" sz="1400" b="1" kern="0" baseline="0" dirty="0">
                <a:solidFill>
                  <a:srgbClr val="FFFFFF"/>
                </a:solidFill>
                <a:latin typeface="Arial" panose="020B0604020202020204" pitchFamily="34" charset="0"/>
                <a:ea typeface="Lucida Grande"/>
                <a:cs typeface="Arial" panose="020B0604020202020204" pitchFamily="34" charset="0"/>
                <a:sym typeface="Lucida Grande"/>
              </a:rPr>
              <a:t>The musculature was rendered in an exaggerated manner.  Note the chest’s tautness and the left leg’s bulging veins ---- implying that the unseen hero who has struck down this noble and savage foe must have been an extraordinary man.</a:t>
            </a:r>
          </a:p>
        </p:txBody>
      </p:sp>
      <p:sp>
        <p:nvSpPr>
          <p:cNvPr id="25603" name="Rectangle 24">
            <a:extLst>
              <a:ext uri="{FF2B5EF4-FFF2-40B4-BE49-F238E27FC236}">
                <a16:creationId xmlns:a16="http://schemas.microsoft.com/office/drawing/2014/main" xmlns="" id="{A98BD124-5CEF-564E-8191-4118888F2992}"/>
              </a:ext>
            </a:extLst>
          </p:cNvPr>
          <p:cNvSpPr>
            <a:spLocks noChangeArrowheads="1"/>
          </p:cNvSpPr>
          <p:nvPr/>
        </p:nvSpPr>
        <p:spPr bwMode="auto">
          <a:xfrm>
            <a:off x="1752600" y="1219200"/>
            <a:ext cx="2362200"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Times" pitchFamily="2" charset="0"/>
              </a:defRPr>
            </a:lvl1pPr>
            <a:lvl2pPr marL="742950" indent="-285750">
              <a:defRPr sz="2400" baseline="-25000">
                <a:solidFill>
                  <a:schemeClr val="tx1"/>
                </a:solidFill>
                <a:latin typeface="Times" pitchFamily="2" charset="0"/>
              </a:defRPr>
            </a:lvl2pPr>
            <a:lvl3pPr marL="1143000" indent="-228600">
              <a:defRPr sz="2400" baseline="-25000">
                <a:solidFill>
                  <a:schemeClr val="tx1"/>
                </a:solidFill>
                <a:latin typeface="Times" pitchFamily="2" charset="0"/>
              </a:defRPr>
            </a:lvl3pPr>
            <a:lvl4pPr marL="1600200" indent="-228600">
              <a:defRPr sz="2400" baseline="-25000">
                <a:solidFill>
                  <a:schemeClr val="tx1"/>
                </a:solidFill>
                <a:latin typeface="Times" pitchFamily="2" charset="0"/>
              </a:defRPr>
            </a:lvl4pPr>
            <a:lvl5pPr marL="2057400" indent="-228600">
              <a:defRPr sz="2400" baseline="-25000">
                <a:solidFill>
                  <a:schemeClr val="tx1"/>
                </a:solidFill>
                <a:latin typeface="Times" pitchFamily="2" charset="0"/>
              </a:defRPr>
            </a:lvl5pPr>
            <a:lvl6pPr marL="2514600" indent="-228600" eaLnBrk="0" fontAlgn="base" hangingPunct="0">
              <a:spcBef>
                <a:spcPct val="0"/>
              </a:spcBef>
              <a:spcAft>
                <a:spcPct val="0"/>
              </a:spcAft>
              <a:defRPr sz="2400" baseline="-25000">
                <a:solidFill>
                  <a:schemeClr val="tx1"/>
                </a:solidFill>
                <a:latin typeface="Times" pitchFamily="2" charset="0"/>
              </a:defRPr>
            </a:lvl6pPr>
            <a:lvl7pPr marL="2971800" indent="-228600" eaLnBrk="0" fontAlgn="base" hangingPunct="0">
              <a:spcBef>
                <a:spcPct val="0"/>
              </a:spcBef>
              <a:spcAft>
                <a:spcPct val="0"/>
              </a:spcAft>
              <a:defRPr sz="2400" baseline="-25000">
                <a:solidFill>
                  <a:schemeClr val="tx1"/>
                </a:solidFill>
                <a:latin typeface="Times" pitchFamily="2" charset="0"/>
              </a:defRPr>
            </a:lvl7pPr>
            <a:lvl8pPr marL="3429000" indent="-228600" eaLnBrk="0" fontAlgn="base" hangingPunct="0">
              <a:spcBef>
                <a:spcPct val="0"/>
              </a:spcBef>
              <a:spcAft>
                <a:spcPct val="0"/>
              </a:spcAft>
              <a:defRPr sz="2400" baseline="-25000">
                <a:solidFill>
                  <a:schemeClr val="tx1"/>
                </a:solidFill>
                <a:latin typeface="Times" pitchFamily="2" charset="0"/>
              </a:defRPr>
            </a:lvl8pPr>
            <a:lvl9pPr marL="3886200" indent="-228600" eaLnBrk="0" fontAlgn="base" hangingPunct="0">
              <a:spcBef>
                <a:spcPct val="0"/>
              </a:spcBef>
              <a:spcAft>
                <a:spcPct val="0"/>
              </a:spcAft>
              <a:defRPr sz="2400" baseline="-25000">
                <a:solidFill>
                  <a:schemeClr val="tx1"/>
                </a:solidFill>
                <a:latin typeface="Times" pitchFamily="2" charset="0"/>
              </a:defRPr>
            </a:lvl9pPr>
          </a:lstStyle>
          <a:p>
            <a:pPr algn="r" hangingPunct="0"/>
            <a:r>
              <a:rPr lang="en-US" altLang="en-US" sz="1400" b="1" kern="0" baseline="0" dirty="0">
                <a:solidFill>
                  <a:srgbClr val="FFFFFF"/>
                </a:solidFill>
                <a:latin typeface="Arial" panose="020B0604020202020204" pitchFamily="34" charset="0"/>
                <a:ea typeface="Lucida Grande"/>
                <a:cs typeface="Arial" panose="020B0604020202020204" pitchFamily="34" charset="0"/>
                <a:sym typeface="Lucida Grande"/>
              </a:rPr>
              <a:t>The depiction of a variety of ethnic groups was a new concept in Greek art and one that would be pushed much further throughout the Hellenistic age.</a:t>
            </a:r>
          </a:p>
        </p:txBody>
      </p:sp>
      <p:pic>
        <p:nvPicPr>
          <p:cNvPr id="25604" name="Picture 2" descr="Picture3">
            <a:extLst>
              <a:ext uri="{FF2B5EF4-FFF2-40B4-BE49-F238E27FC236}">
                <a16:creationId xmlns:a16="http://schemas.microsoft.com/office/drawing/2014/main" xmlns="" id="{CB3B5DBD-2579-7B4B-8DAD-878770230E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838200"/>
            <a:ext cx="6172200" cy="349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504844"/>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 name="Figure 5-81  EPIGONOS(?), Dying Gaul. Roman marble copy after a bronze original from Pergamon, Turkey, ca. 230–220 BCE, approx. 3’ 1/2” high. Museo Capitolino, Rome."/>
          <p:cNvSpPr txBox="1">
            <a:spLocks noGrp="1"/>
          </p:cNvSpPr>
          <p:nvPr>
            <p:ph type="title" idx="4294967295"/>
          </p:nvPr>
        </p:nvSpPr>
        <p:spPr>
          <a:xfrm>
            <a:off x="1531938" y="1"/>
            <a:ext cx="9144001" cy="517525"/>
          </a:xfrm>
          <a:prstGeom prst="rect">
            <a:avLst/>
          </a:prstGeom>
        </p:spPr>
        <p:txBody>
          <a:bodyPr>
            <a:normAutofit fontScale="90000"/>
          </a:bodyPr>
          <a:lstStyle/>
          <a:p>
            <a:pPr marL="0" indent="39290" defTabSz="905255">
              <a:defRPr sz="1386" b="1"/>
            </a:pPr>
            <a:r>
              <a:t>Figure 5-81</a:t>
            </a:r>
            <a:r>
              <a:rPr b="0"/>
              <a:t>  EPIGONOS(?), Dying Gaul. Roman marble copy after a bronze original from Pergamon, Turkey, ca. 230–220 BCE, approx. 3</a:t>
            </a:r>
            <a:r>
              <a:rPr b="0">
                <a:latin typeface="Arial"/>
                <a:ea typeface="Arial"/>
                <a:cs typeface="Arial"/>
                <a:sym typeface="Arial"/>
              </a:rPr>
              <a:t>’</a:t>
            </a:r>
            <a:r>
              <a:rPr b="0"/>
              <a:t> 1/2</a:t>
            </a:r>
            <a:r>
              <a:rPr b="0">
                <a:latin typeface="Arial"/>
                <a:ea typeface="Arial"/>
                <a:cs typeface="Arial"/>
                <a:sym typeface="Arial"/>
              </a:rPr>
              <a:t>”</a:t>
            </a:r>
            <a:r>
              <a:rPr b="0"/>
              <a:t> high. Museo Capitolino, Rome. </a:t>
            </a:r>
          </a:p>
        </p:txBody>
      </p:sp>
      <p:pic>
        <p:nvPicPr>
          <p:cNvPr id="629" name="image.jpg" descr="image.jpg"/>
          <p:cNvPicPr>
            <a:picLocks noChangeAspect="1"/>
          </p:cNvPicPr>
          <p:nvPr/>
        </p:nvPicPr>
        <p:blipFill>
          <a:blip r:embed="rId2">
            <a:extLst/>
          </a:blip>
          <a:stretch>
            <a:fillRect/>
          </a:stretch>
        </p:blipFill>
        <p:spPr>
          <a:xfrm>
            <a:off x="1506538" y="838201"/>
            <a:ext cx="9144001" cy="5281613"/>
          </a:xfrm>
          <a:prstGeom prst="rect">
            <a:avLst/>
          </a:prstGeom>
          <a:ln w="12700">
            <a:miter lim="400000"/>
          </a:ln>
        </p:spPr>
      </p:pic>
      <p:sp>
        <p:nvSpPr>
          <p:cNvPr id="630" name="Dying Gaul – SmART History video"/>
          <p:cNvSpPr txBox="1"/>
          <p:nvPr/>
        </p:nvSpPr>
        <p:spPr>
          <a:xfrm>
            <a:off x="3665538" y="6043612"/>
            <a:ext cx="4191001" cy="70788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457200">
              <a:defRPr sz="2000" b="0" u="sng">
                <a:solidFill>
                  <a:srgbClr val="009999"/>
                </a:solidFill>
                <a:uFill>
                  <a:solidFill>
                    <a:srgbClr val="009999"/>
                  </a:solidFill>
                </a:uFill>
                <a:hlinkClick r:id="rId3"/>
              </a:defRPr>
            </a:lvl1pPr>
          </a:lstStyle>
          <a:p>
            <a:pPr hangingPunct="0">
              <a:defRPr u="none">
                <a:solidFill>
                  <a:srgbClr val="FFFFFF"/>
                </a:solidFill>
                <a:uFillTx/>
              </a:defRPr>
            </a:pPr>
            <a:r>
              <a:rPr kern="0">
                <a:latin typeface="Lucida Grande"/>
                <a:ea typeface="Lucida Grande"/>
                <a:cs typeface="Lucida Grande"/>
                <a:sym typeface="Lucida Grande"/>
              </a:rPr>
              <a:t>Dying Gaul – SmART History video</a:t>
            </a:r>
          </a:p>
        </p:txBody>
      </p:sp>
    </p:spTree>
    <p:extLst>
      <p:ext uri="{BB962C8B-B14F-4D97-AF65-F5344CB8AC3E}">
        <p14:creationId xmlns:p14="http://schemas.microsoft.com/office/powerpoint/2010/main" val="2016378289"/>
      </p:ext>
    </p:extLst>
  </p:cSld>
  <p:clrMapOvr>
    <a:masterClrMapping/>
  </p:clrMapOvr>
  <mc:AlternateContent xmlns:mc="http://schemas.openxmlformats.org/markup-compatibility/2006" xmlns:p14="http://schemas.microsoft.com/office/powerpoint/2010/main">
    <mc:Choice Requires="p14">
      <p:transition>
        <p:dissolve/>
      </p:transition>
    </mc:Choice>
    <mc:Fallback xmlns="" xmlns:m="http://schemas.openxmlformats.org/officeDocument/2006/math" xmlns:a14="http://schemas.microsoft.com/office/drawing/2010/main">
      <p:transition spd="fast">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ext Box 13">
            <a:extLst>
              <a:ext uri="{FF2B5EF4-FFF2-40B4-BE49-F238E27FC236}">
                <a16:creationId xmlns:a16="http://schemas.microsoft.com/office/drawing/2014/main" xmlns="" id="{BB827C08-DB8F-614E-B055-F7E6979F1D1F}"/>
              </a:ext>
            </a:extLst>
          </p:cNvPr>
          <p:cNvSpPr txBox="1">
            <a:spLocks noChangeArrowheads="1"/>
          </p:cNvSpPr>
          <p:nvPr/>
        </p:nvSpPr>
        <p:spPr bwMode="auto">
          <a:xfrm>
            <a:off x="6858000" y="4876800"/>
            <a:ext cx="3581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Times" pitchFamily="2" charset="0"/>
              </a:defRPr>
            </a:lvl1pPr>
            <a:lvl2pPr marL="742950" indent="-285750">
              <a:defRPr sz="2400" baseline="-25000">
                <a:solidFill>
                  <a:schemeClr val="tx1"/>
                </a:solidFill>
                <a:latin typeface="Times" pitchFamily="2" charset="0"/>
              </a:defRPr>
            </a:lvl2pPr>
            <a:lvl3pPr marL="1143000" indent="-228600">
              <a:defRPr sz="2400" baseline="-25000">
                <a:solidFill>
                  <a:schemeClr val="tx1"/>
                </a:solidFill>
                <a:latin typeface="Times" pitchFamily="2" charset="0"/>
              </a:defRPr>
            </a:lvl3pPr>
            <a:lvl4pPr marL="1600200" indent="-228600">
              <a:defRPr sz="2400" baseline="-25000">
                <a:solidFill>
                  <a:schemeClr val="tx1"/>
                </a:solidFill>
                <a:latin typeface="Times" pitchFamily="2" charset="0"/>
              </a:defRPr>
            </a:lvl4pPr>
            <a:lvl5pPr marL="2057400" indent="-228600">
              <a:defRPr sz="2400" baseline="-25000">
                <a:solidFill>
                  <a:schemeClr val="tx1"/>
                </a:solidFill>
                <a:latin typeface="Times" pitchFamily="2" charset="0"/>
              </a:defRPr>
            </a:lvl5pPr>
            <a:lvl6pPr marL="2514600" indent="-228600" eaLnBrk="0" fontAlgn="base" hangingPunct="0">
              <a:spcBef>
                <a:spcPct val="0"/>
              </a:spcBef>
              <a:spcAft>
                <a:spcPct val="0"/>
              </a:spcAft>
              <a:defRPr sz="2400" baseline="-25000">
                <a:solidFill>
                  <a:schemeClr val="tx1"/>
                </a:solidFill>
                <a:latin typeface="Times" pitchFamily="2" charset="0"/>
              </a:defRPr>
            </a:lvl6pPr>
            <a:lvl7pPr marL="2971800" indent="-228600" eaLnBrk="0" fontAlgn="base" hangingPunct="0">
              <a:spcBef>
                <a:spcPct val="0"/>
              </a:spcBef>
              <a:spcAft>
                <a:spcPct val="0"/>
              </a:spcAft>
              <a:defRPr sz="2400" baseline="-25000">
                <a:solidFill>
                  <a:schemeClr val="tx1"/>
                </a:solidFill>
                <a:latin typeface="Times" pitchFamily="2" charset="0"/>
              </a:defRPr>
            </a:lvl7pPr>
            <a:lvl8pPr marL="3429000" indent="-228600" eaLnBrk="0" fontAlgn="base" hangingPunct="0">
              <a:spcBef>
                <a:spcPct val="0"/>
              </a:spcBef>
              <a:spcAft>
                <a:spcPct val="0"/>
              </a:spcAft>
              <a:defRPr sz="2400" baseline="-25000">
                <a:solidFill>
                  <a:schemeClr val="tx1"/>
                </a:solidFill>
                <a:latin typeface="Times" pitchFamily="2" charset="0"/>
              </a:defRPr>
            </a:lvl8pPr>
            <a:lvl9pPr marL="3886200" indent="-228600" eaLnBrk="0" fontAlgn="base" hangingPunct="0">
              <a:spcBef>
                <a:spcPct val="0"/>
              </a:spcBef>
              <a:spcAft>
                <a:spcPct val="0"/>
              </a:spcAft>
              <a:defRPr sz="2400" baseline="-25000">
                <a:solidFill>
                  <a:schemeClr val="tx1"/>
                </a:solidFill>
                <a:latin typeface="Times" pitchFamily="2" charset="0"/>
              </a:defRPr>
            </a:lvl9pPr>
          </a:lstStyle>
          <a:p>
            <a:pPr hangingPunct="0"/>
            <a:r>
              <a:rPr lang="en-US" altLang="en-US" sz="1600" b="1" kern="0" baseline="0" dirty="0">
                <a:solidFill>
                  <a:srgbClr val="FFF293"/>
                </a:solidFill>
                <a:latin typeface="Arial" panose="020B0604020202020204" pitchFamily="34" charset="0"/>
                <a:ea typeface="Lucida Grande"/>
                <a:cs typeface="Arial" panose="020B0604020202020204" pitchFamily="34" charset="0"/>
                <a:sym typeface="Lucida Grande"/>
              </a:rPr>
              <a:t>Dying Gaul</a:t>
            </a:r>
          </a:p>
          <a:p>
            <a:pPr hangingPunct="0"/>
            <a:r>
              <a:rPr lang="en-US" altLang="en-US" sz="1600" b="1" kern="0" baseline="0" dirty="0">
                <a:solidFill>
                  <a:srgbClr val="FFFFFF"/>
                </a:solidFill>
                <a:latin typeface="Arial" panose="020B0604020202020204" pitchFamily="34" charset="0"/>
                <a:ea typeface="Lucida Grande"/>
                <a:cs typeface="Arial" panose="020B0604020202020204" pitchFamily="34" charset="0"/>
                <a:sym typeface="Lucida Grande"/>
              </a:rPr>
              <a:t>ca. 230-220  BC  </a:t>
            </a:r>
            <a:r>
              <a:rPr lang="en-US" altLang="en-US" sz="1600" b="1" kern="0" baseline="0" dirty="0">
                <a:solidFill>
                  <a:srgbClr val="FFF293"/>
                </a:solidFill>
                <a:latin typeface="Arial" panose="020B0604020202020204" pitchFamily="34" charset="0"/>
                <a:ea typeface="Lucida Grande"/>
                <a:cs typeface="Arial" panose="020B0604020202020204" pitchFamily="34" charset="0"/>
                <a:sym typeface="Lucida Grande"/>
              </a:rPr>
              <a:t>HELLENISTIC</a:t>
            </a:r>
          </a:p>
        </p:txBody>
      </p:sp>
      <p:pic>
        <p:nvPicPr>
          <p:cNvPr id="26626" name="Picture 2" descr="Picture3">
            <a:extLst>
              <a:ext uri="{FF2B5EF4-FFF2-40B4-BE49-F238E27FC236}">
                <a16:creationId xmlns:a16="http://schemas.microsoft.com/office/drawing/2014/main" xmlns="" id="{DD05178B-9B8E-CE45-A98A-083746C26A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3413" y="3716338"/>
            <a:ext cx="4724400"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4" descr="92bb79accd1c0b12678de0591af9f039">
            <a:extLst>
              <a:ext uri="{FF2B5EF4-FFF2-40B4-BE49-F238E27FC236}">
                <a16:creationId xmlns:a16="http://schemas.microsoft.com/office/drawing/2014/main" xmlns="" id="{A94789D3-C63F-174E-BE5E-C6AF02667F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4932" r="8800" b="12534"/>
          <a:stretch>
            <a:fillRect/>
          </a:stretch>
        </p:blipFill>
        <p:spPr bwMode="auto">
          <a:xfrm>
            <a:off x="1903414" y="685800"/>
            <a:ext cx="4725987"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Text Box 13">
            <a:extLst>
              <a:ext uri="{FF2B5EF4-FFF2-40B4-BE49-F238E27FC236}">
                <a16:creationId xmlns:a16="http://schemas.microsoft.com/office/drawing/2014/main" xmlns="" id="{BD4388C9-702C-DA47-B890-4F8E2A4745DA}"/>
              </a:ext>
            </a:extLst>
          </p:cNvPr>
          <p:cNvSpPr txBox="1">
            <a:spLocks noChangeArrowheads="1"/>
          </p:cNvSpPr>
          <p:nvPr/>
        </p:nvSpPr>
        <p:spPr bwMode="auto">
          <a:xfrm>
            <a:off x="6858000" y="1676400"/>
            <a:ext cx="3581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Times" pitchFamily="2" charset="0"/>
              </a:defRPr>
            </a:lvl1pPr>
            <a:lvl2pPr marL="742950" indent="-285750">
              <a:defRPr sz="2400" baseline="-25000">
                <a:solidFill>
                  <a:schemeClr val="tx1"/>
                </a:solidFill>
                <a:latin typeface="Times" pitchFamily="2" charset="0"/>
              </a:defRPr>
            </a:lvl2pPr>
            <a:lvl3pPr marL="1143000" indent="-228600">
              <a:defRPr sz="2400" baseline="-25000">
                <a:solidFill>
                  <a:schemeClr val="tx1"/>
                </a:solidFill>
                <a:latin typeface="Times" pitchFamily="2" charset="0"/>
              </a:defRPr>
            </a:lvl3pPr>
            <a:lvl4pPr marL="1600200" indent="-228600">
              <a:defRPr sz="2400" baseline="-25000">
                <a:solidFill>
                  <a:schemeClr val="tx1"/>
                </a:solidFill>
                <a:latin typeface="Times" pitchFamily="2" charset="0"/>
              </a:defRPr>
            </a:lvl4pPr>
            <a:lvl5pPr marL="2057400" indent="-228600">
              <a:defRPr sz="2400" baseline="-25000">
                <a:solidFill>
                  <a:schemeClr val="tx1"/>
                </a:solidFill>
                <a:latin typeface="Times" pitchFamily="2" charset="0"/>
              </a:defRPr>
            </a:lvl5pPr>
            <a:lvl6pPr marL="2514600" indent="-228600" eaLnBrk="0" fontAlgn="base" hangingPunct="0">
              <a:spcBef>
                <a:spcPct val="0"/>
              </a:spcBef>
              <a:spcAft>
                <a:spcPct val="0"/>
              </a:spcAft>
              <a:defRPr sz="2400" baseline="-25000">
                <a:solidFill>
                  <a:schemeClr val="tx1"/>
                </a:solidFill>
                <a:latin typeface="Times" pitchFamily="2" charset="0"/>
              </a:defRPr>
            </a:lvl6pPr>
            <a:lvl7pPr marL="2971800" indent="-228600" eaLnBrk="0" fontAlgn="base" hangingPunct="0">
              <a:spcBef>
                <a:spcPct val="0"/>
              </a:spcBef>
              <a:spcAft>
                <a:spcPct val="0"/>
              </a:spcAft>
              <a:defRPr sz="2400" baseline="-25000">
                <a:solidFill>
                  <a:schemeClr val="tx1"/>
                </a:solidFill>
                <a:latin typeface="Times" pitchFamily="2" charset="0"/>
              </a:defRPr>
            </a:lvl7pPr>
            <a:lvl8pPr marL="3429000" indent="-228600" eaLnBrk="0" fontAlgn="base" hangingPunct="0">
              <a:spcBef>
                <a:spcPct val="0"/>
              </a:spcBef>
              <a:spcAft>
                <a:spcPct val="0"/>
              </a:spcAft>
              <a:defRPr sz="2400" baseline="-25000">
                <a:solidFill>
                  <a:schemeClr val="tx1"/>
                </a:solidFill>
                <a:latin typeface="Times" pitchFamily="2" charset="0"/>
              </a:defRPr>
            </a:lvl8pPr>
            <a:lvl9pPr marL="3886200" indent="-228600" eaLnBrk="0" fontAlgn="base" hangingPunct="0">
              <a:spcBef>
                <a:spcPct val="0"/>
              </a:spcBef>
              <a:spcAft>
                <a:spcPct val="0"/>
              </a:spcAft>
              <a:defRPr sz="2400" baseline="-25000">
                <a:solidFill>
                  <a:schemeClr val="tx1"/>
                </a:solidFill>
                <a:latin typeface="Times" pitchFamily="2" charset="0"/>
              </a:defRPr>
            </a:lvl9pPr>
          </a:lstStyle>
          <a:p>
            <a:pPr hangingPunct="0"/>
            <a:r>
              <a:rPr lang="en-US" altLang="en-US" sz="1600" b="1" kern="0" baseline="0" dirty="0">
                <a:solidFill>
                  <a:srgbClr val="FFF293"/>
                </a:solidFill>
                <a:latin typeface="Arial" panose="020B0604020202020204" pitchFamily="34" charset="0"/>
                <a:ea typeface="Lucida Grande"/>
                <a:cs typeface="Arial" panose="020B0604020202020204" pitchFamily="34" charset="0"/>
                <a:sym typeface="Lucida Grande"/>
              </a:rPr>
              <a:t>Dying Warrior</a:t>
            </a:r>
          </a:p>
          <a:p>
            <a:pPr hangingPunct="0"/>
            <a:r>
              <a:rPr lang="en-US" altLang="en-US" sz="1600" b="1" kern="0" baseline="0" dirty="0">
                <a:solidFill>
                  <a:srgbClr val="FFFFFF"/>
                </a:solidFill>
                <a:latin typeface="Arial" panose="020B0604020202020204" pitchFamily="34" charset="0"/>
                <a:ea typeface="Lucida Grande"/>
                <a:cs typeface="Arial" panose="020B0604020202020204" pitchFamily="34" charset="0"/>
                <a:sym typeface="Lucida Grande"/>
              </a:rPr>
              <a:t>C500-490 BCE  </a:t>
            </a:r>
            <a:r>
              <a:rPr lang="en-US" altLang="en-US" sz="1600" b="1" kern="0" baseline="0" dirty="0">
                <a:solidFill>
                  <a:srgbClr val="FFF293"/>
                </a:solidFill>
                <a:latin typeface="Arial" panose="020B0604020202020204" pitchFamily="34" charset="0"/>
                <a:ea typeface="Lucida Grande"/>
                <a:cs typeface="Arial" panose="020B0604020202020204" pitchFamily="34" charset="0"/>
                <a:sym typeface="Lucida Grande"/>
              </a:rPr>
              <a:t>ARCHAIC GREEK</a:t>
            </a:r>
          </a:p>
        </p:txBody>
      </p:sp>
    </p:spTree>
    <p:extLst>
      <p:ext uri="{BB962C8B-B14F-4D97-AF65-F5344CB8AC3E}">
        <p14:creationId xmlns:p14="http://schemas.microsoft.com/office/powerpoint/2010/main" val="1977953563"/>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2" name="Nike alighting on a warship (Nike of Samothrace), from Samothrace, Greece, ca. 190 BCE. Marble, figure approx. 8’ 1” high. Louvre, Paris."/>
          <p:cNvSpPr txBox="1">
            <a:spLocks noGrp="1"/>
          </p:cNvSpPr>
          <p:nvPr>
            <p:ph type="title" idx="4294967295"/>
          </p:nvPr>
        </p:nvSpPr>
        <p:spPr>
          <a:xfrm>
            <a:off x="1618868" y="4171492"/>
            <a:ext cx="2828165" cy="1991564"/>
          </a:xfrm>
          <a:prstGeom prst="rect">
            <a:avLst/>
          </a:prstGeom>
        </p:spPr>
        <p:txBody>
          <a:bodyPr>
            <a:normAutofit/>
          </a:bodyPr>
          <a:lstStyle/>
          <a:p>
            <a:pPr marL="0" indent="39290" defTabSz="905255">
              <a:defRPr sz="1386"/>
            </a:pPr>
            <a:r>
              <a:rPr dirty="0">
                <a:solidFill>
                  <a:srgbClr val="FFFF00"/>
                </a:solidFill>
              </a:rPr>
              <a:t>Nike alighting on a warship (Nike of Samothrace), from Samothrace, Greece, ca. 190 BCE. Marble, figure approx. 8</a:t>
            </a:r>
            <a:r>
              <a:rPr dirty="0">
                <a:solidFill>
                  <a:srgbClr val="FFFF00"/>
                </a:solidFill>
                <a:latin typeface="Arial"/>
                <a:ea typeface="Arial"/>
                <a:cs typeface="Arial"/>
                <a:sym typeface="Arial"/>
              </a:rPr>
              <a:t>’</a:t>
            </a:r>
            <a:r>
              <a:rPr dirty="0">
                <a:solidFill>
                  <a:srgbClr val="FFFF00"/>
                </a:solidFill>
              </a:rPr>
              <a:t> 1</a:t>
            </a:r>
            <a:r>
              <a:rPr dirty="0">
                <a:solidFill>
                  <a:srgbClr val="FFFF00"/>
                </a:solidFill>
                <a:latin typeface="Arial"/>
                <a:ea typeface="Arial"/>
                <a:cs typeface="Arial"/>
                <a:sym typeface="Arial"/>
              </a:rPr>
              <a:t>”</a:t>
            </a:r>
            <a:r>
              <a:rPr dirty="0">
                <a:solidFill>
                  <a:srgbClr val="FFFF00"/>
                </a:solidFill>
              </a:rPr>
              <a:t> high. Louvre, Paris. </a:t>
            </a:r>
          </a:p>
        </p:txBody>
      </p:sp>
      <p:pic>
        <p:nvPicPr>
          <p:cNvPr id="633" name="image.jpg" descr="image.jpg"/>
          <p:cNvPicPr>
            <a:picLocks noChangeAspect="1"/>
          </p:cNvPicPr>
          <p:nvPr/>
        </p:nvPicPr>
        <p:blipFill>
          <a:blip r:embed="rId2">
            <a:extLst/>
          </a:blip>
          <a:stretch>
            <a:fillRect/>
          </a:stretch>
        </p:blipFill>
        <p:spPr>
          <a:xfrm>
            <a:off x="6938962" y="0"/>
            <a:ext cx="3271838" cy="6858000"/>
          </a:xfrm>
          <a:prstGeom prst="rect">
            <a:avLst/>
          </a:prstGeom>
          <a:ln w="12700">
            <a:miter lim="400000"/>
          </a:ln>
        </p:spPr>
      </p:pic>
      <p:sp>
        <p:nvSpPr>
          <p:cNvPr id="2" name="TextBox 1">
            <a:extLst>
              <a:ext uri="{FF2B5EF4-FFF2-40B4-BE49-F238E27FC236}">
                <a16:creationId xmlns:a16="http://schemas.microsoft.com/office/drawing/2014/main" xmlns="" id="{A6A1CDEE-9AEF-7A44-8A10-EFF9E014E828}"/>
              </a:ext>
            </a:extLst>
          </p:cNvPr>
          <p:cNvSpPr txBox="1"/>
          <p:nvPr/>
        </p:nvSpPr>
        <p:spPr>
          <a:xfrm>
            <a:off x="1618867" y="16510"/>
            <a:ext cx="5170996" cy="41549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342900" indent="-342900" defTabSz="457200" hangingPunct="0">
              <a:lnSpc>
                <a:spcPct val="80000"/>
              </a:lnSpc>
              <a:buFont typeface="Arial" panose="020B0604020202020204" pitchFamily="34" charset="0"/>
              <a:buChar char="•"/>
              <a:defRPr sz="2000" b="0">
                <a:latin typeface="Garamond"/>
                <a:ea typeface="Garamond"/>
                <a:cs typeface="Garamond"/>
                <a:sym typeface="Garamond"/>
              </a:defRPr>
            </a:pPr>
            <a:r>
              <a:rPr lang="en-US" sz="2000" kern="0" dirty="0">
                <a:solidFill>
                  <a:srgbClr val="FFFFFF"/>
                </a:solidFill>
                <a:latin typeface="Garamond"/>
                <a:ea typeface="Garamond"/>
                <a:cs typeface="Garamond"/>
                <a:sym typeface="Garamond"/>
              </a:rPr>
              <a:t>One of the masterpieces of the Hellenistic baroque style was set up in the sanctuary of the Great Gods on Samothrace.</a:t>
            </a:r>
          </a:p>
          <a:p>
            <a:pPr marL="342900" indent="-342900" defTabSz="457200" hangingPunct="0">
              <a:lnSpc>
                <a:spcPct val="80000"/>
              </a:lnSpc>
              <a:buFont typeface="Arial" panose="020B0604020202020204" pitchFamily="34" charset="0"/>
              <a:buChar char="•"/>
              <a:defRPr sz="2000" b="0">
                <a:latin typeface="Garamond"/>
                <a:ea typeface="Garamond"/>
                <a:cs typeface="Garamond"/>
                <a:sym typeface="Garamond"/>
              </a:defRPr>
            </a:pPr>
            <a:endParaRPr lang="en-US" sz="2000" kern="0" dirty="0">
              <a:solidFill>
                <a:srgbClr val="FFFFFF"/>
              </a:solidFill>
              <a:latin typeface="Garamond"/>
              <a:ea typeface="Garamond"/>
              <a:cs typeface="Garamond"/>
              <a:sym typeface="Garamond"/>
            </a:endParaRPr>
          </a:p>
          <a:p>
            <a:pPr marL="342900" indent="-342900" defTabSz="457200" hangingPunct="0">
              <a:lnSpc>
                <a:spcPct val="80000"/>
              </a:lnSpc>
              <a:buFont typeface="Arial" panose="020B0604020202020204" pitchFamily="34" charset="0"/>
              <a:buChar char="•"/>
              <a:defRPr sz="2000" b="0">
                <a:latin typeface="Garamond"/>
                <a:ea typeface="Garamond"/>
                <a:cs typeface="Garamond"/>
                <a:sym typeface="Garamond"/>
              </a:defRPr>
            </a:pPr>
            <a:r>
              <a:rPr lang="en-US" sz="2000" kern="0" dirty="0">
                <a:solidFill>
                  <a:srgbClr val="FFFFFF"/>
                </a:solidFill>
                <a:latin typeface="Garamond"/>
                <a:ea typeface="Garamond"/>
                <a:cs typeface="Garamond"/>
                <a:sym typeface="Garamond"/>
              </a:rPr>
              <a:t>Nike was originally in the top tier of a 2 tiered fountain with the water mimicking “waves” crashing against the bow of the ship </a:t>
            </a:r>
          </a:p>
          <a:p>
            <a:pPr marL="342900" indent="-342900" defTabSz="457200" hangingPunct="0">
              <a:lnSpc>
                <a:spcPct val="80000"/>
              </a:lnSpc>
              <a:buFont typeface="Arial" panose="020B0604020202020204" pitchFamily="34" charset="0"/>
              <a:buChar char="•"/>
              <a:defRPr sz="2000" b="0">
                <a:latin typeface="Garamond"/>
                <a:ea typeface="Garamond"/>
                <a:cs typeface="Garamond"/>
                <a:sym typeface="Garamond"/>
              </a:defRPr>
            </a:pPr>
            <a:endParaRPr lang="en-US" sz="2000" kern="0" dirty="0">
              <a:solidFill>
                <a:srgbClr val="FFFFFF"/>
              </a:solidFill>
              <a:latin typeface="Garamond"/>
              <a:ea typeface="Garamond"/>
              <a:cs typeface="Garamond"/>
              <a:sym typeface="Garamond"/>
            </a:endParaRPr>
          </a:p>
          <a:p>
            <a:pPr marL="342900" indent="-342900" defTabSz="457200" hangingPunct="0">
              <a:lnSpc>
                <a:spcPct val="80000"/>
              </a:lnSpc>
              <a:buFont typeface="Arial" panose="020B0604020202020204" pitchFamily="34" charset="0"/>
              <a:buChar char="•"/>
              <a:defRPr sz="2000" b="0">
                <a:latin typeface="Garamond"/>
                <a:ea typeface="Garamond"/>
                <a:cs typeface="Garamond"/>
                <a:sym typeface="Garamond"/>
              </a:defRPr>
            </a:pPr>
            <a:r>
              <a:rPr lang="en-US" sz="2000" kern="0" dirty="0">
                <a:solidFill>
                  <a:srgbClr val="FFFFFF"/>
                </a:solidFill>
                <a:latin typeface="Garamond"/>
                <a:ea typeface="Garamond"/>
                <a:cs typeface="Garamond"/>
                <a:sym typeface="Garamond"/>
              </a:rPr>
              <a:t>Notice the captured action, the wings still beating, her dress blown tightly across the body, very theatrical.</a:t>
            </a:r>
          </a:p>
          <a:p>
            <a:pPr marL="342900" indent="-342900" defTabSz="457200" hangingPunct="0">
              <a:lnSpc>
                <a:spcPct val="80000"/>
              </a:lnSpc>
              <a:buFont typeface="Arial" panose="020B0604020202020204" pitchFamily="34" charset="0"/>
              <a:buChar char="•"/>
              <a:defRPr sz="2000" b="0">
                <a:latin typeface="Garamond"/>
                <a:ea typeface="Garamond"/>
                <a:cs typeface="Garamond"/>
                <a:sym typeface="Garamond"/>
              </a:defRPr>
            </a:pPr>
            <a:endParaRPr lang="en-US" sz="2000" kern="0" dirty="0">
              <a:solidFill>
                <a:srgbClr val="FFFFFF"/>
              </a:solidFill>
              <a:latin typeface="Garamond"/>
              <a:ea typeface="Garamond"/>
              <a:cs typeface="Garamond"/>
              <a:sym typeface="Garamond"/>
            </a:endParaRPr>
          </a:p>
          <a:p>
            <a:pPr marL="342900" indent="-342900" defTabSz="457200" hangingPunct="0">
              <a:lnSpc>
                <a:spcPct val="80000"/>
              </a:lnSpc>
              <a:buFont typeface="Arial" panose="020B0604020202020204" pitchFamily="34" charset="0"/>
              <a:buChar char="•"/>
              <a:defRPr sz="2000" b="0">
                <a:latin typeface="Garamond"/>
                <a:ea typeface="Garamond"/>
                <a:cs typeface="Garamond"/>
                <a:sym typeface="Garamond"/>
              </a:defRPr>
            </a:pPr>
            <a:r>
              <a:rPr lang="en-US" sz="2000" kern="0" dirty="0">
                <a:solidFill>
                  <a:srgbClr val="FFFFFF"/>
                </a:solidFill>
                <a:latin typeface="Garamond"/>
                <a:ea typeface="Garamond"/>
                <a:cs typeface="Garamond"/>
                <a:sym typeface="Garamond"/>
              </a:rPr>
              <a:t>Hellenistic statues were not created to be placed on pedestals, rather they interact with the environment</a:t>
            </a:r>
          </a:p>
          <a:p>
            <a:pPr hangingPunct="0"/>
            <a:endParaRPr lang="en-US" sz="2400" b="1" kern="0" dirty="0">
              <a:solidFill>
                <a:srgbClr val="FFFFFF"/>
              </a:solidFill>
              <a:latin typeface="Lucida Grande"/>
              <a:ea typeface="Lucida Grande"/>
              <a:cs typeface="Lucida Grande"/>
              <a:sym typeface="Lucida Grande"/>
            </a:endParaRPr>
          </a:p>
        </p:txBody>
      </p:sp>
      <p:pic>
        <p:nvPicPr>
          <p:cNvPr id="8" name="image.jpg" descr="image.jpg">
            <a:extLst>
              <a:ext uri="{FF2B5EF4-FFF2-40B4-BE49-F238E27FC236}">
                <a16:creationId xmlns:a16="http://schemas.microsoft.com/office/drawing/2014/main" xmlns="" id="{DA306A47-28CE-B34E-BDCE-6147EFD1C490}"/>
              </a:ext>
            </a:extLst>
          </p:cNvPr>
          <p:cNvPicPr>
            <a:picLocks noChangeAspect="1"/>
          </p:cNvPicPr>
          <p:nvPr/>
        </p:nvPicPr>
        <p:blipFill>
          <a:blip r:embed="rId3">
            <a:extLst/>
          </a:blip>
          <a:stretch>
            <a:fillRect/>
          </a:stretch>
        </p:blipFill>
        <p:spPr>
          <a:xfrm>
            <a:off x="4697656" y="3704234"/>
            <a:ext cx="1990683" cy="2926080"/>
          </a:xfrm>
          <a:prstGeom prst="rect">
            <a:avLst/>
          </a:prstGeom>
          <a:ln w="12700">
            <a:miter lim="400000"/>
          </a:ln>
        </p:spPr>
      </p:pic>
      <p:pic>
        <p:nvPicPr>
          <p:cNvPr id="9" name="Picture 5" descr="star.png">
            <a:extLst>
              <a:ext uri="{FF2B5EF4-FFF2-40B4-BE49-F238E27FC236}">
                <a16:creationId xmlns:a16="http://schemas.microsoft.com/office/drawing/2014/main" xmlns="" id="{32A7956A-44AB-2945-A1F1-BC9629A18B9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29968" y="5859050"/>
            <a:ext cx="609600"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677781"/>
      </p:ext>
    </p:extLst>
  </p:cSld>
  <p:clrMapOvr>
    <a:masterClrMapping/>
  </p:clrMapOvr>
  <mc:AlternateContent xmlns:mc="http://schemas.openxmlformats.org/markup-compatibility/2006" xmlns:p14="http://schemas.microsoft.com/office/powerpoint/2010/main">
    <mc:Choice Requires="p14">
      <p:transition>
        <p:dissolve/>
      </p:transition>
    </mc:Choice>
    <mc:Fallback xmlns="" xmlns:m="http://schemas.openxmlformats.org/officeDocument/2006/math" xmlns:a14="http://schemas.microsoft.com/office/drawing/2010/main">
      <p:transition spd="fast">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ext Box 12">
            <a:extLst>
              <a:ext uri="{FF2B5EF4-FFF2-40B4-BE49-F238E27FC236}">
                <a16:creationId xmlns:a16="http://schemas.microsoft.com/office/drawing/2014/main" xmlns="" id="{7DD13315-F40C-0E43-9B39-4B6662433F5E}"/>
              </a:ext>
            </a:extLst>
          </p:cNvPr>
          <p:cNvSpPr txBox="1">
            <a:spLocks noChangeArrowheads="1"/>
          </p:cNvSpPr>
          <p:nvPr/>
        </p:nvSpPr>
        <p:spPr bwMode="auto">
          <a:xfrm>
            <a:off x="4343400" y="228601"/>
            <a:ext cx="601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Times" pitchFamily="2" charset="0"/>
              </a:defRPr>
            </a:lvl1pPr>
            <a:lvl2pPr marL="742950" indent="-285750">
              <a:defRPr sz="2400" baseline="-25000">
                <a:solidFill>
                  <a:schemeClr val="tx1"/>
                </a:solidFill>
                <a:latin typeface="Times" pitchFamily="2" charset="0"/>
              </a:defRPr>
            </a:lvl2pPr>
            <a:lvl3pPr marL="1143000" indent="-228600">
              <a:defRPr sz="2400" baseline="-25000">
                <a:solidFill>
                  <a:schemeClr val="tx1"/>
                </a:solidFill>
                <a:latin typeface="Times" pitchFamily="2" charset="0"/>
              </a:defRPr>
            </a:lvl3pPr>
            <a:lvl4pPr marL="1600200" indent="-228600">
              <a:defRPr sz="2400" baseline="-25000">
                <a:solidFill>
                  <a:schemeClr val="tx1"/>
                </a:solidFill>
                <a:latin typeface="Times" pitchFamily="2" charset="0"/>
              </a:defRPr>
            </a:lvl4pPr>
            <a:lvl5pPr marL="2057400" indent="-228600">
              <a:defRPr sz="2400" baseline="-25000">
                <a:solidFill>
                  <a:schemeClr val="tx1"/>
                </a:solidFill>
                <a:latin typeface="Times" pitchFamily="2" charset="0"/>
              </a:defRPr>
            </a:lvl5pPr>
            <a:lvl6pPr marL="2514600" indent="-228600" eaLnBrk="0" fontAlgn="base" hangingPunct="0">
              <a:spcBef>
                <a:spcPct val="0"/>
              </a:spcBef>
              <a:spcAft>
                <a:spcPct val="0"/>
              </a:spcAft>
              <a:defRPr sz="2400" baseline="-25000">
                <a:solidFill>
                  <a:schemeClr val="tx1"/>
                </a:solidFill>
                <a:latin typeface="Times" pitchFamily="2" charset="0"/>
              </a:defRPr>
            </a:lvl6pPr>
            <a:lvl7pPr marL="2971800" indent="-228600" eaLnBrk="0" fontAlgn="base" hangingPunct="0">
              <a:spcBef>
                <a:spcPct val="0"/>
              </a:spcBef>
              <a:spcAft>
                <a:spcPct val="0"/>
              </a:spcAft>
              <a:defRPr sz="2400" baseline="-25000">
                <a:solidFill>
                  <a:schemeClr val="tx1"/>
                </a:solidFill>
                <a:latin typeface="Times" pitchFamily="2" charset="0"/>
              </a:defRPr>
            </a:lvl7pPr>
            <a:lvl8pPr marL="3429000" indent="-228600" eaLnBrk="0" fontAlgn="base" hangingPunct="0">
              <a:spcBef>
                <a:spcPct val="0"/>
              </a:spcBef>
              <a:spcAft>
                <a:spcPct val="0"/>
              </a:spcAft>
              <a:defRPr sz="2400" baseline="-25000">
                <a:solidFill>
                  <a:schemeClr val="tx1"/>
                </a:solidFill>
                <a:latin typeface="Times" pitchFamily="2" charset="0"/>
              </a:defRPr>
            </a:lvl8pPr>
            <a:lvl9pPr marL="3886200" indent="-228600" eaLnBrk="0" fontAlgn="base" hangingPunct="0">
              <a:spcBef>
                <a:spcPct val="0"/>
              </a:spcBef>
              <a:spcAft>
                <a:spcPct val="0"/>
              </a:spcAft>
              <a:defRPr sz="2400" baseline="-25000">
                <a:solidFill>
                  <a:schemeClr val="tx1"/>
                </a:solidFill>
                <a:latin typeface="Times" pitchFamily="2" charset="0"/>
              </a:defRPr>
            </a:lvl9pPr>
          </a:lstStyle>
          <a:p>
            <a:pPr algn="r" hangingPunct="0"/>
            <a:r>
              <a:rPr lang="en-US" altLang="en-US" sz="1400" b="1" kern="0" baseline="0" dirty="0">
                <a:solidFill>
                  <a:srgbClr val="000000"/>
                </a:solidFill>
                <a:latin typeface="Arial" panose="020B0604020202020204" pitchFamily="34" charset="0"/>
                <a:ea typeface="Lucida Grande"/>
                <a:cs typeface="Arial" panose="020B0604020202020204" pitchFamily="34" charset="0"/>
                <a:sym typeface="Lucida Grande"/>
              </a:rPr>
              <a:t> </a:t>
            </a:r>
            <a:r>
              <a:rPr lang="en-US" altLang="en-US" sz="1400" b="1" kern="0" baseline="0" dirty="0">
                <a:solidFill>
                  <a:srgbClr val="FFF293"/>
                </a:solidFill>
                <a:latin typeface="Arial" panose="020B0604020202020204" pitchFamily="34" charset="0"/>
                <a:ea typeface="Lucida Grande"/>
                <a:cs typeface="Arial" panose="020B0604020202020204" pitchFamily="34" charset="0"/>
                <a:sym typeface="Lucida Grande"/>
              </a:rPr>
              <a:t>Nike of Samothrace</a:t>
            </a:r>
            <a:r>
              <a:rPr lang="en-US" altLang="en-US" sz="1400" b="1" kern="0" baseline="0" dirty="0">
                <a:solidFill>
                  <a:srgbClr val="FFFFFF"/>
                </a:solidFill>
                <a:latin typeface="Arial" panose="020B0604020202020204" pitchFamily="34" charset="0"/>
                <a:ea typeface="Lucida Grande"/>
                <a:cs typeface="Arial" panose="020B0604020202020204" pitchFamily="34" charset="0"/>
                <a:sym typeface="Lucida Grande"/>
              </a:rPr>
              <a:t>, Samothrace, Greece ca. 190 BCE</a:t>
            </a:r>
          </a:p>
        </p:txBody>
      </p:sp>
      <p:sp>
        <p:nvSpPr>
          <p:cNvPr id="27650" name="Rectangle 17">
            <a:extLst>
              <a:ext uri="{FF2B5EF4-FFF2-40B4-BE49-F238E27FC236}">
                <a16:creationId xmlns:a16="http://schemas.microsoft.com/office/drawing/2014/main" xmlns="" id="{F1EDFE88-B159-F146-B7F3-6E378EB4FF67}"/>
              </a:ext>
            </a:extLst>
          </p:cNvPr>
          <p:cNvSpPr>
            <a:spLocks noChangeArrowheads="1"/>
          </p:cNvSpPr>
          <p:nvPr/>
        </p:nvSpPr>
        <p:spPr bwMode="auto">
          <a:xfrm>
            <a:off x="1676400" y="4495801"/>
            <a:ext cx="586740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Times" pitchFamily="2" charset="0"/>
              </a:defRPr>
            </a:lvl1pPr>
            <a:lvl2pPr marL="742950" indent="-285750">
              <a:defRPr sz="2400" baseline="-25000">
                <a:solidFill>
                  <a:schemeClr val="tx1"/>
                </a:solidFill>
                <a:latin typeface="Times" pitchFamily="2" charset="0"/>
              </a:defRPr>
            </a:lvl2pPr>
            <a:lvl3pPr marL="1143000" indent="-228600">
              <a:defRPr sz="2400" baseline="-25000">
                <a:solidFill>
                  <a:schemeClr val="tx1"/>
                </a:solidFill>
                <a:latin typeface="Times" pitchFamily="2" charset="0"/>
              </a:defRPr>
            </a:lvl3pPr>
            <a:lvl4pPr marL="1600200" indent="-228600">
              <a:defRPr sz="2400" baseline="-25000">
                <a:solidFill>
                  <a:schemeClr val="tx1"/>
                </a:solidFill>
                <a:latin typeface="Times" pitchFamily="2" charset="0"/>
              </a:defRPr>
            </a:lvl4pPr>
            <a:lvl5pPr marL="2057400" indent="-228600">
              <a:defRPr sz="2400" baseline="-25000">
                <a:solidFill>
                  <a:schemeClr val="tx1"/>
                </a:solidFill>
                <a:latin typeface="Times" pitchFamily="2" charset="0"/>
              </a:defRPr>
            </a:lvl5pPr>
            <a:lvl6pPr marL="2514600" indent="-228600" eaLnBrk="0" fontAlgn="base" hangingPunct="0">
              <a:spcBef>
                <a:spcPct val="0"/>
              </a:spcBef>
              <a:spcAft>
                <a:spcPct val="0"/>
              </a:spcAft>
              <a:defRPr sz="2400" baseline="-25000">
                <a:solidFill>
                  <a:schemeClr val="tx1"/>
                </a:solidFill>
                <a:latin typeface="Times" pitchFamily="2" charset="0"/>
              </a:defRPr>
            </a:lvl6pPr>
            <a:lvl7pPr marL="2971800" indent="-228600" eaLnBrk="0" fontAlgn="base" hangingPunct="0">
              <a:spcBef>
                <a:spcPct val="0"/>
              </a:spcBef>
              <a:spcAft>
                <a:spcPct val="0"/>
              </a:spcAft>
              <a:defRPr sz="2400" baseline="-25000">
                <a:solidFill>
                  <a:schemeClr val="tx1"/>
                </a:solidFill>
                <a:latin typeface="Times" pitchFamily="2" charset="0"/>
              </a:defRPr>
            </a:lvl7pPr>
            <a:lvl8pPr marL="3429000" indent="-228600" eaLnBrk="0" fontAlgn="base" hangingPunct="0">
              <a:spcBef>
                <a:spcPct val="0"/>
              </a:spcBef>
              <a:spcAft>
                <a:spcPct val="0"/>
              </a:spcAft>
              <a:defRPr sz="2400" baseline="-25000">
                <a:solidFill>
                  <a:schemeClr val="tx1"/>
                </a:solidFill>
                <a:latin typeface="Times" pitchFamily="2" charset="0"/>
              </a:defRPr>
            </a:lvl8pPr>
            <a:lvl9pPr marL="3886200" indent="-228600" eaLnBrk="0" fontAlgn="base" hangingPunct="0">
              <a:spcBef>
                <a:spcPct val="0"/>
              </a:spcBef>
              <a:spcAft>
                <a:spcPct val="0"/>
              </a:spcAft>
              <a:defRPr sz="2400" baseline="-25000">
                <a:solidFill>
                  <a:schemeClr val="tx1"/>
                </a:solidFill>
                <a:latin typeface="Times" pitchFamily="2" charset="0"/>
              </a:defRPr>
            </a:lvl9pPr>
          </a:lstStyle>
          <a:p>
            <a:pPr algn="r" hangingPunct="0"/>
            <a:r>
              <a:rPr lang="en-US" altLang="en-US" sz="1400" b="1" kern="0" baseline="0" dirty="0">
                <a:solidFill>
                  <a:srgbClr val="FFFFFF"/>
                </a:solidFill>
                <a:latin typeface="Arial" panose="020B0604020202020204" pitchFamily="34" charset="0"/>
                <a:ea typeface="Lucida Grande"/>
                <a:cs typeface="Arial" panose="020B0604020202020204" pitchFamily="34" charset="0"/>
                <a:sym typeface="Lucida Grande"/>
              </a:rPr>
              <a:t>The wind sweeps her drapery.  Her </a:t>
            </a:r>
            <a:r>
              <a:rPr lang="en-US" altLang="en-US" sz="1400" b="1" kern="0" baseline="0" dirty="0">
                <a:solidFill>
                  <a:srgbClr val="FFFF00"/>
                </a:solidFill>
                <a:latin typeface="Arial" panose="020B0604020202020204" pitchFamily="34" charset="0"/>
                <a:ea typeface="Lucida Grande"/>
                <a:cs typeface="Arial" panose="020B0604020202020204" pitchFamily="34" charset="0"/>
                <a:sym typeface="Lucida Grande"/>
              </a:rPr>
              <a:t>himation</a:t>
            </a:r>
            <a:r>
              <a:rPr lang="en-US" altLang="en-US" sz="1400" b="1" kern="0" baseline="0" dirty="0">
                <a:solidFill>
                  <a:srgbClr val="FFFFFF"/>
                </a:solidFill>
                <a:latin typeface="Arial" panose="020B0604020202020204" pitchFamily="34" charset="0"/>
                <a:ea typeface="Lucida Grande"/>
                <a:cs typeface="Arial" panose="020B0604020202020204" pitchFamily="34" charset="0"/>
                <a:sym typeface="Lucida Grande"/>
              </a:rPr>
              <a:t> bunches in thick folds around her right leg, and her </a:t>
            </a:r>
            <a:r>
              <a:rPr lang="en-US" altLang="en-US" sz="1400" b="1" kern="0" baseline="0" dirty="0">
                <a:solidFill>
                  <a:srgbClr val="FFFF00"/>
                </a:solidFill>
                <a:latin typeface="Arial" panose="020B0604020202020204" pitchFamily="34" charset="0"/>
                <a:ea typeface="Lucida Grande"/>
                <a:cs typeface="Arial" panose="020B0604020202020204" pitchFamily="34" charset="0"/>
                <a:sym typeface="Lucida Grande"/>
              </a:rPr>
              <a:t>chiton</a:t>
            </a:r>
            <a:r>
              <a:rPr lang="en-US" altLang="en-US" sz="1400" b="1" kern="0" baseline="0" dirty="0">
                <a:solidFill>
                  <a:srgbClr val="FFFFFF"/>
                </a:solidFill>
                <a:latin typeface="Arial" panose="020B0604020202020204" pitchFamily="34" charset="0"/>
                <a:ea typeface="Lucida Grande"/>
                <a:cs typeface="Arial" panose="020B0604020202020204" pitchFamily="34" charset="0"/>
                <a:sym typeface="Lucida Grande"/>
              </a:rPr>
              <a:t> is pulled tightly across her abdomen and left leg.  The statues theatrical effect was amplified by its setting.</a:t>
            </a:r>
          </a:p>
          <a:p>
            <a:pPr algn="r" hangingPunct="0"/>
            <a:endParaRPr lang="en-US" altLang="en-US" sz="1400" b="1" kern="0" baseline="0" dirty="0">
              <a:solidFill>
                <a:srgbClr val="FFFFFF"/>
              </a:solidFill>
              <a:latin typeface="Arial" panose="020B0604020202020204" pitchFamily="34" charset="0"/>
              <a:ea typeface="Lucida Grande"/>
              <a:cs typeface="Arial" panose="020B0604020202020204" pitchFamily="34" charset="0"/>
              <a:sym typeface="Lucida Grande"/>
            </a:endParaRPr>
          </a:p>
          <a:p>
            <a:pPr algn="r" hangingPunct="0"/>
            <a:r>
              <a:rPr lang="en-US" altLang="en-US" sz="1400" b="1" kern="0" baseline="0" dirty="0">
                <a:solidFill>
                  <a:srgbClr val="FFFFFF"/>
                </a:solidFill>
                <a:latin typeface="Arial" panose="020B0604020202020204" pitchFamily="34" charset="0"/>
                <a:ea typeface="Lucida Grande"/>
                <a:cs typeface="Arial" panose="020B0604020202020204" pitchFamily="34" charset="0"/>
                <a:sym typeface="Lucida Grande"/>
              </a:rPr>
              <a:t>This sculpture was part of a two-tiered fountain.  In the lower basin were large boulders.  The fountain’s flowing water created the illusion of rushing waves dashing up against the ship. The sound of splashing water added an to the sense of drama.  Art and nature were combined.</a:t>
            </a:r>
          </a:p>
        </p:txBody>
      </p:sp>
      <p:pic>
        <p:nvPicPr>
          <p:cNvPr id="27651" name="Picture 11" descr="Picture1.jpg">
            <a:extLst>
              <a:ext uri="{FF2B5EF4-FFF2-40B4-BE49-F238E27FC236}">
                <a16:creationId xmlns:a16="http://schemas.microsoft.com/office/drawing/2014/main" xmlns="" id="{D1F19D87-63D1-7547-A8FD-0F4744BAE1F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08888" y="771526"/>
            <a:ext cx="2678112" cy="562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26" descr="http://www.theoi.com/image/S29.2Nike.jpg">
            <a:extLst>
              <a:ext uri="{FF2B5EF4-FFF2-40B4-BE49-F238E27FC236}">
                <a16:creationId xmlns:a16="http://schemas.microsoft.com/office/drawing/2014/main" xmlns="" id="{9F636D98-4B46-054A-8BE7-458DC62458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31343"/>
          <a:stretch>
            <a:fillRect/>
          </a:stretch>
        </p:blipFill>
        <p:spPr bwMode="auto">
          <a:xfrm>
            <a:off x="2614613" y="771525"/>
            <a:ext cx="3990975"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5" descr="star.png">
            <a:extLst>
              <a:ext uri="{FF2B5EF4-FFF2-40B4-BE49-F238E27FC236}">
                <a16:creationId xmlns:a16="http://schemas.microsoft.com/office/drawing/2014/main" xmlns="" id="{9C54D63F-B5F7-2C47-BD0B-D0C9E8B6DCC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601200" y="5867401"/>
            <a:ext cx="609600"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1037695"/>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ext Box 12">
            <a:extLst>
              <a:ext uri="{FF2B5EF4-FFF2-40B4-BE49-F238E27FC236}">
                <a16:creationId xmlns:a16="http://schemas.microsoft.com/office/drawing/2014/main" xmlns="" id="{FA9F5584-27A6-C64E-A802-D2851F581184}"/>
              </a:ext>
            </a:extLst>
          </p:cNvPr>
          <p:cNvSpPr txBox="1">
            <a:spLocks noChangeArrowheads="1"/>
          </p:cNvSpPr>
          <p:nvPr/>
        </p:nvSpPr>
        <p:spPr bwMode="auto">
          <a:xfrm>
            <a:off x="5105400" y="346869"/>
            <a:ext cx="4953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Times" pitchFamily="2" charset="0"/>
              </a:defRPr>
            </a:lvl1pPr>
            <a:lvl2pPr marL="742950" indent="-285750">
              <a:defRPr sz="2400" baseline="-25000">
                <a:solidFill>
                  <a:schemeClr val="tx1"/>
                </a:solidFill>
                <a:latin typeface="Times" pitchFamily="2" charset="0"/>
              </a:defRPr>
            </a:lvl2pPr>
            <a:lvl3pPr marL="1143000" indent="-228600">
              <a:defRPr sz="2400" baseline="-25000">
                <a:solidFill>
                  <a:schemeClr val="tx1"/>
                </a:solidFill>
                <a:latin typeface="Times" pitchFamily="2" charset="0"/>
              </a:defRPr>
            </a:lvl3pPr>
            <a:lvl4pPr marL="1600200" indent="-228600">
              <a:defRPr sz="2400" baseline="-25000">
                <a:solidFill>
                  <a:schemeClr val="tx1"/>
                </a:solidFill>
                <a:latin typeface="Times" pitchFamily="2" charset="0"/>
              </a:defRPr>
            </a:lvl4pPr>
            <a:lvl5pPr marL="2057400" indent="-228600">
              <a:defRPr sz="2400" baseline="-25000">
                <a:solidFill>
                  <a:schemeClr val="tx1"/>
                </a:solidFill>
                <a:latin typeface="Times" pitchFamily="2" charset="0"/>
              </a:defRPr>
            </a:lvl5pPr>
            <a:lvl6pPr marL="2514600" indent="-228600" eaLnBrk="0" fontAlgn="base" hangingPunct="0">
              <a:spcBef>
                <a:spcPct val="0"/>
              </a:spcBef>
              <a:spcAft>
                <a:spcPct val="0"/>
              </a:spcAft>
              <a:defRPr sz="2400" baseline="-25000">
                <a:solidFill>
                  <a:schemeClr val="tx1"/>
                </a:solidFill>
                <a:latin typeface="Times" pitchFamily="2" charset="0"/>
              </a:defRPr>
            </a:lvl6pPr>
            <a:lvl7pPr marL="2971800" indent="-228600" eaLnBrk="0" fontAlgn="base" hangingPunct="0">
              <a:spcBef>
                <a:spcPct val="0"/>
              </a:spcBef>
              <a:spcAft>
                <a:spcPct val="0"/>
              </a:spcAft>
              <a:defRPr sz="2400" baseline="-25000">
                <a:solidFill>
                  <a:schemeClr val="tx1"/>
                </a:solidFill>
                <a:latin typeface="Times" pitchFamily="2" charset="0"/>
              </a:defRPr>
            </a:lvl7pPr>
            <a:lvl8pPr marL="3429000" indent="-228600" eaLnBrk="0" fontAlgn="base" hangingPunct="0">
              <a:spcBef>
                <a:spcPct val="0"/>
              </a:spcBef>
              <a:spcAft>
                <a:spcPct val="0"/>
              </a:spcAft>
              <a:defRPr sz="2400" baseline="-25000">
                <a:solidFill>
                  <a:schemeClr val="tx1"/>
                </a:solidFill>
                <a:latin typeface="Times" pitchFamily="2" charset="0"/>
              </a:defRPr>
            </a:lvl8pPr>
            <a:lvl9pPr marL="3886200" indent="-228600" eaLnBrk="0" fontAlgn="base" hangingPunct="0">
              <a:spcBef>
                <a:spcPct val="0"/>
              </a:spcBef>
              <a:spcAft>
                <a:spcPct val="0"/>
              </a:spcAft>
              <a:defRPr sz="2400" baseline="-25000">
                <a:solidFill>
                  <a:schemeClr val="tx1"/>
                </a:solidFill>
                <a:latin typeface="Times" pitchFamily="2" charset="0"/>
              </a:defRPr>
            </a:lvl9pPr>
          </a:lstStyle>
          <a:p>
            <a:pPr hangingPunct="0"/>
            <a:r>
              <a:rPr lang="en-US" altLang="en-US" sz="1600" b="1" kern="0" baseline="0" dirty="0">
                <a:solidFill>
                  <a:srgbClr val="E1D250"/>
                </a:solidFill>
                <a:latin typeface="Arial" panose="020B0604020202020204" pitchFamily="34" charset="0"/>
                <a:ea typeface="Lucida Grande"/>
                <a:cs typeface="Arial" panose="020B0604020202020204" pitchFamily="34" charset="0"/>
                <a:sym typeface="Lucida Grande"/>
              </a:rPr>
              <a:t>Aphrodite (of Melos)</a:t>
            </a:r>
          </a:p>
          <a:p>
            <a:pPr hangingPunct="0"/>
            <a:r>
              <a:rPr lang="en-US" altLang="en-US" sz="1600" b="1" kern="0" baseline="0" dirty="0">
                <a:solidFill>
                  <a:srgbClr val="FFFFFF"/>
                </a:solidFill>
                <a:latin typeface="Arial" panose="020B0604020202020204" pitchFamily="34" charset="0"/>
                <a:ea typeface="Lucida Grande"/>
                <a:cs typeface="Arial" panose="020B0604020202020204" pitchFamily="34" charset="0"/>
                <a:sym typeface="Lucida Grande"/>
              </a:rPr>
              <a:t> Melos, Greece ca. 150-125  BC</a:t>
            </a:r>
            <a:br>
              <a:rPr lang="en-US" altLang="en-US" sz="1600" b="1" kern="0" baseline="0" dirty="0">
                <a:solidFill>
                  <a:srgbClr val="FFFFFF"/>
                </a:solidFill>
                <a:latin typeface="Arial" panose="020B0604020202020204" pitchFamily="34" charset="0"/>
                <a:ea typeface="Lucida Grande"/>
                <a:cs typeface="Arial" panose="020B0604020202020204" pitchFamily="34" charset="0"/>
                <a:sym typeface="Lucida Grande"/>
              </a:rPr>
            </a:br>
            <a:r>
              <a:rPr lang="en-US" altLang="en-US" sz="1600" b="1" kern="0" baseline="0" dirty="0">
                <a:solidFill>
                  <a:srgbClr val="FFC000"/>
                </a:solidFill>
                <a:latin typeface="Arial" panose="020B0604020202020204" pitchFamily="34" charset="0"/>
                <a:ea typeface="Lucida Grande"/>
                <a:cs typeface="Arial" panose="020B0604020202020204" pitchFamily="34" charset="0"/>
                <a:sym typeface="Lucida Grande"/>
              </a:rPr>
              <a:t>HELLENISTIC GREEK</a:t>
            </a:r>
          </a:p>
        </p:txBody>
      </p:sp>
      <p:sp>
        <p:nvSpPr>
          <p:cNvPr id="28674" name="Rectangle 13">
            <a:extLst>
              <a:ext uri="{FF2B5EF4-FFF2-40B4-BE49-F238E27FC236}">
                <a16:creationId xmlns:a16="http://schemas.microsoft.com/office/drawing/2014/main" xmlns="" id="{77C477E1-5254-CC4C-8619-60925E6BF32C}"/>
              </a:ext>
            </a:extLst>
          </p:cNvPr>
          <p:cNvSpPr>
            <a:spLocks noChangeArrowheads="1"/>
          </p:cNvSpPr>
          <p:nvPr/>
        </p:nvSpPr>
        <p:spPr bwMode="auto">
          <a:xfrm>
            <a:off x="5105400" y="1177131"/>
            <a:ext cx="5562600" cy="7017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aseline="-25000">
                <a:solidFill>
                  <a:schemeClr val="tx1"/>
                </a:solidFill>
                <a:latin typeface="Times" pitchFamily="2" charset="0"/>
              </a:defRPr>
            </a:lvl1pPr>
            <a:lvl2pPr marL="742950" indent="-285750">
              <a:defRPr sz="2400" baseline="-25000">
                <a:solidFill>
                  <a:schemeClr val="tx1"/>
                </a:solidFill>
                <a:latin typeface="Times" pitchFamily="2" charset="0"/>
              </a:defRPr>
            </a:lvl2pPr>
            <a:lvl3pPr marL="1143000" indent="-228600">
              <a:defRPr sz="2400" baseline="-25000">
                <a:solidFill>
                  <a:schemeClr val="tx1"/>
                </a:solidFill>
                <a:latin typeface="Times" pitchFamily="2" charset="0"/>
              </a:defRPr>
            </a:lvl3pPr>
            <a:lvl4pPr marL="1600200" indent="-228600">
              <a:defRPr sz="2400" baseline="-25000">
                <a:solidFill>
                  <a:schemeClr val="tx1"/>
                </a:solidFill>
                <a:latin typeface="Times" pitchFamily="2" charset="0"/>
              </a:defRPr>
            </a:lvl4pPr>
            <a:lvl5pPr marL="2057400" indent="-228600">
              <a:defRPr sz="2400" baseline="-25000">
                <a:solidFill>
                  <a:schemeClr val="tx1"/>
                </a:solidFill>
                <a:latin typeface="Times" pitchFamily="2" charset="0"/>
              </a:defRPr>
            </a:lvl5pPr>
            <a:lvl6pPr marL="2514600" indent="-228600" eaLnBrk="0" fontAlgn="base" hangingPunct="0">
              <a:spcBef>
                <a:spcPct val="0"/>
              </a:spcBef>
              <a:spcAft>
                <a:spcPct val="0"/>
              </a:spcAft>
              <a:defRPr sz="2400" baseline="-25000">
                <a:solidFill>
                  <a:schemeClr val="tx1"/>
                </a:solidFill>
                <a:latin typeface="Times" pitchFamily="2" charset="0"/>
              </a:defRPr>
            </a:lvl6pPr>
            <a:lvl7pPr marL="2971800" indent="-228600" eaLnBrk="0" fontAlgn="base" hangingPunct="0">
              <a:spcBef>
                <a:spcPct val="0"/>
              </a:spcBef>
              <a:spcAft>
                <a:spcPct val="0"/>
              </a:spcAft>
              <a:defRPr sz="2400" baseline="-25000">
                <a:solidFill>
                  <a:schemeClr val="tx1"/>
                </a:solidFill>
                <a:latin typeface="Times" pitchFamily="2" charset="0"/>
              </a:defRPr>
            </a:lvl7pPr>
            <a:lvl8pPr marL="3429000" indent="-228600" eaLnBrk="0" fontAlgn="base" hangingPunct="0">
              <a:spcBef>
                <a:spcPct val="0"/>
              </a:spcBef>
              <a:spcAft>
                <a:spcPct val="0"/>
              </a:spcAft>
              <a:defRPr sz="2400" baseline="-25000">
                <a:solidFill>
                  <a:schemeClr val="tx1"/>
                </a:solidFill>
                <a:latin typeface="Times" pitchFamily="2" charset="0"/>
              </a:defRPr>
            </a:lvl8pPr>
            <a:lvl9pPr marL="3886200" indent="-228600" eaLnBrk="0" fontAlgn="base" hangingPunct="0">
              <a:spcBef>
                <a:spcPct val="0"/>
              </a:spcBef>
              <a:spcAft>
                <a:spcPct val="0"/>
              </a:spcAft>
              <a:defRPr sz="2400" baseline="-25000">
                <a:solidFill>
                  <a:schemeClr val="tx1"/>
                </a:solidFill>
                <a:latin typeface="Times" pitchFamily="2" charset="0"/>
              </a:defRPr>
            </a:lvl9pPr>
          </a:lstStyle>
          <a:p>
            <a:pPr hangingPunct="0"/>
            <a:r>
              <a:rPr lang="en-US" altLang="en-US" sz="1800" b="1" kern="0" baseline="0" dirty="0">
                <a:solidFill>
                  <a:srgbClr val="FFFFFF"/>
                </a:solidFill>
                <a:latin typeface="Times New Roman" panose="02020603050405020304" pitchFamily="18" charset="0"/>
                <a:ea typeface="Lucida Grande"/>
                <a:cs typeface="Times New Roman" panose="02020603050405020304" pitchFamily="18" charset="0"/>
                <a:sym typeface="Lucida Grande"/>
              </a:rPr>
              <a:t>This demonstrates that the “undressing” of Aphrodite by Praxiteles had become the norm by this point in Greek art, but Hellenistic sculptors went beyond  the Late Classical master an openly explored the female form’s eroticism.</a:t>
            </a:r>
          </a:p>
          <a:p>
            <a:pPr hangingPunct="0"/>
            <a:endParaRPr lang="en-US" altLang="en-US" sz="1800" b="1" kern="0" baseline="0" dirty="0">
              <a:solidFill>
                <a:srgbClr val="FFFFFF"/>
              </a:solidFill>
              <a:latin typeface="Times New Roman" panose="02020603050405020304" pitchFamily="18" charset="0"/>
              <a:ea typeface="Lucida Grande"/>
              <a:cs typeface="Times New Roman" panose="02020603050405020304" pitchFamily="18" charset="0"/>
              <a:sym typeface="Lucida Grande"/>
            </a:endParaRPr>
          </a:p>
          <a:p>
            <a:pPr hangingPunct="0"/>
            <a:r>
              <a:rPr lang="en-US" altLang="en-US" sz="1800" b="1" kern="0" baseline="0" dirty="0">
                <a:solidFill>
                  <a:srgbClr val="FFFFFF"/>
                </a:solidFill>
                <a:latin typeface="Times New Roman" panose="02020603050405020304" pitchFamily="18" charset="0"/>
                <a:ea typeface="Lucida Grande"/>
                <a:cs typeface="Times New Roman" panose="02020603050405020304" pitchFamily="18" charset="0"/>
                <a:sym typeface="Lucida Grande"/>
              </a:rPr>
              <a:t>Her left hand (separately preserved) holds the apple Paris awarded her when he judged her as the most beautiful goddess of all.  Her right hand may have lightly grasped the edge of her drapery near the left hip in a halfhearted attempt to keep it from slipping farther down her body.</a:t>
            </a:r>
          </a:p>
          <a:p>
            <a:pPr hangingPunct="0"/>
            <a:endParaRPr lang="en-US" altLang="en-US" sz="1800" kern="0" baseline="0" dirty="0">
              <a:solidFill>
                <a:srgbClr val="FFFFFF"/>
              </a:solidFill>
              <a:latin typeface="Times New Roman" panose="02020603050405020304" pitchFamily="18" charset="0"/>
              <a:ea typeface="Lucida Grande"/>
              <a:cs typeface="Times New Roman" panose="02020603050405020304" pitchFamily="18" charset="0"/>
              <a:sym typeface="Lucida Grande"/>
            </a:endParaRPr>
          </a:p>
          <a:p>
            <a:pPr defTabSz="457200" hangingPunct="0">
              <a:lnSpc>
                <a:spcPct val="90000"/>
              </a:lnSpc>
              <a:defRPr sz="2000" b="0">
                <a:latin typeface="Garamond"/>
                <a:ea typeface="Garamond"/>
                <a:cs typeface="Garamond"/>
                <a:sym typeface="Garamond"/>
              </a:defRPr>
            </a:pPr>
            <a:r>
              <a:rPr lang="en-US" sz="2000" kern="0" baseline="0" dirty="0">
                <a:solidFill>
                  <a:srgbClr val="FFFFFF"/>
                </a:solidFill>
                <a:latin typeface="Garamond" panose="02020404030301010803" pitchFamily="18" charset="0"/>
                <a:ea typeface="Garamond"/>
                <a:cs typeface="Times New Roman" panose="02020603050405020304" pitchFamily="18" charset="0"/>
                <a:sym typeface="Garamond"/>
              </a:rPr>
              <a:t>Much more sensual than the nude Venus by Praxiteles even though she is more modestly covered.</a:t>
            </a:r>
          </a:p>
          <a:p>
            <a:pPr defTabSz="457200" hangingPunct="0">
              <a:lnSpc>
                <a:spcPct val="90000"/>
              </a:lnSpc>
              <a:defRPr sz="2000" b="0">
                <a:latin typeface="Garamond"/>
                <a:ea typeface="Garamond"/>
                <a:cs typeface="Garamond"/>
                <a:sym typeface="Garamond"/>
              </a:defRPr>
            </a:pPr>
            <a:endParaRPr lang="en-US" sz="2000" kern="0" baseline="0" dirty="0">
              <a:solidFill>
                <a:srgbClr val="FFFFFF"/>
              </a:solidFill>
              <a:latin typeface="Garamond" panose="02020404030301010803" pitchFamily="18" charset="0"/>
              <a:ea typeface="Garamond"/>
              <a:cs typeface="Times New Roman" panose="02020603050405020304" pitchFamily="18" charset="0"/>
              <a:sym typeface="Garamond"/>
            </a:endParaRPr>
          </a:p>
          <a:p>
            <a:pPr defTabSz="457200" hangingPunct="0">
              <a:lnSpc>
                <a:spcPct val="90000"/>
              </a:lnSpc>
              <a:defRPr sz="2000" b="0">
                <a:latin typeface="Garamond"/>
                <a:ea typeface="Garamond"/>
                <a:cs typeface="Garamond"/>
                <a:sym typeface="Garamond"/>
              </a:defRPr>
            </a:pPr>
            <a:r>
              <a:rPr lang="en-US" sz="2000" kern="0" baseline="0" dirty="0">
                <a:solidFill>
                  <a:srgbClr val="FFFFFF"/>
                </a:solidFill>
                <a:latin typeface="Garamond" panose="02020404030301010803" pitchFamily="18" charset="0"/>
                <a:ea typeface="Garamond"/>
                <a:cs typeface="Times New Roman" panose="02020603050405020304" pitchFamily="18" charset="0"/>
                <a:sym typeface="Garamond"/>
              </a:rPr>
              <a:t>One of her hands held the drapery to keep it from “falling”, designed to “tease” the spectator</a:t>
            </a:r>
          </a:p>
          <a:p>
            <a:pPr hangingPunct="0"/>
            <a:endParaRPr lang="en-US" altLang="en-US" sz="1800" kern="0" baseline="0" dirty="0">
              <a:solidFill>
                <a:srgbClr val="FFFFFF"/>
              </a:solidFill>
              <a:latin typeface="Times New Roman" panose="02020603050405020304" pitchFamily="18" charset="0"/>
              <a:ea typeface="Lucida Grande"/>
              <a:cs typeface="Times New Roman" panose="02020603050405020304" pitchFamily="18" charset="0"/>
              <a:sym typeface="Lucida Grande"/>
            </a:endParaRPr>
          </a:p>
          <a:p>
            <a:pPr hangingPunct="0"/>
            <a:endParaRPr lang="en-US" altLang="en-US" sz="1800" b="1" kern="0" baseline="0" dirty="0">
              <a:solidFill>
                <a:srgbClr val="FFFFFF"/>
              </a:solidFill>
              <a:latin typeface="Times New Roman" panose="02020603050405020304" pitchFamily="18" charset="0"/>
              <a:ea typeface="Lucida Grande"/>
              <a:cs typeface="Times New Roman" panose="02020603050405020304" pitchFamily="18" charset="0"/>
              <a:sym typeface="Lucida Grande"/>
            </a:endParaRPr>
          </a:p>
          <a:p>
            <a:pPr hangingPunct="0"/>
            <a:endParaRPr lang="en-US" altLang="en-US" sz="1800" b="1" kern="0" baseline="0" dirty="0">
              <a:solidFill>
                <a:srgbClr val="FFFFFF"/>
              </a:solidFill>
              <a:latin typeface="Times New Roman" panose="02020603050405020304" pitchFamily="18" charset="0"/>
              <a:ea typeface="Lucida Grande"/>
              <a:cs typeface="Times New Roman" panose="02020603050405020304" pitchFamily="18" charset="0"/>
              <a:sym typeface="Lucida Grande"/>
            </a:endParaRPr>
          </a:p>
          <a:p>
            <a:pPr hangingPunct="0"/>
            <a:endParaRPr lang="en-US" altLang="en-US" sz="1800" b="1" kern="0" baseline="0" dirty="0">
              <a:solidFill>
                <a:srgbClr val="FFFFFF"/>
              </a:solidFill>
              <a:latin typeface="Times New Roman" panose="02020603050405020304" pitchFamily="18" charset="0"/>
              <a:ea typeface="Lucida Grande"/>
              <a:cs typeface="Times New Roman" panose="02020603050405020304" pitchFamily="18" charset="0"/>
              <a:sym typeface="Lucida Grande"/>
            </a:endParaRPr>
          </a:p>
          <a:p>
            <a:pPr hangingPunct="0"/>
            <a:endParaRPr lang="en-US" altLang="en-US" sz="1800" b="1" kern="0" baseline="0" dirty="0">
              <a:solidFill>
                <a:srgbClr val="FFFFFF"/>
              </a:solidFill>
              <a:latin typeface="Times New Roman" panose="02020603050405020304" pitchFamily="18" charset="0"/>
              <a:ea typeface="Lucida Grande"/>
              <a:cs typeface="Times New Roman" panose="02020603050405020304" pitchFamily="18" charset="0"/>
              <a:sym typeface="Lucida Grande"/>
            </a:endParaRPr>
          </a:p>
          <a:p>
            <a:pPr hangingPunct="0"/>
            <a:endParaRPr lang="en-US" altLang="en-US" sz="1800" b="1" kern="0" baseline="0" dirty="0">
              <a:solidFill>
                <a:srgbClr val="FFFFFF"/>
              </a:solidFill>
              <a:latin typeface="Times New Roman" panose="02020603050405020304" pitchFamily="18" charset="0"/>
              <a:ea typeface="Lucida Grande"/>
              <a:cs typeface="Times New Roman" panose="02020603050405020304" pitchFamily="18" charset="0"/>
              <a:sym typeface="Lucida Grande"/>
            </a:endParaRPr>
          </a:p>
          <a:p>
            <a:pPr hangingPunct="0"/>
            <a:endParaRPr lang="en-US" altLang="en-US" sz="1800" b="1" kern="0" baseline="0" dirty="0">
              <a:solidFill>
                <a:srgbClr val="FFFFFF"/>
              </a:solidFill>
              <a:latin typeface="Times New Roman" panose="02020603050405020304" pitchFamily="18" charset="0"/>
              <a:ea typeface="Lucida Grande"/>
              <a:cs typeface="Times New Roman" panose="02020603050405020304" pitchFamily="18" charset="0"/>
              <a:sym typeface="Lucida Grande"/>
            </a:endParaRPr>
          </a:p>
        </p:txBody>
      </p:sp>
      <p:pic>
        <p:nvPicPr>
          <p:cNvPr id="28675" name="Picture 1042" descr="Picture5">
            <a:extLst>
              <a:ext uri="{FF2B5EF4-FFF2-40B4-BE49-F238E27FC236}">
                <a16:creationId xmlns:a16="http://schemas.microsoft.com/office/drawing/2014/main" xmlns="" id="{FFFBEC44-E556-AA40-844C-C04485B8AC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1" y="762000"/>
            <a:ext cx="3078163"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2824466"/>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 name="Aphrodite, Eros, and Pan, from Delos, Greece, ca. 100 BCE. Marble, 4’ 4” high. National Archaeological Museum, Athens."/>
          <p:cNvSpPr txBox="1">
            <a:spLocks noGrp="1"/>
          </p:cNvSpPr>
          <p:nvPr>
            <p:ph type="title" idx="4294967295"/>
          </p:nvPr>
        </p:nvSpPr>
        <p:spPr>
          <a:xfrm>
            <a:off x="1533525" y="152400"/>
            <a:ext cx="4038600" cy="730250"/>
          </a:xfrm>
          <a:prstGeom prst="rect">
            <a:avLst/>
          </a:prstGeom>
        </p:spPr>
        <p:txBody>
          <a:bodyPr>
            <a:normAutofit fontScale="90000"/>
          </a:bodyPr>
          <a:lstStyle/>
          <a:p>
            <a:pPr marL="0" indent="39290" defTabSz="905255">
              <a:defRPr sz="1386"/>
            </a:pPr>
            <a:r>
              <a:rPr dirty="0">
                <a:solidFill>
                  <a:srgbClr val="FFFF00"/>
                </a:solidFill>
              </a:rPr>
              <a:t>Aphrodite, Eros, and Pan, from Delos, Greece, ca. 100 BCE. Marble, 4</a:t>
            </a:r>
            <a:r>
              <a:rPr dirty="0">
                <a:solidFill>
                  <a:srgbClr val="FFFF00"/>
                </a:solidFill>
                <a:latin typeface="Arial"/>
                <a:ea typeface="Arial"/>
                <a:cs typeface="Arial"/>
                <a:sym typeface="Arial"/>
              </a:rPr>
              <a:t>’</a:t>
            </a:r>
            <a:r>
              <a:rPr dirty="0">
                <a:solidFill>
                  <a:srgbClr val="FFFF00"/>
                </a:solidFill>
              </a:rPr>
              <a:t> 4</a:t>
            </a:r>
            <a:r>
              <a:rPr dirty="0">
                <a:solidFill>
                  <a:srgbClr val="FFFF00"/>
                </a:solidFill>
                <a:latin typeface="Arial"/>
                <a:ea typeface="Arial"/>
                <a:cs typeface="Arial"/>
                <a:sym typeface="Arial"/>
              </a:rPr>
              <a:t>”</a:t>
            </a:r>
            <a:r>
              <a:rPr dirty="0">
                <a:solidFill>
                  <a:srgbClr val="FFFF00"/>
                </a:solidFill>
              </a:rPr>
              <a:t> high. National Archaeological Museum, Athens. </a:t>
            </a:r>
          </a:p>
        </p:txBody>
      </p:sp>
      <p:pic>
        <p:nvPicPr>
          <p:cNvPr id="649" name="image.jpg" descr="image.jpg"/>
          <p:cNvPicPr>
            <a:picLocks noChangeAspect="1"/>
          </p:cNvPicPr>
          <p:nvPr/>
        </p:nvPicPr>
        <p:blipFill>
          <a:blip r:embed="rId2">
            <a:extLst/>
          </a:blip>
          <a:stretch>
            <a:fillRect/>
          </a:stretch>
        </p:blipFill>
        <p:spPr>
          <a:xfrm>
            <a:off x="5565776" y="0"/>
            <a:ext cx="4645025" cy="6858000"/>
          </a:xfrm>
          <a:prstGeom prst="rect">
            <a:avLst/>
          </a:prstGeom>
          <a:ln w="12700">
            <a:miter lim="400000"/>
          </a:ln>
        </p:spPr>
      </p:pic>
      <p:sp>
        <p:nvSpPr>
          <p:cNvPr id="2" name="TextBox 1">
            <a:extLst>
              <a:ext uri="{FF2B5EF4-FFF2-40B4-BE49-F238E27FC236}">
                <a16:creationId xmlns:a16="http://schemas.microsoft.com/office/drawing/2014/main" xmlns="" id="{B8017B72-D2BD-F144-9F4A-2974B5CA10B3}"/>
              </a:ext>
            </a:extLst>
          </p:cNvPr>
          <p:cNvSpPr txBox="1"/>
          <p:nvPr/>
        </p:nvSpPr>
        <p:spPr>
          <a:xfrm>
            <a:off x="1601978" y="882650"/>
            <a:ext cx="3895344" cy="35394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defTabSz="457200" hangingPunct="0">
              <a:defRPr sz="2000" b="0">
                <a:latin typeface="Garamond"/>
                <a:ea typeface="Garamond"/>
                <a:cs typeface="Garamond"/>
                <a:sym typeface="Garamond"/>
              </a:defRPr>
            </a:pPr>
            <a:r>
              <a:rPr lang="en-US" sz="2000" kern="0" dirty="0">
                <a:solidFill>
                  <a:srgbClr val="FFFFFF"/>
                </a:solidFill>
                <a:latin typeface="Garamond"/>
                <a:ea typeface="Garamond"/>
                <a:cs typeface="Garamond"/>
                <a:sym typeface="Garamond"/>
              </a:rPr>
              <a:t>This is an even more irreverent portrayal of Aphrodite as she “resists” the lecherous advances of Pan with the aid of Eros.</a:t>
            </a:r>
          </a:p>
          <a:p>
            <a:pPr defTabSz="457200" hangingPunct="0">
              <a:defRPr sz="2000" b="0">
                <a:latin typeface="Garamond"/>
                <a:ea typeface="Garamond"/>
                <a:cs typeface="Garamond"/>
                <a:sym typeface="Garamond"/>
              </a:defRPr>
            </a:pPr>
            <a:endParaRPr lang="en-US" sz="2000" kern="0" dirty="0">
              <a:solidFill>
                <a:srgbClr val="FFFFFF"/>
              </a:solidFill>
              <a:latin typeface="Garamond"/>
              <a:ea typeface="Garamond"/>
              <a:cs typeface="Garamond"/>
              <a:sym typeface="Garamond"/>
            </a:endParaRPr>
          </a:p>
          <a:p>
            <a:pPr defTabSz="457200" hangingPunct="0">
              <a:defRPr sz="2000" b="0">
                <a:latin typeface="Garamond"/>
                <a:ea typeface="Garamond"/>
                <a:cs typeface="Garamond"/>
                <a:sym typeface="Garamond"/>
              </a:defRPr>
            </a:pPr>
            <a:r>
              <a:rPr lang="en-US" sz="2000" kern="0" dirty="0">
                <a:solidFill>
                  <a:srgbClr val="FFFFFF"/>
                </a:solidFill>
                <a:latin typeface="Garamond"/>
                <a:ea typeface="Garamond"/>
                <a:cs typeface="Garamond"/>
                <a:sym typeface="Garamond"/>
              </a:rPr>
              <a:t>The statue was erected in a businessmen’s clubhouse.</a:t>
            </a:r>
          </a:p>
          <a:p>
            <a:pPr defTabSz="457200" hangingPunct="0">
              <a:defRPr sz="2000" b="0">
                <a:latin typeface="Garamond"/>
                <a:ea typeface="Garamond"/>
                <a:cs typeface="Garamond"/>
                <a:sym typeface="Garamond"/>
              </a:defRPr>
            </a:pPr>
            <a:endParaRPr lang="en-US" sz="2000" kern="0" dirty="0">
              <a:solidFill>
                <a:srgbClr val="FFFFFF"/>
              </a:solidFill>
              <a:latin typeface="Garamond"/>
              <a:ea typeface="Garamond"/>
              <a:cs typeface="Garamond"/>
              <a:sym typeface="Garamond"/>
            </a:endParaRPr>
          </a:p>
          <a:p>
            <a:pPr defTabSz="457200" hangingPunct="0">
              <a:defRPr sz="2000" b="0">
                <a:latin typeface="Garamond"/>
                <a:ea typeface="Garamond"/>
                <a:cs typeface="Garamond"/>
                <a:sym typeface="Garamond"/>
              </a:defRPr>
            </a:pPr>
            <a:r>
              <a:rPr lang="en-US" sz="2000" kern="0" dirty="0">
                <a:solidFill>
                  <a:srgbClr val="FFFFFF"/>
                </a:solidFill>
                <a:latin typeface="Garamond"/>
                <a:ea typeface="Garamond"/>
                <a:cs typeface="Garamond"/>
                <a:sym typeface="Garamond"/>
              </a:rPr>
              <a:t>Notice the realistic portrayal of the infant – he is not a miniature adult.</a:t>
            </a:r>
          </a:p>
          <a:p>
            <a:pPr hangingPunct="0"/>
            <a:endParaRPr lang="en-US" sz="2400" b="1" kern="0" dirty="0">
              <a:solidFill>
                <a:srgbClr val="FFFFFF"/>
              </a:solidFill>
              <a:latin typeface="Lucida Grande"/>
              <a:ea typeface="Lucida Grande"/>
              <a:cs typeface="Lucida Grande"/>
              <a:sym typeface="Lucida Grande"/>
            </a:endParaRPr>
          </a:p>
        </p:txBody>
      </p:sp>
      <p:pic>
        <p:nvPicPr>
          <p:cNvPr id="8" name="image.jpg" descr="image.jpg">
            <a:extLst>
              <a:ext uri="{FF2B5EF4-FFF2-40B4-BE49-F238E27FC236}">
                <a16:creationId xmlns:a16="http://schemas.microsoft.com/office/drawing/2014/main" xmlns="" id="{EB1D71DF-772D-A042-8E0C-1FA345AC0A34}"/>
              </a:ext>
            </a:extLst>
          </p:cNvPr>
          <p:cNvPicPr>
            <a:picLocks noChangeAspect="1"/>
          </p:cNvPicPr>
          <p:nvPr/>
        </p:nvPicPr>
        <p:blipFill>
          <a:blip r:embed="rId3">
            <a:extLst/>
          </a:blip>
          <a:stretch>
            <a:fillRect/>
          </a:stretch>
        </p:blipFill>
        <p:spPr>
          <a:xfrm>
            <a:off x="2685732" y="4040456"/>
            <a:ext cx="1746060" cy="2669136"/>
          </a:xfrm>
          <a:prstGeom prst="rect">
            <a:avLst/>
          </a:prstGeom>
          <a:ln w="12700">
            <a:miter lim="400000"/>
          </a:ln>
        </p:spPr>
      </p:pic>
    </p:spTree>
    <p:extLst>
      <p:ext uri="{BB962C8B-B14F-4D97-AF65-F5344CB8AC3E}">
        <p14:creationId xmlns:p14="http://schemas.microsoft.com/office/powerpoint/2010/main" val="1306543140"/>
      </p:ext>
    </p:extLst>
  </p:cSld>
  <p:clrMapOvr>
    <a:masterClrMapping/>
  </p:clrMapOvr>
  <mc:AlternateContent xmlns:mc="http://schemas.openxmlformats.org/markup-compatibility/2006" xmlns:p14="http://schemas.microsoft.com/office/powerpoint/2010/main">
    <mc:Choice Requires="p14">
      <p:transition>
        <p:dissolve/>
      </p:transition>
    </mc:Choice>
    <mc:Fallback xmlns="" xmlns:m="http://schemas.openxmlformats.org/officeDocument/2006/math" xmlns:a14="http://schemas.microsoft.com/office/drawing/2010/main">
      <p:transition spd="fast">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5" descr="mappersianempire">
            <a:extLst>
              <a:ext uri="{FF2B5EF4-FFF2-40B4-BE49-F238E27FC236}">
                <a16:creationId xmlns:a16="http://schemas.microsoft.com/office/drawing/2014/main" xmlns="" id="{3793C655-4CB9-944C-8E1B-D9AAE2C3C6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685800"/>
            <a:ext cx="7315200" cy="570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2" name="Picture 7" descr="Philip">
            <a:extLst>
              <a:ext uri="{FF2B5EF4-FFF2-40B4-BE49-F238E27FC236}">
                <a16:creationId xmlns:a16="http://schemas.microsoft.com/office/drawing/2014/main" xmlns="" id="{939B7D24-9A08-414E-A92F-DE3E06ABAC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5626" y="914400"/>
            <a:ext cx="140017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9" descr="Alexander">
            <a:extLst>
              <a:ext uri="{FF2B5EF4-FFF2-40B4-BE49-F238E27FC236}">
                <a16:creationId xmlns:a16="http://schemas.microsoft.com/office/drawing/2014/main" xmlns="" id="{4D3463FB-66FB-0148-A392-E101214DCD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94700" y="914400"/>
            <a:ext cx="1473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Text Box 10">
            <a:extLst>
              <a:ext uri="{FF2B5EF4-FFF2-40B4-BE49-F238E27FC236}">
                <a16:creationId xmlns:a16="http://schemas.microsoft.com/office/drawing/2014/main" xmlns="" id="{44908BF8-F0F0-C14C-BEDD-33C6E2D63295}"/>
              </a:ext>
            </a:extLst>
          </p:cNvPr>
          <p:cNvSpPr txBox="1">
            <a:spLocks noChangeArrowheads="1"/>
          </p:cNvSpPr>
          <p:nvPr/>
        </p:nvSpPr>
        <p:spPr bwMode="auto">
          <a:xfrm>
            <a:off x="6894513" y="2743201"/>
            <a:ext cx="1371600" cy="307975"/>
          </a:xfrm>
          <a:prstGeom prst="rect">
            <a:avLst/>
          </a:prstGeom>
          <a:solidFill>
            <a:srgbClr val="9933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Times" pitchFamily="2" charset="0"/>
              </a:defRPr>
            </a:lvl1pPr>
            <a:lvl2pPr marL="742950" indent="-285750">
              <a:defRPr sz="2400" baseline="-25000">
                <a:solidFill>
                  <a:schemeClr val="tx1"/>
                </a:solidFill>
                <a:latin typeface="Times" pitchFamily="2" charset="0"/>
              </a:defRPr>
            </a:lvl2pPr>
            <a:lvl3pPr marL="1143000" indent="-228600">
              <a:defRPr sz="2400" baseline="-25000">
                <a:solidFill>
                  <a:schemeClr val="tx1"/>
                </a:solidFill>
                <a:latin typeface="Times" pitchFamily="2" charset="0"/>
              </a:defRPr>
            </a:lvl3pPr>
            <a:lvl4pPr marL="1600200" indent="-228600">
              <a:defRPr sz="2400" baseline="-25000">
                <a:solidFill>
                  <a:schemeClr val="tx1"/>
                </a:solidFill>
                <a:latin typeface="Times" pitchFamily="2" charset="0"/>
              </a:defRPr>
            </a:lvl4pPr>
            <a:lvl5pPr marL="2057400" indent="-228600">
              <a:defRPr sz="2400" baseline="-25000">
                <a:solidFill>
                  <a:schemeClr val="tx1"/>
                </a:solidFill>
                <a:latin typeface="Times" pitchFamily="2" charset="0"/>
              </a:defRPr>
            </a:lvl5pPr>
            <a:lvl6pPr marL="2514600" indent="-228600" eaLnBrk="0" fontAlgn="base" hangingPunct="0">
              <a:spcBef>
                <a:spcPct val="0"/>
              </a:spcBef>
              <a:spcAft>
                <a:spcPct val="0"/>
              </a:spcAft>
              <a:defRPr sz="2400" baseline="-25000">
                <a:solidFill>
                  <a:schemeClr val="tx1"/>
                </a:solidFill>
                <a:latin typeface="Times" pitchFamily="2" charset="0"/>
              </a:defRPr>
            </a:lvl6pPr>
            <a:lvl7pPr marL="2971800" indent="-228600" eaLnBrk="0" fontAlgn="base" hangingPunct="0">
              <a:spcBef>
                <a:spcPct val="0"/>
              </a:spcBef>
              <a:spcAft>
                <a:spcPct val="0"/>
              </a:spcAft>
              <a:defRPr sz="2400" baseline="-25000">
                <a:solidFill>
                  <a:schemeClr val="tx1"/>
                </a:solidFill>
                <a:latin typeface="Times" pitchFamily="2" charset="0"/>
              </a:defRPr>
            </a:lvl7pPr>
            <a:lvl8pPr marL="3429000" indent="-228600" eaLnBrk="0" fontAlgn="base" hangingPunct="0">
              <a:spcBef>
                <a:spcPct val="0"/>
              </a:spcBef>
              <a:spcAft>
                <a:spcPct val="0"/>
              </a:spcAft>
              <a:defRPr sz="2400" baseline="-25000">
                <a:solidFill>
                  <a:schemeClr val="tx1"/>
                </a:solidFill>
                <a:latin typeface="Times" pitchFamily="2" charset="0"/>
              </a:defRPr>
            </a:lvl8pPr>
            <a:lvl9pPr marL="3886200" indent="-228600" eaLnBrk="0" fontAlgn="base" hangingPunct="0">
              <a:spcBef>
                <a:spcPct val="0"/>
              </a:spcBef>
              <a:spcAft>
                <a:spcPct val="0"/>
              </a:spcAft>
              <a:defRPr sz="2400" baseline="-25000">
                <a:solidFill>
                  <a:schemeClr val="tx1"/>
                </a:solidFill>
                <a:latin typeface="Times" pitchFamily="2" charset="0"/>
              </a:defRPr>
            </a:lvl9pPr>
          </a:lstStyle>
          <a:p>
            <a:pPr algn="ctr" hangingPunct="0">
              <a:spcBef>
                <a:spcPct val="50000"/>
              </a:spcBef>
            </a:pPr>
            <a:r>
              <a:rPr lang="en-US" altLang="en-US" sz="1400" b="1" kern="0" baseline="0">
                <a:solidFill>
                  <a:srgbClr val="0000FF"/>
                </a:solidFill>
                <a:latin typeface="Verdana" panose="020B0604030504040204" pitchFamily="34" charset="0"/>
                <a:ea typeface="Lucida Grande"/>
                <a:cs typeface="Lucida Grande"/>
                <a:sym typeface="Lucida Grande"/>
              </a:rPr>
              <a:t>Phillip II</a:t>
            </a:r>
          </a:p>
        </p:txBody>
      </p:sp>
      <p:sp>
        <p:nvSpPr>
          <p:cNvPr id="15365" name="Text Box 11">
            <a:extLst>
              <a:ext uri="{FF2B5EF4-FFF2-40B4-BE49-F238E27FC236}">
                <a16:creationId xmlns:a16="http://schemas.microsoft.com/office/drawing/2014/main" xmlns="" id="{D9829416-3B02-E042-8841-518B10EB2D17}"/>
              </a:ext>
            </a:extLst>
          </p:cNvPr>
          <p:cNvSpPr txBox="1">
            <a:spLocks noChangeArrowheads="1"/>
          </p:cNvSpPr>
          <p:nvPr/>
        </p:nvSpPr>
        <p:spPr bwMode="auto">
          <a:xfrm>
            <a:off x="8407401" y="2784476"/>
            <a:ext cx="1471613" cy="307975"/>
          </a:xfrm>
          <a:prstGeom prst="rect">
            <a:avLst/>
          </a:prstGeom>
          <a:solidFill>
            <a:srgbClr val="9933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Times" pitchFamily="2" charset="0"/>
              </a:defRPr>
            </a:lvl1pPr>
            <a:lvl2pPr marL="742950" indent="-285750">
              <a:defRPr sz="2400" baseline="-25000">
                <a:solidFill>
                  <a:schemeClr val="tx1"/>
                </a:solidFill>
                <a:latin typeface="Times" pitchFamily="2" charset="0"/>
              </a:defRPr>
            </a:lvl2pPr>
            <a:lvl3pPr marL="1143000" indent="-228600">
              <a:defRPr sz="2400" baseline="-25000">
                <a:solidFill>
                  <a:schemeClr val="tx1"/>
                </a:solidFill>
                <a:latin typeface="Times" pitchFamily="2" charset="0"/>
              </a:defRPr>
            </a:lvl3pPr>
            <a:lvl4pPr marL="1600200" indent="-228600">
              <a:defRPr sz="2400" baseline="-25000">
                <a:solidFill>
                  <a:schemeClr val="tx1"/>
                </a:solidFill>
                <a:latin typeface="Times" pitchFamily="2" charset="0"/>
              </a:defRPr>
            </a:lvl4pPr>
            <a:lvl5pPr marL="2057400" indent="-228600">
              <a:defRPr sz="2400" baseline="-25000">
                <a:solidFill>
                  <a:schemeClr val="tx1"/>
                </a:solidFill>
                <a:latin typeface="Times" pitchFamily="2" charset="0"/>
              </a:defRPr>
            </a:lvl5pPr>
            <a:lvl6pPr marL="2514600" indent="-228600" eaLnBrk="0" fontAlgn="base" hangingPunct="0">
              <a:spcBef>
                <a:spcPct val="0"/>
              </a:spcBef>
              <a:spcAft>
                <a:spcPct val="0"/>
              </a:spcAft>
              <a:defRPr sz="2400" baseline="-25000">
                <a:solidFill>
                  <a:schemeClr val="tx1"/>
                </a:solidFill>
                <a:latin typeface="Times" pitchFamily="2" charset="0"/>
              </a:defRPr>
            </a:lvl6pPr>
            <a:lvl7pPr marL="2971800" indent="-228600" eaLnBrk="0" fontAlgn="base" hangingPunct="0">
              <a:spcBef>
                <a:spcPct val="0"/>
              </a:spcBef>
              <a:spcAft>
                <a:spcPct val="0"/>
              </a:spcAft>
              <a:defRPr sz="2400" baseline="-25000">
                <a:solidFill>
                  <a:schemeClr val="tx1"/>
                </a:solidFill>
                <a:latin typeface="Times" pitchFamily="2" charset="0"/>
              </a:defRPr>
            </a:lvl7pPr>
            <a:lvl8pPr marL="3429000" indent="-228600" eaLnBrk="0" fontAlgn="base" hangingPunct="0">
              <a:spcBef>
                <a:spcPct val="0"/>
              </a:spcBef>
              <a:spcAft>
                <a:spcPct val="0"/>
              </a:spcAft>
              <a:defRPr sz="2400" baseline="-25000">
                <a:solidFill>
                  <a:schemeClr val="tx1"/>
                </a:solidFill>
                <a:latin typeface="Times" pitchFamily="2" charset="0"/>
              </a:defRPr>
            </a:lvl8pPr>
            <a:lvl9pPr marL="3886200" indent="-228600" eaLnBrk="0" fontAlgn="base" hangingPunct="0">
              <a:spcBef>
                <a:spcPct val="0"/>
              </a:spcBef>
              <a:spcAft>
                <a:spcPct val="0"/>
              </a:spcAft>
              <a:defRPr sz="2400" baseline="-25000">
                <a:solidFill>
                  <a:schemeClr val="tx1"/>
                </a:solidFill>
                <a:latin typeface="Times" pitchFamily="2" charset="0"/>
              </a:defRPr>
            </a:lvl9pPr>
          </a:lstStyle>
          <a:p>
            <a:pPr algn="ctr" hangingPunct="0">
              <a:spcBef>
                <a:spcPct val="50000"/>
              </a:spcBef>
            </a:pPr>
            <a:r>
              <a:rPr lang="en-US" altLang="en-US" sz="1400" b="1" kern="0" baseline="0">
                <a:solidFill>
                  <a:srgbClr val="0000FF"/>
                </a:solidFill>
                <a:latin typeface="Verdana" panose="020B0604030504040204" pitchFamily="34" charset="0"/>
                <a:ea typeface="Lucida Grande"/>
                <a:cs typeface="Lucida Grande"/>
                <a:sym typeface="Lucida Grande"/>
              </a:rPr>
              <a:t>Alexander</a:t>
            </a:r>
          </a:p>
        </p:txBody>
      </p:sp>
    </p:spTree>
    <p:extLst>
      <p:ext uri="{BB962C8B-B14F-4D97-AF65-F5344CB8AC3E}">
        <p14:creationId xmlns:p14="http://schemas.microsoft.com/office/powerpoint/2010/main" val="11012977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ext Box 14">
            <a:extLst>
              <a:ext uri="{FF2B5EF4-FFF2-40B4-BE49-F238E27FC236}">
                <a16:creationId xmlns:a16="http://schemas.microsoft.com/office/drawing/2014/main" xmlns="" id="{3ED6C7C1-0C19-0947-A21B-CCDA9601E16A}"/>
              </a:ext>
            </a:extLst>
          </p:cNvPr>
          <p:cNvSpPr txBox="1">
            <a:spLocks noChangeArrowheads="1"/>
          </p:cNvSpPr>
          <p:nvPr/>
        </p:nvSpPr>
        <p:spPr bwMode="auto">
          <a:xfrm>
            <a:off x="6019800" y="101600"/>
            <a:ext cx="3962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Times" pitchFamily="2" charset="0"/>
              </a:defRPr>
            </a:lvl1pPr>
            <a:lvl2pPr marL="742950" indent="-285750">
              <a:defRPr sz="2400" baseline="-25000">
                <a:solidFill>
                  <a:schemeClr val="tx1"/>
                </a:solidFill>
                <a:latin typeface="Times" pitchFamily="2" charset="0"/>
              </a:defRPr>
            </a:lvl2pPr>
            <a:lvl3pPr marL="1143000" indent="-228600">
              <a:defRPr sz="2400" baseline="-25000">
                <a:solidFill>
                  <a:schemeClr val="tx1"/>
                </a:solidFill>
                <a:latin typeface="Times" pitchFamily="2" charset="0"/>
              </a:defRPr>
            </a:lvl3pPr>
            <a:lvl4pPr marL="1600200" indent="-228600">
              <a:defRPr sz="2400" baseline="-25000">
                <a:solidFill>
                  <a:schemeClr val="tx1"/>
                </a:solidFill>
                <a:latin typeface="Times" pitchFamily="2" charset="0"/>
              </a:defRPr>
            </a:lvl4pPr>
            <a:lvl5pPr marL="2057400" indent="-228600">
              <a:defRPr sz="2400" baseline="-25000">
                <a:solidFill>
                  <a:schemeClr val="tx1"/>
                </a:solidFill>
                <a:latin typeface="Times" pitchFamily="2" charset="0"/>
              </a:defRPr>
            </a:lvl5pPr>
            <a:lvl6pPr marL="2514600" indent="-228600" eaLnBrk="0" fontAlgn="base" hangingPunct="0">
              <a:spcBef>
                <a:spcPct val="0"/>
              </a:spcBef>
              <a:spcAft>
                <a:spcPct val="0"/>
              </a:spcAft>
              <a:defRPr sz="2400" baseline="-25000">
                <a:solidFill>
                  <a:schemeClr val="tx1"/>
                </a:solidFill>
                <a:latin typeface="Times" pitchFamily="2" charset="0"/>
              </a:defRPr>
            </a:lvl6pPr>
            <a:lvl7pPr marL="2971800" indent="-228600" eaLnBrk="0" fontAlgn="base" hangingPunct="0">
              <a:spcBef>
                <a:spcPct val="0"/>
              </a:spcBef>
              <a:spcAft>
                <a:spcPct val="0"/>
              </a:spcAft>
              <a:defRPr sz="2400" baseline="-25000">
                <a:solidFill>
                  <a:schemeClr val="tx1"/>
                </a:solidFill>
                <a:latin typeface="Times" pitchFamily="2" charset="0"/>
              </a:defRPr>
            </a:lvl7pPr>
            <a:lvl8pPr marL="3429000" indent="-228600" eaLnBrk="0" fontAlgn="base" hangingPunct="0">
              <a:spcBef>
                <a:spcPct val="0"/>
              </a:spcBef>
              <a:spcAft>
                <a:spcPct val="0"/>
              </a:spcAft>
              <a:defRPr sz="2400" baseline="-25000">
                <a:solidFill>
                  <a:schemeClr val="tx1"/>
                </a:solidFill>
                <a:latin typeface="Times" pitchFamily="2" charset="0"/>
              </a:defRPr>
            </a:lvl8pPr>
            <a:lvl9pPr marL="3886200" indent="-228600" eaLnBrk="0" fontAlgn="base" hangingPunct="0">
              <a:spcBef>
                <a:spcPct val="0"/>
              </a:spcBef>
              <a:spcAft>
                <a:spcPct val="0"/>
              </a:spcAft>
              <a:defRPr sz="2400" baseline="-25000">
                <a:solidFill>
                  <a:schemeClr val="tx1"/>
                </a:solidFill>
                <a:latin typeface="Times" pitchFamily="2" charset="0"/>
              </a:defRPr>
            </a:lvl9pPr>
          </a:lstStyle>
          <a:p>
            <a:pPr algn="r" hangingPunct="0"/>
            <a:r>
              <a:rPr lang="en-US" altLang="en-US" sz="1600" b="1" kern="0" baseline="0" dirty="0">
                <a:solidFill>
                  <a:srgbClr val="FFFF00"/>
                </a:solidFill>
                <a:latin typeface="Arial" panose="020B0604020202020204" pitchFamily="34" charset="0"/>
                <a:ea typeface="Lucida Grande"/>
                <a:cs typeface="Arial" panose="020B0604020202020204" pitchFamily="34" charset="0"/>
                <a:sym typeface="Lucida Grande"/>
              </a:rPr>
              <a:t>Sleeping </a:t>
            </a:r>
            <a:r>
              <a:rPr lang="en-US" altLang="en-US" sz="1600" b="1" kern="0" baseline="0" dirty="0" err="1">
                <a:solidFill>
                  <a:srgbClr val="FFFF00"/>
                </a:solidFill>
                <a:latin typeface="Arial" panose="020B0604020202020204" pitchFamily="34" charset="0"/>
                <a:ea typeface="Lucida Grande"/>
                <a:cs typeface="Arial" panose="020B0604020202020204" pitchFamily="34" charset="0"/>
                <a:sym typeface="Lucida Grande"/>
              </a:rPr>
              <a:t>Saytr</a:t>
            </a:r>
            <a:r>
              <a:rPr lang="en-US" altLang="en-US" sz="1600" b="1" kern="0" baseline="0" dirty="0">
                <a:solidFill>
                  <a:srgbClr val="FFFF00"/>
                </a:solidFill>
                <a:latin typeface="Arial" panose="020B0604020202020204" pitchFamily="34" charset="0"/>
                <a:ea typeface="Lucida Grande"/>
                <a:cs typeface="Arial" panose="020B0604020202020204" pitchFamily="34" charset="0"/>
                <a:sym typeface="Lucida Grande"/>
              </a:rPr>
              <a:t>  (</a:t>
            </a:r>
            <a:r>
              <a:rPr lang="en-US" altLang="en-US" sz="1600" b="1" kern="0" baseline="0" dirty="0" err="1">
                <a:solidFill>
                  <a:srgbClr val="FFFF00"/>
                </a:solidFill>
                <a:latin typeface="Arial" panose="020B0604020202020204" pitchFamily="34" charset="0"/>
                <a:ea typeface="Lucida Grande"/>
                <a:cs typeface="Arial" panose="020B0604020202020204" pitchFamily="34" charset="0"/>
                <a:sym typeface="Lucida Grande"/>
              </a:rPr>
              <a:t>Barberini</a:t>
            </a:r>
            <a:r>
              <a:rPr lang="en-US" altLang="en-US" sz="1600" b="1" kern="0" baseline="0" dirty="0">
                <a:solidFill>
                  <a:srgbClr val="FFFF00"/>
                </a:solidFill>
                <a:latin typeface="Arial" panose="020B0604020202020204" pitchFamily="34" charset="0"/>
                <a:ea typeface="Lucida Grande"/>
                <a:cs typeface="Arial" panose="020B0604020202020204" pitchFamily="34" charset="0"/>
                <a:sym typeface="Lucida Grande"/>
              </a:rPr>
              <a:t> Faun)</a:t>
            </a:r>
          </a:p>
          <a:p>
            <a:pPr algn="r" hangingPunct="0"/>
            <a:r>
              <a:rPr lang="en-US" altLang="en-US" sz="1600" b="1" kern="0" baseline="0" dirty="0">
                <a:solidFill>
                  <a:srgbClr val="FFFF00"/>
                </a:solidFill>
                <a:latin typeface="Arial" panose="020B0604020202020204" pitchFamily="34" charset="0"/>
                <a:ea typeface="Lucida Grande"/>
                <a:cs typeface="Arial" panose="020B0604020202020204" pitchFamily="34" charset="0"/>
                <a:sym typeface="Lucida Grande"/>
              </a:rPr>
              <a:t> Rome, Italy ca. 230-220  BCE</a:t>
            </a:r>
          </a:p>
        </p:txBody>
      </p:sp>
      <p:sp>
        <p:nvSpPr>
          <p:cNvPr id="29698" name="Rectangle 15">
            <a:extLst>
              <a:ext uri="{FF2B5EF4-FFF2-40B4-BE49-F238E27FC236}">
                <a16:creationId xmlns:a16="http://schemas.microsoft.com/office/drawing/2014/main" xmlns="" id="{A897DFC1-4AC0-9C4F-8FE2-0BE87BB15F22}"/>
              </a:ext>
            </a:extLst>
          </p:cNvPr>
          <p:cNvSpPr>
            <a:spLocks noChangeArrowheads="1"/>
          </p:cNvSpPr>
          <p:nvPr/>
        </p:nvSpPr>
        <p:spPr bwMode="auto">
          <a:xfrm>
            <a:off x="1524000" y="101601"/>
            <a:ext cx="4419600" cy="605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aseline="-25000">
                <a:solidFill>
                  <a:schemeClr val="tx1"/>
                </a:solidFill>
                <a:latin typeface="Times" pitchFamily="2" charset="0"/>
              </a:defRPr>
            </a:lvl1pPr>
            <a:lvl2pPr marL="742950" indent="-285750">
              <a:defRPr sz="2400" baseline="-25000">
                <a:solidFill>
                  <a:schemeClr val="tx1"/>
                </a:solidFill>
                <a:latin typeface="Times" pitchFamily="2" charset="0"/>
              </a:defRPr>
            </a:lvl2pPr>
            <a:lvl3pPr marL="1143000" indent="-228600">
              <a:defRPr sz="2400" baseline="-25000">
                <a:solidFill>
                  <a:schemeClr val="tx1"/>
                </a:solidFill>
                <a:latin typeface="Times" pitchFamily="2" charset="0"/>
              </a:defRPr>
            </a:lvl3pPr>
            <a:lvl4pPr marL="1600200" indent="-228600">
              <a:defRPr sz="2400" baseline="-25000">
                <a:solidFill>
                  <a:schemeClr val="tx1"/>
                </a:solidFill>
                <a:latin typeface="Times" pitchFamily="2" charset="0"/>
              </a:defRPr>
            </a:lvl4pPr>
            <a:lvl5pPr marL="2057400" indent="-228600">
              <a:defRPr sz="2400" baseline="-25000">
                <a:solidFill>
                  <a:schemeClr val="tx1"/>
                </a:solidFill>
                <a:latin typeface="Times" pitchFamily="2" charset="0"/>
              </a:defRPr>
            </a:lvl5pPr>
            <a:lvl6pPr marL="2514600" indent="-228600" eaLnBrk="0" fontAlgn="base" hangingPunct="0">
              <a:spcBef>
                <a:spcPct val="0"/>
              </a:spcBef>
              <a:spcAft>
                <a:spcPct val="0"/>
              </a:spcAft>
              <a:defRPr sz="2400" baseline="-25000">
                <a:solidFill>
                  <a:schemeClr val="tx1"/>
                </a:solidFill>
                <a:latin typeface="Times" pitchFamily="2" charset="0"/>
              </a:defRPr>
            </a:lvl6pPr>
            <a:lvl7pPr marL="2971800" indent="-228600" eaLnBrk="0" fontAlgn="base" hangingPunct="0">
              <a:spcBef>
                <a:spcPct val="0"/>
              </a:spcBef>
              <a:spcAft>
                <a:spcPct val="0"/>
              </a:spcAft>
              <a:defRPr sz="2400" baseline="-25000">
                <a:solidFill>
                  <a:schemeClr val="tx1"/>
                </a:solidFill>
                <a:latin typeface="Times" pitchFamily="2" charset="0"/>
              </a:defRPr>
            </a:lvl7pPr>
            <a:lvl8pPr marL="3429000" indent="-228600" eaLnBrk="0" fontAlgn="base" hangingPunct="0">
              <a:spcBef>
                <a:spcPct val="0"/>
              </a:spcBef>
              <a:spcAft>
                <a:spcPct val="0"/>
              </a:spcAft>
              <a:defRPr sz="2400" baseline="-25000">
                <a:solidFill>
                  <a:schemeClr val="tx1"/>
                </a:solidFill>
                <a:latin typeface="Times" pitchFamily="2" charset="0"/>
              </a:defRPr>
            </a:lvl8pPr>
            <a:lvl9pPr marL="3886200" indent="-228600" eaLnBrk="0" fontAlgn="base" hangingPunct="0">
              <a:spcBef>
                <a:spcPct val="0"/>
              </a:spcBef>
              <a:spcAft>
                <a:spcPct val="0"/>
              </a:spcAft>
              <a:defRPr sz="2400" baseline="-25000">
                <a:solidFill>
                  <a:schemeClr val="tx1"/>
                </a:solidFill>
                <a:latin typeface="Times" pitchFamily="2" charset="0"/>
              </a:defRPr>
            </a:lvl9pPr>
          </a:lstStyle>
          <a:p>
            <a:pPr hangingPunct="0"/>
            <a:r>
              <a:rPr lang="en-US" altLang="en-US" sz="1600" b="1" kern="0" baseline="0" dirty="0">
                <a:solidFill>
                  <a:srgbClr val="FFFFFF"/>
                </a:solidFill>
                <a:latin typeface="Garamond" panose="02020404030301010803" pitchFamily="18" charset="0"/>
                <a:ea typeface="Lucida Grande"/>
                <a:cs typeface="Arial" panose="020B0604020202020204" pitchFamily="34" charset="0"/>
                <a:sym typeface="Lucida Grande"/>
              </a:rPr>
              <a:t>Hellenistic sculptors often portrayed sleep.</a:t>
            </a:r>
          </a:p>
          <a:p>
            <a:pPr hangingPunct="0"/>
            <a:endParaRPr lang="en-US" altLang="en-US" sz="1600" b="1" kern="0" baseline="0" dirty="0">
              <a:solidFill>
                <a:srgbClr val="FFFFFF"/>
              </a:solidFill>
              <a:latin typeface="Garamond" panose="02020404030301010803" pitchFamily="18" charset="0"/>
              <a:ea typeface="Lucida Grande"/>
              <a:cs typeface="Arial" panose="020B0604020202020204" pitchFamily="34" charset="0"/>
              <a:sym typeface="Lucida Grande"/>
            </a:endParaRPr>
          </a:p>
          <a:p>
            <a:pPr hangingPunct="0"/>
            <a:r>
              <a:rPr lang="en-US" altLang="en-US" sz="1600" b="1" kern="0" baseline="0" dirty="0">
                <a:solidFill>
                  <a:srgbClr val="FFFFFF"/>
                </a:solidFill>
                <a:latin typeface="Garamond" panose="02020404030301010803" pitchFamily="18" charset="0"/>
                <a:ea typeface="Lucida Grande"/>
                <a:cs typeface="Arial" panose="020B0604020202020204" pitchFamily="34" charset="0"/>
                <a:sym typeface="Lucida Grande"/>
              </a:rPr>
              <a:t>This concept is the antithesis of the Classical ideals of rationality and discipline.</a:t>
            </a:r>
          </a:p>
          <a:p>
            <a:pPr hangingPunct="0"/>
            <a:endParaRPr lang="en-US" altLang="en-US" sz="1600" b="1" kern="0" baseline="0" dirty="0">
              <a:solidFill>
                <a:srgbClr val="FFFFFF"/>
              </a:solidFill>
              <a:latin typeface="Garamond" panose="02020404030301010803" pitchFamily="18" charset="0"/>
              <a:ea typeface="Lucida Grande"/>
              <a:cs typeface="Arial" panose="020B0604020202020204" pitchFamily="34" charset="0"/>
              <a:sym typeface="Lucida Grande"/>
            </a:endParaRPr>
          </a:p>
          <a:p>
            <a:pPr hangingPunct="0"/>
            <a:r>
              <a:rPr lang="en-US" altLang="en-US" sz="1600" b="1" kern="0" baseline="0" dirty="0">
                <a:solidFill>
                  <a:srgbClr val="FFFFFF"/>
                </a:solidFill>
                <a:latin typeface="Garamond" panose="02020404030301010803" pitchFamily="18" charset="0"/>
                <a:ea typeface="Lucida Grande"/>
                <a:cs typeface="Arial" panose="020B0604020202020204" pitchFamily="34" charset="0"/>
                <a:sym typeface="Lucida Grande"/>
              </a:rPr>
              <a:t>The </a:t>
            </a:r>
            <a:r>
              <a:rPr lang="en-US" altLang="en-US" sz="1600" b="1" kern="0" baseline="0" dirty="0">
                <a:solidFill>
                  <a:srgbClr val="FFFFFF"/>
                </a:solidFill>
                <a:latin typeface="Garamond" panose="02020404030301010803" pitchFamily="18" charset="0"/>
                <a:ea typeface="Lucida Grande"/>
                <a:cs typeface="Arial" panose="020B0604020202020204" pitchFamily="34" charset="0"/>
                <a:sym typeface="Lucida Grande"/>
                <a:hlinkClick r:id="rId2">
                  <a:extLst>
                    <a:ext uri="{A12FA001-AC4F-418D-AE19-62706E023703}">
                      <ahyp:hlinkClr xmlns:ahyp="http://schemas.microsoft.com/office/drawing/2018/hyperlinkcolor" xmlns="" val="tx"/>
                    </a:ext>
                  </a:extLst>
                </a:hlinkClick>
              </a:rPr>
              <a:t>saytr</a:t>
            </a:r>
            <a:r>
              <a:rPr lang="en-US" altLang="en-US" sz="1600" b="1" kern="0" baseline="0" dirty="0">
                <a:solidFill>
                  <a:srgbClr val="FFFFFF"/>
                </a:solidFill>
                <a:latin typeface="Garamond" panose="02020404030301010803" pitchFamily="18" charset="0"/>
                <a:ea typeface="Lucida Grande"/>
                <a:cs typeface="Arial" panose="020B0604020202020204" pitchFamily="34" charset="0"/>
                <a:sym typeface="Lucida Grande"/>
              </a:rPr>
              <a:t>, a follower of </a:t>
            </a:r>
            <a:r>
              <a:rPr lang="en-US" altLang="en-US" sz="1600" b="1" kern="0" baseline="0" dirty="0" err="1">
                <a:solidFill>
                  <a:srgbClr val="FFFFFF"/>
                </a:solidFill>
                <a:latin typeface="Garamond" panose="02020404030301010803" pitchFamily="18" charset="0"/>
                <a:ea typeface="Lucida Grande"/>
                <a:cs typeface="Arial" panose="020B0604020202020204" pitchFamily="34" charset="0"/>
                <a:sym typeface="Lucida Grande"/>
              </a:rPr>
              <a:t>Dionysos</a:t>
            </a:r>
            <a:r>
              <a:rPr lang="en-US" altLang="en-US" sz="1600" b="1" kern="0" baseline="0" dirty="0">
                <a:solidFill>
                  <a:srgbClr val="FFFFFF"/>
                </a:solidFill>
                <a:latin typeface="Garamond" panose="02020404030301010803" pitchFamily="18" charset="0"/>
                <a:ea typeface="Lucida Grande"/>
                <a:cs typeface="Arial" panose="020B0604020202020204" pitchFamily="34" charset="0"/>
                <a:sym typeface="Lucida Grande"/>
              </a:rPr>
              <a:t>, has had too much wine and has fallen into an intoxicated sleep.</a:t>
            </a:r>
          </a:p>
          <a:p>
            <a:pPr hangingPunct="0"/>
            <a:endParaRPr lang="en-US" altLang="en-US" sz="1600" b="1" kern="0" baseline="0" dirty="0">
              <a:solidFill>
                <a:srgbClr val="FFFFFF"/>
              </a:solidFill>
              <a:latin typeface="Garamond" panose="02020404030301010803" pitchFamily="18" charset="0"/>
              <a:ea typeface="Lucida Grande"/>
              <a:cs typeface="Arial" panose="020B0604020202020204" pitchFamily="34" charset="0"/>
              <a:sym typeface="Lucida Grande"/>
            </a:endParaRPr>
          </a:p>
          <a:p>
            <a:pPr hangingPunct="0"/>
            <a:r>
              <a:rPr lang="en-US" altLang="en-US" sz="1600" b="1" kern="0" baseline="0" dirty="0">
                <a:solidFill>
                  <a:srgbClr val="FFFFFF"/>
                </a:solidFill>
                <a:latin typeface="Garamond" panose="02020404030301010803" pitchFamily="18" charset="0"/>
                <a:ea typeface="Lucida Grande"/>
                <a:cs typeface="Arial" panose="020B0604020202020204" pitchFamily="34" charset="0"/>
                <a:sym typeface="Lucida Grande"/>
              </a:rPr>
              <a:t>It is not surprising that when Hellenistic sculptors began to explore the human body’s sexuality, they turned their attention to both men and women. </a:t>
            </a:r>
          </a:p>
          <a:p>
            <a:pPr hangingPunct="0"/>
            <a:endParaRPr lang="en-US" altLang="en-US" sz="1600" b="1" kern="0" baseline="0" dirty="0">
              <a:solidFill>
                <a:srgbClr val="FFFFFF"/>
              </a:solidFill>
              <a:latin typeface="Garamond" panose="02020404030301010803" pitchFamily="18" charset="0"/>
              <a:ea typeface="Lucida Grande"/>
              <a:cs typeface="Arial" panose="020B0604020202020204" pitchFamily="34" charset="0"/>
              <a:sym typeface="Lucida Grande"/>
            </a:endParaRPr>
          </a:p>
          <a:p>
            <a:pPr hangingPunct="0"/>
            <a:r>
              <a:rPr lang="en-US" altLang="en-US" sz="1600" b="1" kern="0" baseline="0" dirty="0">
                <a:solidFill>
                  <a:srgbClr val="FFFFFF"/>
                </a:solidFill>
                <a:latin typeface="Garamond" panose="02020404030301010803" pitchFamily="18" charset="0"/>
                <a:ea typeface="Lucida Grande"/>
                <a:cs typeface="Arial" panose="020B0604020202020204" pitchFamily="34" charset="0"/>
                <a:sym typeface="Lucida Grande"/>
              </a:rPr>
              <a:t>Compare the sexuality of this sculpture with that of the early Archaic kouros figures.</a:t>
            </a:r>
          </a:p>
          <a:p>
            <a:pPr hangingPunct="0">
              <a:lnSpc>
                <a:spcPct val="90000"/>
              </a:lnSpc>
              <a:defRPr sz="2000">
                <a:solidFill>
                  <a:srgbClr val="000000"/>
                </a:solidFill>
                <a:latin typeface="Garamond"/>
                <a:ea typeface="Garamond"/>
                <a:cs typeface="Garamond"/>
                <a:sym typeface="Garamond"/>
              </a:defRPr>
            </a:pPr>
            <a:endParaRPr lang="en-US" sz="1600" b="1" kern="0" baseline="0" dirty="0">
              <a:solidFill>
                <a:srgbClr val="FFFFFF"/>
              </a:solidFill>
              <a:latin typeface="Garamond" panose="02020404030301010803" pitchFamily="18" charset="0"/>
              <a:ea typeface="Garamond"/>
              <a:cs typeface="Garamond"/>
              <a:sym typeface="Garamond"/>
            </a:endParaRPr>
          </a:p>
          <a:p>
            <a:pPr hangingPunct="0">
              <a:lnSpc>
                <a:spcPct val="90000"/>
              </a:lnSpc>
              <a:defRPr sz="2000">
                <a:solidFill>
                  <a:srgbClr val="000000"/>
                </a:solidFill>
                <a:latin typeface="Garamond"/>
                <a:ea typeface="Garamond"/>
                <a:cs typeface="Garamond"/>
                <a:sym typeface="Garamond"/>
              </a:defRPr>
            </a:pPr>
            <a:r>
              <a:rPr lang="en-US" sz="1600" b="1" kern="0" baseline="0" dirty="0">
                <a:solidFill>
                  <a:srgbClr val="FFFFFF"/>
                </a:solidFill>
                <a:latin typeface="Garamond" panose="02020404030301010803" pitchFamily="18" charset="0"/>
                <a:ea typeface="Garamond"/>
                <a:cs typeface="Garamond"/>
                <a:sym typeface="Garamond"/>
              </a:rPr>
              <a:t>Archaic statues smile at their viewers. Classical statues always look awake &amp; alert. </a:t>
            </a:r>
          </a:p>
          <a:p>
            <a:pPr hangingPunct="0">
              <a:lnSpc>
                <a:spcPct val="90000"/>
              </a:lnSpc>
              <a:defRPr sz="2000">
                <a:solidFill>
                  <a:srgbClr val="000000"/>
                </a:solidFill>
                <a:latin typeface="Garamond"/>
                <a:ea typeface="Garamond"/>
                <a:cs typeface="Garamond"/>
                <a:sym typeface="Garamond"/>
              </a:defRPr>
            </a:pPr>
            <a:endParaRPr lang="en-US" sz="1600" b="1" kern="0" baseline="0" dirty="0">
              <a:solidFill>
                <a:srgbClr val="FFFFFF"/>
              </a:solidFill>
              <a:latin typeface="Garamond" panose="02020404030301010803" pitchFamily="18" charset="0"/>
              <a:ea typeface="Garamond"/>
              <a:cs typeface="Garamond"/>
              <a:sym typeface="Garamond"/>
            </a:endParaRPr>
          </a:p>
          <a:p>
            <a:pPr hangingPunct="0">
              <a:lnSpc>
                <a:spcPct val="90000"/>
              </a:lnSpc>
              <a:defRPr sz="2000">
                <a:solidFill>
                  <a:srgbClr val="000000"/>
                </a:solidFill>
                <a:latin typeface="Garamond"/>
                <a:ea typeface="Garamond"/>
                <a:cs typeface="Garamond"/>
                <a:sym typeface="Garamond"/>
              </a:defRPr>
            </a:pPr>
            <a:r>
              <a:rPr lang="en-US" sz="1600" b="1" kern="0" baseline="0" dirty="0">
                <a:solidFill>
                  <a:srgbClr val="FFFFFF"/>
                </a:solidFill>
                <a:latin typeface="Garamond" panose="02020404030301010803" pitchFamily="18" charset="0"/>
                <a:ea typeface="Garamond"/>
                <a:cs typeface="Garamond"/>
                <a:sym typeface="Garamond"/>
              </a:rPr>
              <a:t>This work is blatantly sensual. </a:t>
            </a:r>
          </a:p>
          <a:p>
            <a:pPr hangingPunct="0">
              <a:lnSpc>
                <a:spcPct val="90000"/>
              </a:lnSpc>
              <a:defRPr sz="2000">
                <a:solidFill>
                  <a:srgbClr val="000000"/>
                </a:solidFill>
                <a:latin typeface="Garamond"/>
                <a:ea typeface="Garamond"/>
                <a:cs typeface="Garamond"/>
                <a:sym typeface="Garamond"/>
              </a:defRPr>
            </a:pPr>
            <a:endParaRPr lang="en-US" sz="1600" b="1" kern="0" baseline="0" dirty="0">
              <a:solidFill>
                <a:srgbClr val="FFFFFF"/>
              </a:solidFill>
              <a:latin typeface="Garamond" panose="02020404030301010803" pitchFamily="18" charset="0"/>
              <a:ea typeface="Garamond"/>
              <a:cs typeface="Garamond"/>
              <a:sym typeface="Garamond"/>
            </a:endParaRPr>
          </a:p>
          <a:p>
            <a:pPr hangingPunct="0">
              <a:lnSpc>
                <a:spcPct val="90000"/>
              </a:lnSpc>
              <a:defRPr sz="2000">
                <a:solidFill>
                  <a:srgbClr val="000000"/>
                </a:solidFill>
                <a:latin typeface="Garamond"/>
                <a:ea typeface="Garamond"/>
                <a:cs typeface="Garamond"/>
                <a:sym typeface="Garamond"/>
              </a:defRPr>
            </a:pPr>
            <a:r>
              <a:rPr lang="en-US" sz="1600" b="1" kern="0" baseline="0" dirty="0">
                <a:solidFill>
                  <a:srgbClr val="FFFFFF"/>
                </a:solidFill>
                <a:latin typeface="Garamond" panose="02020404030301010803" pitchFamily="18" charset="0"/>
                <a:ea typeface="Garamond"/>
                <a:cs typeface="Garamond"/>
                <a:sym typeface="Garamond"/>
              </a:rPr>
              <a:t>Notice the wantonly spread legs bringing the focus to the groin.</a:t>
            </a:r>
          </a:p>
          <a:p>
            <a:pPr hangingPunct="0"/>
            <a:endParaRPr lang="en-US" altLang="en-US" sz="1600" b="1" kern="0" baseline="0" dirty="0">
              <a:solidFill>
                <a:srgbClr val="FFFFFF"/>
              </a:solidFill>
              <a:latin typeface="Garamond" panose="02020404030301010803" pitchFamily="18" charset="0"/>
              <a:ea typeface="Lucida Grande"/>
              <a:cs typeface="Arial" panose="020B0604020202020204" pitchFamily="34" charset="0"/>
              <a:sym typeface="Lucida Grande"/>
            </a:endParaRPr>
          </a:p>
        </p:txBody>
      </p:sp>
      <p:pic>
        <p:nvPicPr>
          <p:cNvPr id="29699" name="Picture 19" descr="Picture13">
            <a:extLst>
              <a:ext uri="{FF2B5EF4-FFF2-40B4-BE49-F238E27FC236}">
                <a16:creationId xmlns:a16="http://schemas.microsoft.com/office/drawing/2014/main" xmlns="" id="{CE54CF89-8208-DA48-8106-D4800AE215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685801"/>
            <a:ext cx="4313238" cy="578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0263405"/>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 name="Figure 5-85  Alternate View Full length front center"/>
          <p:cNvSpPr txBox="1">
            <a:spLocks noGrp="1"/>
          </p:cNvSpPr>
          <p:nvPr>
            <p:ph type="title" idx="4294967295"/>
          </p:nvPr>
        </p:nvSpPr>
        <p:spPr>
          <a:xfrm>
            <a:off x="1524000" y="5486401"/>
            <a:ext cx="4191000" cy="517525"/>
          </a:xfrm>
          <a:prstGeom prst="rect">
            <a:avLst/>
          </a:prstGeom>
        </p:spPr>
        <p:txBody>
          <a:bodyPr>
            <a:normAutofit fontScale="90000"/>
          </a:bodyPr>
          <a:lstStyle/>
          <a:p>
            <a:pPr marL="0" indent="39290" defTabSz="905255">
              <a:defRPr sz="1386" b="1"/>
            </a:pPr>
            <a:r>
              <a:rPr dirty="0">
                <a:solidFill>
                  <a:srgbClr val="FFFF00"/>
                </a:solidFill>
              </a:rPr>
              <a:t>Figure 5-85  Alternate View</a:t>
            </a:r>
            <a:br>
              <a:rPr dirty="0">
                <a:solidFill>
                  <a:srgbClr val="FFFF00"/>
                </a:solidFill>
              </a:rPr>
            </a:br>
            <a:r>
              <a:rPr b="0" dirty="0">
                <a:solidFill>
                  <a:srgbClr val="FFFF00"/>
                </a:solidFill>
              </a:rPr>
              <a:t>Full length front center</a:t>
            </a:r>
          </a:p>
        </p:txBody>
      </p:sp>
      <p:pic>
        <p:nvPicPr>
          <p:cNvPr id="667" name="image.jpg" descr="image.jpg"/>
          <p:cNvPicPr>
            <a:picLocks noChangeAspect="1"/>
          </p:cNvPicPr>
          <p:nvPr/>
        </p:nvPicPr>
        <p:blipFill>
          <a:blip r:embed="rId2">
            <a:extLst/>
          </a:blip>
          <a:stretch>
            <a:fillRect/>
          </a:stretch>
        </p:blipFill>
        <p:spPr>
          <a:xfrm>
            <a:off x="5794376" y="0"/>
            <a:ext cx="4416425" cy="6858000"/>
          </a:xfrm>
          <a:prstGeom prst="rect">
            <a:avLst/>
          </a:prstGeom>
          <a:ln w="12700">
            <a:miter lim="400000"/>
          </a:ln>
        </p:spPr>
      </p:pic>
      <p:sp>
        <p:nvSpPr>
          <p:cNvPr id="668" name="© 2005 Saskia Cultural Documentation, Ltd."/>
          <p:cNvSpPr txBox="1"/>
          <p:nvPr/>
        </p:nvSpPr>
        <p:spPr>
          <a:xfrm>
            <a:off x="3505201" y="6629400"/>
            <a:ext cx="2503085" cy="1397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indent="39687" defTabSz="457200">
              <a:defRPr sz="900" b="0">
                <a:solidFill>
                  <a:srgbClr val="FFFFFF"/>
                </a:solidFill>
              </a:defRPr>
            </a:lvl1pPr>
          </a:lstStyle>
          <a:p>
            <a:pPr hangingPunct="0"/>
            <a:r>
              <a:rPr kern="0">
                <a:latin typeface="Lucida Grande"/>
                <a:ea typeface="Lucida Grande"/>
                <a:cs typeface="Lucida Grande"/>
                <a:sym typeface="Lucida Grande"/>
              </a:rPr>
              <a:t>© 2005 Saskia Cultural Documentation, Ltd.</a:t>
            </a:r>
          </a:p>
        </p:txBody>
      </p:sp>
      <p:pic>
        <p:nvPicPr>
          <p:cNvPr id="669" name="image.jpg" descr="image.jpg"/>
          <p:cNvPicPr>
            <a:picLocks noChangeAspect="1"/>
          </p:cNvPicPr>
          <p:nvPr/>
        </p:nvPicPr>
        <p:blipFill>
          <a:blip r:embed="rId3">
            <a:extLst/>
          </a:blip>
          <a:stretch>
            <a:fillRect/>
          </a:stretch>
        </p:blipFill>
        <p:spPr>
          <a:xfrm>
            <a:off x="2286000" y="609601"/>
            <a:ext cx="3048000" cy="4492625"/>
          </a:xfrm>
          <a:prstGeom prst="rect">
            <a:avLst/>
          </a:prstGeom>
          <a:ln w="12700">
            <a:miter lim="400000"/>
          </a:ln>
        </p:spPr>
      </p:pic>
    </p:spTree>
    <p:extLst>
      <p:ext uri="{BB962C8B-B14F-4D97-AF65-F5344CB8AC3E}">
        <p14:creationId xmlns:p14="http://schemas.microsoft.com/office/powerpoint/2010/main" val="1608953142"/>
      </p:ext>
    </p:extLst>
  </p:cSld>
  <p:clrMapOvr>
    <a:masterClrMapping/>
  </p:clrMapOvr>
  <mc:AlternateContent xmlns:mc="http://schemas.openxmlformats.org/markup-compatibility/2006" xmlns:p14="http://schemas.microsoft.com/office/powerpoint/2010/main">
    <mc:Choice Requires="p14">
      <p:transition>
        <p:dissolve/>
      </p:transition>
    </mc:Choice>
    <mc:Fallback xmlns="" xmlns:m="http://schemas.openxmlformats.org/officeDocument/2006/math" xmlns:a14="http://schemas.microsoft.com/office/drawing/2010/main">
      <p:transition spd="fast">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 name="Seated boxer, from Rome, Italy, ca. 100–50 BCE. Bronze, approx. 4’ 2 1/2” high. Museo Nazionale Romano, Rome."/>
          <p:cNvSpPr txBox="1">
            <a:spLocks noGrp="1"/>
          </p:cNvSpPr>
          <p:nvPr>
            <p:ph type="title" idx="4294967295"/>
          </p:nvPr>
        </p:nvSpPr>
        <p:spPr>
          <a:xfrm>
            <a:off x="1611841" y="448734"/>
            <a:ext cx="3352800" cy="942975"/>
          </a:xfrm>
          <a:prstGeom prst="rect">
            <a:avLst/>
          </a:prstGeom>
        </p:spPr>
        <p:txBody>
          <a:bodyPr>
            <a:normAutofit fontScale="90000"/>
          </a:bodyPr>
          <a:lstStyle/>
          <a:p>
            <a:pPr marL="0" indent="39290" defTabSz="905255">
              <a:defRPr sz="1386"/>
            </a:pPr>
            <a:r>
              <a:rPr dirty="0">
                <a:solidFill>
                  <a:srgbClr val="FFFF00"/>
                </a:solidFill>
              </a:rPr>
              <a:t>Seated boxer, from Rome, Italy, ca. 100–50 BCE. Bronze, approx. 4</a:t>
            </a:r>
            <a:r>
              <a:rPr dirty="0">
                <a:solidFill>
                  <a:srgbClr val="FFFF00"/>
                </a:solidFill>
                <a:latin typeface="Arial"/>
                <a:ea typeface="Arial"/>
                <a:cs typeface="Arial"/>
                <a:sym typeface="Arial"/>
              </a:rPr>
              <a:t>’</a:t>
            </a:r>
            <a:r>
              <a:rPr dirty="0">
                <a:solidFill>
                  <a:srgbClr val="FFFF00"/>
                </a:solidFill>
              </a:rPr>
              <a:t> 2 1/2</a:t>
            </a:r>
            <a:r>
              <a:rPr dirty="0">
                <a:solidFill>
                  <a:srgbClr val="FFFF00"/>
                </a:solidFill>
                <a:latin typeface="Arial"/>
                <a:ea typeface="Arial"/>
                <a:cs typeface="Arial"/>
                <a:sym typeface="Arial"/>
              </a:rPr>
              <a:t>”</a:t>
            </a:r>
            <a:r>
              <a:rPr dirty="0">
                <a:solidFill>
                  <a:srgbClr val="FFFF00"/>
                </a:solidFill>
              </a:rPr>
              <a:t> high. Museo Nazionale Romano, Rome. </a:t>
            </a:r>
          </a:p>
        </p:txBody>
      </p:sp>
      <p:pic>
        <p:nvPicPr>
          <p:cNvPr id="672" name="image.jpg" descr="image.jpg"/>
          <p:cNvPicPr>
            <a:picLocks noChangeAspect="1"/>
          </p:cNvPicPr>
          <p:nvPr/>
        </p:nvPicPr>
        <p:blipFill>
          <a:blip r:embed="rId2">
            <a:extLst/>
          </a:blip>
          <a:stretch>
            <a:fillRect/>
          </a:stretch>
        </p:blipFill>
        <p:spPr>
          <a:xfrm>
            <a:off x="5337176" y="0"/>
            <a:ext cx="5330825" cy="6858000"/>
          </a:xfrm>
          <a:prstGeom prst="rect">
            <a:avLst/>
          </a:prstGeom>
          <a:ln w="12700">
            <a:miter lim="400000"/>
          </a:ln>
        </p:spPr>
      </p:pic>
      <p:pic>
        <p:nvPicPr>
          <p:cNvPr id="7" name="Picture 5" descr="star.png">
            <a:extLst>
              <a:ext uri="{FF2B5EF4-FFF2-40B4-BE49-F238E27FC236}">
                <a16:creationId xmlns:a16="http://schemas.microsoft.com/office/drawing/2014/main" xmlns="" id="{03997C49-99A0-0743-86D2-EC97BAEADB2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685866" y="76201"/>
            <a:ext cx="609600"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8" descr="Picture11">
            <a:extLst>
              <a:ext uri="{FF2B5EF4-FFF2-40B4-BE49-F238E27FC236}">
                <a16:creationId xmlns:a16="http://schemas.microsoft.com/office/drawing/2014/main" xmlns="" id="{B75A38FD-A669-4E42-A03F-CF88ADA0D6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1868" y="1657720"/>
            <a:ext cx="3141133" cy="4963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1374570"/>
      </p:ext>
    </p:extLst>
  </p:cSld>
  <p:clrMapOvr>
    <a:masterClrMapping/>
  </p:clrMapOvr>
  <mc:AlternateContent xmlns:mc="http://schemas.openxmlformats.org/markup-compatibility/2006" xmlns:p14="http://schemas.microsoft.com/office/powerpoint/2010/main">
    <mc:Choice Requires="p14">
      <p:transition>
        <p:dissolve/>
      </p:transition>
    </mc:Choice>
    <mc:Fallback xmlns="" xmlns:m="http://schemas.openxmlformats.org/officeDocument/2006/math" xmlns:a14="http://schemas.microsoft.com/office/drawing/2010/main">
      <p:transition spd="fast">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ext Box 10">
            <a:extLst>
              <a:ext uri="{FF2B5EF4-FFF2-40B4-BE49-F238E27FC236}">
                <a16:creationId xmlns:a16="http://schemas.microsoft.com/office/drawing/2014/main" xmlns="" id="{A5169696-6FA2-664F-B92E-E40AB2221DA4}"/>
              </a:ext>
            </a:extLst>
          </p:cNvPr>
          <p:cNvSpPr txBox="1">
            <a:spLocks noChangeArrowheads="1"/>
          </p:cNvSpPr>
          <p:nvPr/>
        </p:nvSpPr>
        <p:spPr bwMode="auto">
          <a:xfrm>
            <a:off x="1539876" y="662088"/>
            <a:ext cx="5089525"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aseline="-25000">
                <a:solidFill>
                  <a:schemeClr val="tx1"/>
                </a:solidFill>
                <a:latin typeface="Times" pitchFamily="2" charset="0"/>
              </a:defRPr>
            </a:lvl1pPr>
            <a:lvl2pPr marL="742950" indent="-285750">
              <a:defRPr sz="2400" baseline="-25000">
                <a:solidFill>
                  <a:schemeClr val="tx1"/>
                </a:solidFill>
                <a:latin typeface="Times" pitchFamily="2" charset="0"/>
              </a:defRPr>
            </a:lvl2pPr>
            <a:lvl3pPr marL="1143000" indent="-228600">
              <a:defRPr sz="2400" baseline="-25000">
                <a:solidFill>
                  <a:schemeClr val="tx1"/>
                </a:solidFill>
                <a:latin typeface="Times" pitchFamily="2" charset="0"/>
              </a:defRPr>
            </a:lvl3pPr>
            <a:lvl4pPr marL="1600200" indent="-228600">
              <a:defRPr sz="2400" baseline="-25000">
                <a:solidFill>
                  <a:schemeClr val="tx1"/>
                </a:solidFill>
                <a:latin typeface="Times" pitchFamily="2" charset="0"/>
              </a:defRPr>
            </a:lvl4pPr>
            <a:lvl5pPr marL="2057400" indent="-228600">
              <a:defRPr sz="2400" baseline="-25000">
                <a:solidFill>
                  <a:schemeClr val="tx1"/>
                </a:solidFill>
                <a:latin typeface="Times" pitchFamily="2" charset="0"/>
              </a:defRPr>
            </a:lvl5pPr>
            <a:lvl6pPr marL="2514600" indent="-228600" eaLnBrk="0" fontAlgn="base" hangingPunct="0">
              <a:spcBef>
                <a:spcPct val="0"/>
              </a:spcBef>
              <a:spcAft>
                <a:spcPct val="0"/>
              </a:spcAft>
              <a:defRPr sz="2400" baseline="-25000">
                <a:solidFill>
                  <a:schemeClr val="tx1"/>
                </a:solidFill>
                <a:latin typeface="Times" pitchFamily="2" charset="0"/>
              </a:defRPr>
            </a:lvl6pPr>
            <a:lvl7pPr marL="2971800" indent="-228600" eaLnBrk="0" fontAlgn="base" hangingPunct="0">
              <a:spcBef>
                <a:spcPct val="0"/>
              </a:spcBef>
              <a:spcAft>
                <a:spcPct val="0"/>
              </a:spcAft>
              <a:defRPr sz="2400" baseline="-25000">
                <a:solidFill>
                  <a:schemeClr val="tx1"/>
                </a:solidFill>
                <a:latin typeface="Times" pitchFamily="2" charset="0"/>
              </a:defRPr>
            </a:lvl7pPr>
            <a:lvl8pPr marL="3429000" indent="-228600" eaLnBrk="0" fontAlgn="base" hangingPunct="0">
              <a:spcBef>
                <a:spcPct val="0"/>
              </a:spcBef>
              <a:spcAft>
                <a:spcPct val="0"/>
              </a:spcAft>
              <a:defRPr sz="2400" baseline="-25000">
                <a:solidFill>
                  <a:schemeClr val="tx1"/>
                </a:solidFill>
                <a:latin typeface="Times" pitchFamily="2" charset="0"/>
              </a:defRPr>
            </a:lvl8pPr>
            <a:lvl9pPr marL="3886200" indent="-228600" eaLnBrk="0" fontAlgn="base" hangingPunct="0">
              <a:spcBef>
                <a:spcPct val="0"/>
              </a:spcBef>
              <a:spcAft>
                <a:spcPct val="0"/>
              </a:spcAft>
              <a:defRPr sz="2400" baseline="-25000">
                <a:solidFill>
                  <a:schemeClr val="tx1"/>
                </a:solidFill>
                <a:latin typeface="Times" pitchFamily="2" charset="0"/>
              </a:defRPr>
            </a:lvl9pPr>
          </a:lstStyle>
          <a:p>
            <a:pPr algn="r" hangingPunct="0"/>
            <a:r>
              <a:rPr lang="en-US" altLang="en-US" sz="1400" b="1" kern="0" baseline="0" dirty="0">
                <a:solidFill>
                  <a:srgbClr val="FFFFFF"/>
                </a:solidFill>
                <a:latin typeface="Arial" panose="020B0604020202020204" pitchFamily="34" charset="0"/>
                <a:ea typeface="Lucida Grande"/>
                <a:cs typeface="Arial" panose="020B0604020202020204" pitchFamily="34" charset="0"/>
                <a:sym typeface="Lucida Grande"/>
              </a:rPr>
              <a:t>Hellenistic sculptors often rendered the common theme of the male athlete in a new way.</a:t>
            </a:r>
          </a:p>
          <a:p>
            <a:pPr algn="r" hangingPunct="0"/>
            <a:endParaRPr lang="en-US" altLang="en-US" sz="1400" b="1" kern="0" baseline="0" dirty="0">
              <a:solidFill>
                <a:srgbClr val="FFFFFF"/>
              </a:solidFill>
              <a:latin typeface="Arial" panose="020B0604020202020204" pitchFamily="34" charset="0"/>
              <a:ea typeface="Lucida Grande"/>
              <a:cs typeface="Arial" panose="020B0604020202020204" pitchFamily="34" charset="0"/>
              <a:sym typeface="Lucida Grande"/>
            </a:endParaRPr>
          </a:p>
          <a:p>
            <a:pPr algn="r" hangingPunct="0"/>
            <a:r>
              <a:rPr lang="en-US" altLang="en-US" sz="1400" b="1" kern="0" baseline="0" dirty="0">
                <a:solidFill>
                  <a:srgbClr val="FFFFFF"/>
                </a:solidFill>
                <a:latin typeface="Arial" panose="020B0604020202020204" pitchFamily="34" charset="0"/>
                <a:ea typeface="Lucida Grande"/>
                <a:cs typeface="Arial" panose="020B0604020202020204" pitchFamily="34" charset="0"/>
                <a:sym typeface="Lucida Grande"/>
              </a:rPr>
              <a:t>This boxer is not a victorious young athlete with a perfect face and body, but rather a heavily battered, defeated veteran whose upward gaze may have been directed at the man who had just beaten him.</a:t>
            </a:r>
          </a:p>
          <a:p>
            <a:pPr algn="r" hangingPunct="0"/>
            <a:endParaRPr lang="en-US" altLang="en-US" sz="1400" b="1" kern="0" baseline="0" dirty="0">
              <a:solidFill>
                <a:srgbClr val="FFFFFF"/>
              </a:solidFill>
              <a:latin typeface="Arial" panose="020B0604020202020204" pitchFamily="34" charset="0"/>
              <a:ea typeface="Lucida Grande"/>
              <a:cs typeface="Arial" panose="020B0604020202020204" pitchFamily="34" charset="0"/>
              <a:sym typeface="Lucida Grande"/>
            </a:endParaRPr>
          </a:p>
          <a:p>
            <a:pPr algn="r" hangingPunct="0"/>
            <a:r>
              <a:rPr lang="en-US" altLang="en-US" sz="1400" b="1" kern="0" baseline="0" dirty="0">
                <a:solidFill>
                  <a:srgbClr val="FFFFFF"/>
                </a:solidFill>
                <a:latin typeface="Arial" panose="020B0604020202020204" pitchFamily="34" charset="0"/>
                <a:ea typeface="Lucida Grande"/>
                <a:cs typeface="Arial" panose="020B0604020202020204" pitchFamily="34" charset="0"/>
                <a:sym typeface="Lucida Grande"/>
              </a:rPr>
              <a:t>This boxer’s broken nose, distorted face, bleeding wounds and “cauliflower ears” add the sense of realism that the Hellenistic artists sought.</a:t>
            </a:r>
          </a:p>
          <a:p>
            <a:pPr algn="r" hangingPunct="0"/>
            <a:endParaRPr lang="en-US" altLang="en-US" sz="1400" b="1" kern="0" baseline="0" dirty="0">
              <a:solidFill>
                <a:srgbClr val="FFFFFF"/>
              </a:solidFill>
              <a:latin typeface="Arial" panose="020B0604020202020204" pitchFamily="34" charset="0"/>
              <a:ea typeface="Lucida Grande"/>
              <a:cs typeface="Arial" panose="020B0604020202020204" pitchFamily="34" charset="0"/>
              <a:sym typeface="Lucida Grande"/>
            </a:endParaRPr>
          </a:p>
          <a:p>
            <a:pPr algn="r" hangingPunct="0"/>
            <a:r>
              <a:rPr lang="en-US" sz="1400" b="1" kern="0" baseline="0" dirty="0">
                <a:solidFill>
                  <a:srgbClr val="FFFFFF"/>
                </a:solidFill>
                <a:latin typeface="Arial" panose="020B0604020202020204" pitchFamily="34" charset="0"/>
                <a:ea typeface="Lucida Grande"/>
                <a:cs typeface="Arial" panose="020B0604020202020204" pitchFamily="34" charset="0"/>
                <a:sym typeface="Lucida Grande"/>
              </a:rPr>
              <a:t>Although Hellenistic sculptors tackled an expanded range of subjects, they did not abandon such traditional themes as the Greek athlete</a:t>
            </a:r>
          </a:p>
          <a:p>
            <a:pPr algn="r" hangingPunct="0"/>
            <a:endParaRPr lang="en-US" altLang="en-US" sz="1400" b="1" kern="0" baseline="0" dirty="0">
              <a:solidFill>
                <a:srgbClr val="FFFFFF"/>
              </a:solidFill>
              <a:latin typeface="Arial" panose="020B0604020202020204" pitchFamily="34" charset="0"/>
              <a:ea typeface="Lucida Grande"/>
              <a:cs typeface="Arial" panose="020B0604020202020204" pitchFamily="34" charset="0"/>
              <a:sym typeface="Lucida Grande"/>
            </a:endParaRPr>
          </a:p>
          <a:p>
            <a:pPr algn="r" hangingPunct="0"/>
            <a:endParaRPr lang="en-US" altLang="en-US" sz="1200" b="1" kern="0" baseline="0" dirty="0">
              <a:solidFill>
                <a:srgbClr val="FFFFFF"/>
              </a:solidFill>
              <a:latin typeface="Arial" panose="020B0604020202020204" pitchFamily="34" charset="0"/>
              <a:ea typeface="Lucida Grande"/>
              <a:cs typeface="Arial" panose="020B0604020202020204" pitchFamily="34" charset="0"/>
              <a:sym typeface="Lucida Grande"/>
            </a:endParaRPr>
          </a:p>
          <a:p>
            <a:pPr algn="r" hangingPunct="0"/>
            <a:r>
              <a:rPr lang="en-US" sz="1400" b="1" kern="0" baseline="0" dirty="0">
                <a:solidFill>
                  <a:srgbClr val="FFFFFF"/>
                </a:solidFill>
                <a:latin typeface="Arial" panose="020B0604020202020204" pitchFamily="34" charset="0"/>
                <a:ea typeface="Lucida Grande"/>
                <a:cs typeface="Arial" panose="020B0604020202020204" pitchFamily="34" charset="0"/>
                <a:sym typeface="Lucida Grande"/>
              </a:rPr>
              <a:t>The appeal is to the viewers’ emotions rather than intellect. </a:t>
            </a:r>
          </a:p>
          <a:p>
            <a:pPr algn="r" hangingPunct="0"/>
            <a:endParaRPr lang="en-US" altLang="en-US" sz="1200" b="1" kern="0" baseline="0" dirty="0">
              <a:solidFill>
                <a:srgbClr val="FFFFFF"/>
              </a:solidFill>
              <a:latin typeface="Arial" panose="020B0604020202020204" pitchFamily="34" charset="0"/>
              <a:ea typeface="Lucida Grande"/>
              <a:cs typeface="Arial" panose="020B0604020202020204" pitchFamily="34" charset="0"/>
              <a:sym typeface="Lucida Grande"/>
            </a:endParaRPr>
          </a:p>
          <a:p>
            <a:pPr algn="r" hangingPunct="0"/>
            <a:endParaRPr lang="en-US" altLang="en-US" sz="1200" b="1" kern="0" baseline="0" dirty="0">
              <a:solidFill>
                <a:srgbClr val="FFFFFF"/>
              </a:solidFill>
              <a:latin typeface="Arial" panose="020B0604020202020204" pitchFamily="34" charset="0"/>
              <a:ea typeface="Lucida Grande"/>
              <a:cs typeface="Arial" panose="020B0604020202020204" pitchFamily="34" charset="0"/>
              <a:sym typeface="Lucida Grande"/>
            </a:endParaRPr>
          </a:p>
          <a:p>
            <a:pPr algn="r" hangingPunct="0"/>
            <a:endParaRPr lang="en-US" altLang="en-US" sz="1200" b="1" kern="0" baseline="0" dirty="0">
              <a:solidFill>
                <a:srgbClr val="FFFFFF"/>
              </a:solidFill>
              <a:latin typeface="Arial" panose="020B0604020202020204" pitchFamily="34" charset="0"/>
              <a:ea typeface="Lucida Grande"/>
              <a:cs typeface="Arial" panose="020B0604020202020204" pitchFamily="34" charset="0"/>
              <a:sym typeface="Lucida Grande"/>
            </a:endParaRPr>
          </a:p>
          <a:p>
            <a:pPr algn="r" hangingPunct="0"/>
            <a:endParaRPr lang="en-US" altLang="en-US" sz="1200" b="1" kern="0" baseline="0" dirty="0">
              <a:solidFill>
                <a:srgbClr val="FFFFFF"/>
              </a:solidFill>
              <a:latin typeface="Arial" panose="020B0604020202020204" pitchFamily="34" charset="0"/>
              <a:ea typeface="Lucida Grande"/>
              <a:cs typeface="Arial" panose="020B0604020202020204" pitchFamily="34" charset="0"/>
              <a:sym typeface="Lucida Grande"/>
            </a:endParaRPr>
          </a:p>
          <a:p>
            <a:pPr algn="r" hangingPunct="0"/>
            <a:endParaRPr lang="en-US" altLang="en-US" sz="1200" b="1" kern="0" baseline="0" dirty="0">
              <a:solidFill>
                <a:srgbClr val="FFFFFF"/>
              </a:solidFill>
              <a:latin typeface="Arial" panose="020B0604020202020204" pitchFamily="34" charset="0"/>
              <a:ea typeface="Lucida Grande"/>
              <a:cs typeface="Arial" panose="020B0604020202020204" pitchFamily="34" charset="0"/>
              <a:sym typeface="Lucida Grande"/>
            </a:endParaRPr>
          </a:p>
        </p:txBody>
      </p:sp>
      <p:sp>
        <p:nvSpPr>
          <p:cNvPr id="30722" name="Text Box 14">
            <a:extLst>
              <a:ext uri="{FF2B5EF4-FFF2-40B4-BE49-F238E27FC236}">
                <a16:creationId xmlns:a16="http://schemas.microsoft.com/office/drawing/2014/main" xmlns="" id="{27AEBA08-0CD7-8740-B03E-C272A4058FA3}"/>
              </a:ext>
            </a:extLst>
          </p:cNvPr>
          <p:cNvSpPr txBox="1">
            <a:spLocks noChangeArrowheads="1"/>
          </p:cNvSpPr>
          <p:nvPr/>
        </p:nvSpPr>
        <p:spPr bwMode="auto">
          <a:xfrm>
            <a:off x="2438400" y="5740401"/>
            <a:ext cx="4191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Times" pitchFamily="2" charset="0"/>
              </a:defRPr>
            </a:lvl1pPr>
            <a:lvl2pPr marL="742950" indent="-285750">
              <a:defRPr sz="2400" baseline="-25000">
                <a:solidFill>
                  <a:schemeClr val="tx1"/>
                </a:solidFill>
                <a:latin typeface="Times" pitchFamily="2" charset="0"/>
              </a:defRPr>
            </a:lvl2pPr>
            <a:lvl3pPr marL="1143000" indent="-228600">
              <a:defRPr sz="2400" baseline="-25000">
                <a:solidFill>
                  <a:schemeClr val="tx1"/>
                </a:solidFill>
                <a:latin typeface="Times" pitchFamily="2" charset="0"/>
              </a:defRPr>
            </a:lvl3pPr>
            <a:lvl4pPr marL="1600200" indent="-228600">
              <a:defRPr sz="2400" baseline="-25000">
                <a:solidFill>
                  <a:schemeClr val="tx1"/>
                </a:solidFill>
                <a:latin typeface="Times" pitchFamily="2" charset="0"/>
              </a:defRPr>
            </a:lvl4pPr>
            <a:lvl5pPr marL="2057400" indent="-228600">
              <a:defRPr sz="2400" baseline="-25000">
                <a:solidFill>
                  <a:schemeClr val="tx1"/>
                </a:solidFill>
                <a:latin typeface="Times" pitchFamily="2" charset="0"/>
              </a:defRPr>
            </a:lvl5pPr>
            <a:lvl6pPr marL="2514600" indent="-228600" eaLnBrk="0" fontAlgn="base" hangingPunct="0">
              <a:spcBef>
                <a:spcPct val="0"/>
              </a:spcBef>
              <a:spcAft>
                <a:spcPct val="0"/>
              </a:spcAft>
              <a:defRPr sz="2400" baseline="-25000">
                <a:solidFill>
                  <a:schemeClr val="tx1"/>
                </a:solidFill>
                <a:latin typeface="Times" pitchFamily="2" charset="0"/>
              </a:defRPr>
            </a:lvl6pPr>
            <a:lvl7pPr marL="2971800" indent="-228600" eaLnBrk="0" fontAlgn="base" hangingPunct="0">
              <a:spcBef>
                <a:spcPct val="0"/>
              </a:spcBef>
              <a:spcAft>
                <a:spcPct val="0"/>
              </a:spcAft>
              <a:defRPr sz="2400" baseline="-25000">
                <a:solidFill>
                  <a:schemeClr val="tx1"/>
                </a:solidFill>
                <a:latin typeface="Times" pitchFamily="2" charset="0"/>
              </a:defRPr>
            </a:lvl7pPr>
            <a:lvl8pPr marL="3429000" indent="-228600" eaLnBrk="0" fontAlgn="base" hangingPunct="0">
              <a:spcBef>
                <a:spcPct val="0"/>
              </a:spcBef>
              <a:spcAft>
                <a:spcPct val="0"/>
              </a:spcAft>
              <a:defRPr sz="2400" baseline="-25000">
                <a:solidFill>
                  <a:schemeClr val="tx1"/>
                </a:solidFill>
                <a:latin typeface="Times" pitchFamily="2" charset="0"/>
              </a:defRPr>
            </a:lvl8pPr>
            <a:lvl9pPr marL="3886200" indent="-228600" eaLnBrk="0" fontAlgn="base" hangingPunct="0">
              <a:spcBef>
                <a:spcPct val="0"/>
              </a:spcBef>
              <a:spcAft>
                <a:spcPct val="0"/>
              </a:spcAft>
              <a:defRPr sz="2400" baseline="-25000">
                <a:solidFill>
                  <a:schemeClr val="tx1"/>
                </a:solidFill>
                <a:latin typeface="Times" pitchFamily="2" charset="0"/>
              </a:defRPr>
            </a:lvl9pPr>
          </a:lstStyle>
          <a:p>
            <a:pPr algn="r" hangingPunct="0"/>
            <a:r>
              <a:rPr lang="en-US" altLang="en-US" sz="1600" b="1" kern="0" baseline="0" dirty="0">
                <a:solidFill>
                  <a:srgbClr val="FFFF00"/>
                </a:solidFill>
                <a:latin typeface="Arial" panose="020B0604020202020204" pitchFamily="34" charset="0"/>
                <a:ea typeface="Lucida Grande"/>
                <a:cs typeface="Arial" panose="020B0604020202020204" pitchFamily="34" charset="0"/>
                <a:sym typeface="Lucida Grande"/>
              </a:rPr>
              <a:t>Seated Boxer</a:t>
            </a:r>
          </a:p>
          <a:p>
            <a:pPr algn="r" hangingPunct="0"/>
            <a:r>
              <a:rPr lang="en-US" altLang="en-US" sz="1600" b="1" kern="0" baseline="0" dirty="0">
                <a:solidFill>
                  <a:srgbClr val="FFFF00"/>
                </a:solidFill>
                <a:latin typeface="Arial" panose="020B0604020202020204" pitchFamily="34" charset="0"/>
                <a:ea typeface="Lucida Grande"/>
                <a:cs typeface="Arial" panose="020B0604020202020204" pitchFamily="34" charset="0"/>
                <a:sym typeface="Lucida Grande"/>
              </a:rPr>
              <a:t> Bronze,  c100 BCE. HELLENISTIC GREEK</a:t>
            </a:r>
          </a:p>
        </p:txBody>
      </p:sp>
      <p:pic>
        <p:nvPicPr>
          <p:cNvPr id="30725" name="Picture 5" descr="star.png">
            <a:extLst>
              <a:ext uri="{FF2B5EF4-FFF2-40B4-BE49-F238E27FC236}">
                <a16:creationId xmlns:a16="http://schemas.microsoft.com/office/drawing/2014/main" xmlns="" id="{3B16F4AB-28BB-6D47-BA3F-3AA76CD761E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601200" y="5867401"/>
            <a:ext cx="609600"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jpg" descr="image.jpg">
            <a:extLst>
              <a:ext uri="{FF2B5EF4-FFF2-40B4-BE49-F238E27FC236}">
                <a16:creationId xmlns:a16="http://schemas.microsoft.com/office/drawing/2014/main" xmlns="" id="{1761A125-B836-6040-9216-5A4FBBDDCCBF}"/>
              </a:ext>
            </a:extLst>
          </p:cNvPr>
          <p:cNvPicPr>
            <a:picLocks noChangeAspect="1"/>
          </p:cNvPicPr>
          <p:nvPr/>
        </p:nvPicPr>
        <p:blipFill>
          <a:blip r:embed="rId3">
            <a:extLst/>
          </a:blip>
          <a:stretch>
            <a:fillRect/>
          </a:stretch>
        </p:blipFill>
        <p:spPr>
          <a:xfrm>
            <a:off x="6629400" y="331044"/>
            <a:ext cx="3845536" cy="5740400"/>
          </a:xfrm>
          <a:prstGeom prst="rect">
            <a:avLst/>
          </a:prstGeom>
          <a:ln w="12700">
            <a:miter lim="400000"/>
          </a:ln>
        </p:spPr>
      </p:pic>
    </p:spTree>
    <p:extLst>
      <p:ext uri="{BB962C8B-B14F-4D97-AF65-F5344CB8AC3E}">
        <p14:creationId xmlns:p14="http://schemas.microsoft.com/office/powerpoint/2010/main" val="1126736719"/>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4" descr="Picture11">
            <a:extLst>
              <a:ext uri="{FF2B5EF4-FFF2-40B4-BE49-F238E27FC236}">
                <a16:creationId xmlns:a16="http://schemas.microsoft.com/office/drawing/2014/main" xmlns="" id="{A0B2E748-0A99-B94E-A1A2-B999FFB284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6664" y="685800"/>
            <a:ext cx="361632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6" name="Picture 8" descr="http://farm3.static.flickr.com/2049/2197464275_01c9db44fb.jpg?v=0">
            <a:extLst>
              <a:ext uri="{FF2B5EF4-FFF2-40B4-BE49-F238E27FC236}">
                <a16:creationId xmlns:a16="http://schemas.microsoft.com/office/drawing/2014/main" xmlns="" id="{E5A6C2D0-A240-EB45-BDAD-6A58656E78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4285" t="3571" r="17461" b="17857"/>
          <a:stretch>
            <a:fillRect/>
          </a:stretch>
        </p:blipFill>
        <p:spPr bwMode="auto">
          <a:xfrm>
            <a:off x="2133600" y="693739"/>
            <a:ext cx="3671888" cy="563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Rectangle 6">
            <a:extLst>
              <a:ext uri="{FF2B5EF4-FFF2-40B4-BE49-F238E27FC236}">
                <a16:creationId xmlns:a16="http://schemas.microsoft.com/office/drawing/2014/main" xmlns="" id="{02F59EEA-2CBF-864C-9416-FE0F002E0634}"/>
              </a:ext>
            </a:extLst>
          </p:cNvPr>
          <p:cNvSpPr>
            <a:spLocks noChangeArrowheads="1"/>
          </p:cNvSpPr>
          <p:nvPr/>
        </p:nvSpPr>
        <p:spPr bwMode="auto">
          <a:xfrm>
            <a:off x="2057400" y="5181600"/>
            <a:ext cx="4038600" cy="685800"/>
          </a:xfrm>
          <a:prstGeom prst="rect">
            <a:avLst/>
          </a:prstGeom>
          <a:solidFill>
            <a:srgbClr val="000000">
              <a:alpha val="74117"/>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baseline="-25000">
                <a:solidFill>
                  <a:schemeClr val="tx1"/>
                </a:solidFill>
                <a:latin typeface="Times" pitchFamily="2" charset="0"/>
              </a:defRPr>
            </a:lvl1pPr>
            <a:lvl2pPr marL="742950" indent="-285750">
              <a:defRPr sz="2400" baseline="-25000">
                <a:solidFill>
                  <a:schemeClr val="tx1"/>
                </a:solidFill>
                <a:latin typeface="Times" pitchFamily="2" charset="0"/>
              </a:defRPr>
            </a:lvl2pPr>
            <a:lvl3pPr marL="1143000" indent="-228600">
              <a:defRPr sz="2400" baseline="-25000">
                <a:solidFill>
                  <a:schemeClr val="tx1"/>
                </a:solidFill>
                <a:latin typeface="Times" pitchFamily="2" charset="0"/>
              </a:defRPr>
            </a:lvl3pPr>
            <a:lvl4pPr marL="1600200" indent="-228600">
              <a:defRPr sz="2400" baseline="-25000">
                <a:solidFill>
                  <a:schemeClr val="tx1"/>
                </a:solidFill>
                <a:latin typeface="Times" pitchFamily="2" charset="0"/>
              </a:defRPr>
            </a:lvl4pPr>
            <a:lvl5pPr marL="2057400" indent="-228600">
              <a:defRPr sz="2400" baseline="-25000">
                <a:solidFill>
                  <a:schemeClr val="tx1"/>
                </a:solidFill>
                <a:latin typeface="Times" pitchFamily="2" charset="0"/>
              </a:defRPr>
            </a:lvl5pPr>
            <a:lvl6pPr marL="2514600" indent="-228600" eaLnBrk="0" fontAlgn="base" hangingPunct="0">
              <a:spcBef>
                <a:spcPct val="0"/>
              </a:spcBef>
              <a:spcAft>
                <a:spcPct val="0"/>
              </a:spcAft>
              <a:defRPr sz="2400" baseline="-25000">
                <a:solidFill>
                  <a:schemeClr val="tx1"/>
                </a:solidFill>
                <a:latin typeface="Times" pitchFamily="2" charset="0"/>
              </a:defRPr>
            </a:lvl6pPr>
            <a:lvl7pPr marL="2971800" indent="-228600" eaLnBrk="0" fontAlgn="base" hangingPunct="0">
              <a:spcBef>
                <a:spcPct val="0"/>
              </a:spcBef>
              <a:spcAft>
                <a:spcPct val="0"/>
              </a:spcAft>
              <a:defRPr sz="2400" baseline="-25000">
                <a:solidFill>
                  <a:schemeClr val="tx1"/>
                </a:solidFill>
                <a:latin typeface="Times" pitchFamily="2" charset="0"/>
              </a:defRPr>
            </a:lvl7pPr>
            <a:lvl8pPr marL="3429000" indent="-228600" eaLnBrk="0" fontAlgn="base" hangingPunct="0">
              <a:spcBef>
                <a:spcPct val="0"/>
              </a:spcBef>
              <a:spcAft>
                <a:spcPct val="0"/>
              </a:spcAft>
              <a:defRPr sz="2400" baseline="-25000">
                <a:solidFill>
                  <a:schemeClr val="tx1"/>
                </a:solidFill>
                <a:latin typeface="Times" pitchFamily="2" charset="0"/>
              </a:defRPr>
            </a:lvl8pPr>
            <a:lvl9pPr marL="3886200" indent="-228600" eaLnBrk="0" fontAlgn="base" hangingPunct="0">
              <a:spcBef>
                <a:spcPct val="0"/>
              </a:spcBef>
              <a:spcAft>
                <a:spcPct val="0"/>
              </a:spcAft>
              <a:defRPr sz="2400" baseline="-25000">
                <a:solidFill>
                  <a:schemeClr val="tx1"/>
                </a:solidFill>
                <a:latin typeface="Times" pitchFamily="2" charset="0"/>
              </a:defRPr>
            </a:lvl9pPr>
          </a:lstStyle>
          <a:p>
            <a:pPr hangingPunct="0"/>
            <a:endParaRPr lang="en-US" altLang="en-US" b="1" kern="0">
              <a:solidFill>
                <a:srgbClr val="000000"/>
              </a:solidFill>
              <a:ea typeface="Lucida Grande"/>
              <a:cs typeface="Lucida Grande"/>
              <a:sym typeface="Lucida Grande"/>
            </a:endParaRPr>
          </a:p>
        </p:txBody>
      </p:sp>
      <p:sp>
        <p:nvSpPr>
          <p:cNvPr id="31748" name="TextBox 7">
            <a:extLst>
              <a:ext uri="{FF2B5EF4-FFF2-40B4-BE49-F238E27FC236}">
                <a16:creationId xmlns:a16="http://schemas.microsoft.com/office/drawing/2014/main" xmlns="" id="{04BB9BF5-9A1F-6D4B-AC0F-5D122792371C}"/>
              </a:ext>
            </a:extLst>
          </p:cNvPr>
          <p:cNvSpPr txBox="1">
            <a:spLocks noChangeArrowheads="1"/>
          </p:cNvSpPr>
          <p:nvPr/>
        </p:nvSpPr>
        <p:spPr bwMode="auto">
          <a:xfrm>
            <a:off x="2133600" y="5200650"/>
            <a:ext cx="3810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Times" pitchFamily="2" charset="0"/>
              </a:defRPr>
            </a:lvl1pPr>
            <a:lvl2pPr marL="742950" indent="-285750">
              <a:defRPr sz="2400" baseline="-25000">
                <a:solidFill>
                  <a:schemeClr val="tx1"/>
                </a:solidFill>
                <a:latin typeface="Times" pitchFamily="2" charset="0"/>
              </a:defRPr>
            </a:lvl2pPr>
            <a:lvl3pPr marL="1143000" indent="-228600">
              <a:defRPr sz="2400" baseline="-25000">
                <a:solidFill>
                  <a:schemeClr val="tx1"/>
                </a:solidFill>
                <a:latin typeface="Times" pitchFamily="2" charset="0"/>
              </a:defRPr>
            </a:lvl3pPr>
            <a:lvl4pPr marL="1600200" indent="-228600">
              <a:defRPr sz="2400" baseline="-25000">
                <a:solidFill>
                  <a:schemeClr val="tx1"/>
                </a:solidFill>
                <a:latin typeface="Times" pitchFamily="2" charset="0"/>
              </a:defRPr>
            </a:lvl4pPr>
            <a:lvl5pPr marL="2057400" indent="-228600">
              <a:defRPr sz="2400" baseline="-25000">
                <a:solidFill>
                  <a:schemeClr val="tx1"/>
                </a:solidFill>
                <a:latin typeface="Times" pitchFamily="2" charset="0"/>
              </a:defRPr>
            </a:lvl5pPr>
            <a:lvl6pPr marL="2514600" indent="-228600" eaLnBrk="0" fontAlgn="base" hangingPunct="0">
              <a:spcBef>
                <a:spcPct val="0"/>
              </a:spcBef>
              <a:spcAft>
                <a:spcPct val="0"/>
              </a:spcAft>
              <a:defRPr sz="2400" baseline="-25000">
                <a:solidFill>
                  <a:schemeClr val="tx1"/>
                </a:solidFill>
                <a:latin typeface="Times" pitchFamily="2" charset="0"/>
              </a:defRPr>
            </a:lvl6pPr>
            <a:lvl7pPr marL="2971800" indent="-228600" eaLnBrk="0" fontAlgn="base" hangingPunct="0">
              <a:spcBef>
                <a:spcPct val="0"/>
              </a:spcBef>
              <a:spcAft>
                <a:spcPct val="0"/>
              </a:spcAft>
              <a:defRPr sz="2400" baseline="-25000">
                <a:solidFill>
                  <a:schemeClr val="tx1"/>
                </a:solidFill>
                <a:latin typeface="Times" pitchFamily="2" charset="0"/>
              </a:defRPr>
            </a:lvl7pPr>
            <a:lvl8pPr marL="3429000" indent="-228600" eaLnBrk="0" fontAlgn="base" hangingPunct="0">
              <a:spcBef>
                <a:spcPct val="0"/>
              </a:spcBef>
              <a:spcAft>
                <a:spcPct val="0"/>
              </a:spcAft>
              <a:defRPr sz="2400" baseline="-25000">
                <a:solidFill>
                  <a:schemeClr val="tx1"/>
                </a:solidFill>
                <a:latin typeface="Times" pitchFamily="2" charset="0"/>
              </a:defRPr>
            </a:lvl8pPr>
            <a:lvl9pPr marL="3886200" indent="-228600" eaLnBrk="0" fontAlgn="base" hangingPunct="0">
              <a:spcBef>
                <a:spcPct val="0"/>
              </a:spcBef>
              <a:spcAft>
                <a:spcPct val="0"/>
              </a:spcAft>
              <a:defRPr sz="2400" baseline="-25000">
                <a:solidFill>
                  <a:schemeClr val="tx1"/>
                </a:solidFill>
                <a:latin typeface="Times" pitchFamily="2" charset="0"/>
              </a:defRPr>
            </a:lvl9pPr>
          </a:lstStyle>
          <a:p>
            <a:pPr algn="ctr" hangingPunct="0"/>
            <a:r>
              <a:rPr lang="en-US" altLang="en-US" sz="1600" b="1" kern="0" baseline="0">
                <a:solidFill>
                  <a:srgbClr val="000000"/>
                </a:solidFill>
                <a:latin typeface="Arial" panose="020B0604020202020204" pitchFamily="34" charset="0"/>
                <a:ea typeface="Lucida Grande"/>
                <a:cs typeface="Arial" panose="020B0604020202020204" pitchFamily="34" charset="0"/>
                <a:sym typeface="Lucida Grande"/>
              </a:rPr>
              <a:t>Riace Warrior</a:t>
            </a:r>
            <a:br>
              <a:rPr lang="en-US" altLang="en-US" sz="1600" b="1" kern="0" baseline="0">
                <a:solidFill>
                  <a:srgbClr val="000000"/>
                </a:solidFill>
                <a:latin typeface="Arial" panose="020B0604020202020204" pitchFamily="34" charset="0"/>
                <a:ea typeface="Lucida Grande"/>
                <a:cs typeface="Arial" panose="020B0604020202020204" pitchFamily="34" charset="0"/>
                <a:sym typeface="Lucida Grande"/>
              </a:rPr>
            </a:br>
            <a:r>
              <a:rPr lang="en-US" altLang="en-US" sz="1600" b="1" kern="0" baseline="0">
                <a:solidFill>
                  <a:srgbClr val="46B9EC"/>
                </a:solidFill>
                <a:latin typeface="Arial" panose="020B0604020202020204" pitchFamily="34" charset="0"/>
                <a:ea typeface="Lucida Grande"/>
                <a:cs typeface="Arial" panose="020B0604020202020204" pitchFamily="34" charset="0"/>
                <a:sym typeface="Lucida Grande"/>
              </a:rPr>
              <a:t>Early Classical Greek</a:t>
            </a:r>
          </a:p>
        </p:txBody>
      </p:sp>
      <p:sp>
        <p:nvSpPr>
          <p:cNvPr id="31749" name="Rectangle 8">
            <a:extLst>
              <a:ext uri="{FF2B5EF4-FFF2-40B4-BE49-F238E27FC236}">
                <a16:creationId xmlns:a16="http://schemas.microsoft.com/office/drawing/2014/main" xmlns="" id="{243CB00B-1F86-D742-9D26-4F49B1D19285}"/>
              </a:ext>
            </a:extLst>
          </p:cNvPr>
          <p:cNvSpPr>
            <a:spLocks noChangeArrowheads="1"/>
          </p:cNvSpPr>
          <p:nvPr/>
        </p:nvSpPr>
        <p:spPr bwMode="auto">
          <a:xfrm>
            <a:off x="6172200" y="5181600"/>
            <a:ext cx="4038600" cy="685800"/>
          </a:xfrm>
          <a:prstGeom prst="rect">
            <a:avLst/>
          </a:prstGeom>
          <a:solidFill>
            <a:srgbClr val="000000">
              <a:alpha val="74117"/>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baseline="-25000">
                <a:solidFill>
                  <a:schemeClr val="tx1"/>
                </a:solidFill>
                <a:latin typeface="Times" pitchFamily="2" charset="0"/>
              </a:defRPr>
            </a:lvl1pPr>
            <a:lvl2pPr marL="742950" indent="-285750">
              <a:defRPr sz="2400" baseline="-25000">
                <a:solidFill>
                  <a:schemeClr val="tx1"/>
                </a:solidFill>
                <a:latin typeface="Times" pitchFamily="2" charset="0"/>
              </a:defRPr>
            </a:lvl2pPr>
            <a:lvl3pPr marL="1143000" indent="-228600">
              <a:defRPr sz="2400" baseline="-25000">
                <a:solidFill>
                  <a:schemeClr val="tx1"/>
                </a:solidFill>
                <a:latin typeface="Times" pitchFamily="2" charset="0"/>
              </a:defRPr>
            </a:lvl3pPr>
            <a:lvl4pPr marL="1600200" indent="-228600">
              <a:defRPr sz="2400" baseline="-25000">
                <a:solidFill>
                  <a:schemeClr val="tx1"/>
                </a:solidFill>
                <a:latin typeface="Times" pitchFamily="2" charset="0"/>
              </a:defRPr>
            </a:lvl4pPr>
            <a:lvl5pPr marL="2057400" indent="-228600">
              <a:defRPr sz="2400" baseline="-25000">
                <a:solidFill>
                  <a:schemeClr val="tx1"/>
                </a:solidFill>
                <a:latin typeface="Times" pitchFamily="2" charset="0"/>
              </a:defRPr>
            </a:lvl5pPr>
            <a:lvl6pPr marL="2514600" indent="-228600" eaLnBrk="0" fontAlgn="base" hangingPunct="0">
              <a:spcBef>
                <a:spcPct val="0"/>
              </a:spcBef>
              <a:spcAft>
                <a:spcPct val="0"/>
              </a:spcAft>
              <a:defRPr sz="2400" baseline="-25000">
                <a:solidFill>
                  <a:schemeClr val="tx1"/>
                </a:solidFill>
                <a:latin typeface="Times" pitchFamily="2" charset="0"/>
              </a:defRPr>
            </a:lvl6pPr>
            <a:lvl7pPr marL="2971800" indent="-228600" eaLnBrk="0" fontAlgn="base" hangingPunct="0">
              <a:spcBef>
                <a:spcPct val="0"/>
              </a:spcBef>
              <a:spcAft>
                <a:spcPct val="0"/>
              </a:spcAft>
              <a:defRPr sz="2400" baseline="-25000">
                <a:solidFill>
                  <a:schemeClr val="tx1"/>
                </a:solidFill>
                <a:latin typeface="Times" pitchFamily="2" charset="0"/>
              </a:defRPr>
            </a:lvl7pPr>
            <a:lvl8pPr marL="3429000" indent="-228600" eaLnBrk="0" fontAlgn="base" hangingPunct="0">
              <a:spcBef>
                <a:spcPct val="0"/>
              </a:spcBef>
              <a:spcAft>
                <a:spcPct val="0"/>
              </a:spcAft>
              <a:defRPr sz="2400" baseline="-25000">
                <a:solidFill>
                  <a:schemeClr val="tx1"/>
                </a:solidFill>
                <a:latin typeface="Times" pitchFamily="2" charset="0"/>
              </a:defRPr>
            </a:lvl8pPr>
            <a:lvl9pPr marL="3886200" indent="-228600" eaLnBrk="0" fontAlgn="base" hangingPunct="0">
              <a:spcBef>
                <a:spcPct val="0"/>
              </a:spcBef>
              <a:spcAft>
                <a:spcPct val="0"/>
              </a:spcAft>
              <a:defRPr sz="2400" baseline="-25000">
                <a:solidFill>
                  <a:schemeClr val="tx1"/>
                </a:solidFill>
                <a:latin typeface="Times" pitchFamily="2" charset="0"/>
              </a:defRPr>
            </a:lvl9pPr>
          </a:lstStyle>
          <a:p>
            <a:pPr hangingPunct="0"/>
            <a:endParaRPr lang="en-US" altLang="en-US" b="1" kern="0">
              <a:solidFill>
                <a:srgbClr val="000000"/>
              </a:solidFill>
              <a:ea typeface="Lucida Grande"/>
              <a:cs typeface="Lucida Grande"/>
              <a:sym typeface="Lucida Grande"/>
            </a:endParaRPr>
          </a:p>
        </p:txBody>
      </p:sp>
      <p:sp>
        <p:nvSpPr>
          <p:cNvPr id="31750" name="TextBox 10">
            <a:extLst>
              <a:ext uri="{FF2B5EF4-FFF2-40B4-BE49-F238E27FC236}">
                <a16:creationId xmlns:a16="http://schemas.microsoft.com/office/drawing/2014/main" xmlns="" id="{8E75471D-C65D-D841-B691-6B41CA559CAD}"/>
              </a:ext>
            </a:extLst>
          </p:cNvPr>
          <p:cNvSpPr txBox="1">
            <a:spLocks noChangeArrowheads="1"/>
          </p:cNvSpPr>
          <p:nvPr/>
        </p:nvSpPr>
        <p:spPr bwMode="auto">
          <a:xfrm>
            <a:off x="6248400" y="5207000"/>
            <a:ext cx="3810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Times" pitchFamily="2" charset="0"/>
              </a:defRPr>
            </a:lvl1pPr>
            <a:lvl2pPr marL="742950" indent="-285750">
              <a:defRPr sz="2400" baseline="-25000">
                <a:solidFill>
                  <a:schemeClr val="tx1"/>
                </a:solidFill>
                <a:latin typeface="Times" pitchFamily="2" charset="0"/>
              </a:defRPr>
            </a:lvl2pPr>
            <a:lvl3pPr marL="1143000" indent="-228600">
              <a:defRPr sz="2400" baseline="-25000">
                <a:solidFill>
                  <a:schemeClr val="tx1"/>
                </a:solidFill>
                <a:latin typeface="Times" pitchFamily="2" charset="0"/>
              </a:defRPr>
            </a:lvl3pPr>
            <a:lvl4pPr marL="1600200" indent="-228600">
              <a:defRPr sz="2400" baseline="-25000">
                <a:solidFill>
                  <a:schemeClr val="tx1"/>
                </a:solidFill>
                <a:latin typeface="Times" pitchFamily="2" charset="0"/>
              </a:defRPr>
            </a:lvl4pPr>
            <a:lvl5pPr marL="2057400" indent="-228600">
              <a:defRPr sz="2400" baseline="-25000">
                <a:solidFill>
                  <a:schemeClr val="tx1"/>
                </a:solidFill>
                <a:latin typeface="Times" pitchFamily="2" charset="0"/>
              </a:defRPr>
            </a:lvl5pPr>
            <a:lvl6pPr marL="2514600" indent="-228600" eaLnBrk="0" fontAlgn="base" hangingPunct="0">
              <a:spcBef>
                <a:spcPct val="0"/>
              </a:spcBef>
              <a:spcAft>
                <a:spcPct val="0"/>
              </a:spcAft>
              <a:defRPr sz="2400" baseline="-25000">
                <a:solidFill>
                  <a:schemeClr val="tx1"/>
                </a:solidFill>
                <a:latin typeface="Times" pitchFamily="2" charset="0"/>
              </a:defRPr>
            </a:lvl6pPr>
            <a:lvl7pPr marL="2971800" indent="-228600" eaLnBrk="0" fontAlgn="base" hangingPunct="0">
              <a:spcBef>
                <a:spcPct val="0"/>
              </a:spcBef>
              <a:spcAft>
                <a:spcPct val="0"/>
              </a:spcAft>
              <a:defRPr sz="2400" baseline="-25000">
                <a:solidFill>
                  <a:schemeClr val="tx1"/>
                </a:solidFill>
                <a:latin typeface="Times" pitchFamily="2" charset="0"/>
              </a:defRPr>
            </a:lvl7pPr>
            <a:lvl8pPr marL="3429000" indent="-228600" eaLnBrk="0" fontAlgn="base" hangingPunct="0">
              <a:spcBef>
                <a:spcPct val="0"/>
              </a:spcBef>
              <a:spcAft>
                <a:spcPct val="0"/>
              </a:spcAft>
              <a:defRPr sz="2400" baseline="-25000">
                <a:solidFill>
                  <a:schemeClr val="tx1"/>
                </a:solidFill>
                <a:latin typeface="Times" pitchFamily="2" charset="0"/>
              </a:defRPr>
            </a:lvl8pPr>
            <a:lvl9pPr marL="3886200" indent="-228600" eaLnBrk="0" fontAlgn="base" hangingPunct="0">
              <a:spcBef>
                <a:spcPct val="0"/>
              </a:spcBef>
              <a:spcAft>
                <a:spcPct val="0"/>
              </a:spcAft>
              <a:defRPr sz="2400" baseline="-25000">
                <a:solidFill>
                  <a:schemeClr val="tx1"/>
                </a:solidFill>
                <a:latin typeface="Times" pitchFamily="2" charset="0"/>
              </a:defRPr>
            </a:lvl9pPr>
          </a:lstStyle>
          <a:p>
            <a:pPr algn="ctr" hangingPunct="0"/>
            <a:r>
              <a:rPr lang="en-US" altLang="en-US" sz="1600" b="1" kern="0" baseline="0">
                <a:solidFill>
                  <a:srgbClr val="000000"/>
                </a:solidFill>
                <a:latin typeface="Arial" panose="020B0604020202020204" pitchFamily="34" charset="0"/>
                <a:ea typeface="Lucida Grande"/>
                <a:cs typeface="Arial" panose="020B0604020202020204" pitchFamily="34" charset="0"/>
                <a:sym typeface="Lucida Grande"/>
              </a:rPr>
              <a:t>Seated Boxer</a:t>
            </a:r>
            <a:br>
              <a:rPr lang="en-US" altLang="en-US" sz="1600" b="1" kern="0" baseline="0">
                <a:solidFill>
                  <a:srgbClr val="000000"/>
                </a:solidFill>
                <a:latin typeface="Arial" panose="020B0604020202020204" pitchFamily="34" charset="0"/>
                <a:ea typeface="Lucida Grande"/>
                <a:cs typeface="Arial" panose="020B0604020202020204" pitchFamily="34" charset="0"/>
                <a:sym typeface="Lucida Grande"/>
              </a:rPr>
            </a:br>
            <a:r>
              <a:rPr lang="en-US" altLang="en-US" sz="1600" b="1" kern="0" baseline="0">
                <a:solidFill>
                  <a:srgbClr val="FFF293"/>
                </a:solidFill>
                <a:latin typeface="Arial" panose="020B0604020202020204" pitchFamily="34" charset="0"/>
                <a:ea typeface="Lucida Grande"/>
                <a:cs typeface="Arial" panose="020B0604020202020204" pitchFamily="34" charset="0"/>
                <a:sym typeface="Lucida Grande"/>
              </a:rPr>
              <a:t>Hellenistic Greek</a:t>
            </a:r>
          </a:p>
        </p:txBody>
      </p:sp>
    </p:spTree>
    <p:extLst>
      <p:ext uri="{BB962C8B-B14F-4D97-AF65-F5344CB8AC3E}">
        <p14:creationId xmlns:p14="http://schemas.microsoft.com/office/powerpoint/2010/main" val="553236987"/>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ext Box 14">
            <a:extLst>
              <a:ext uri="{FF2B5EF4-FFF2-40B4-BE49-F238E27FC236}">
                <a16:creationId xmlns:a16="http://schemas.microsoft.com/office/drawing/2014/main" xmlns="" id="{8779A95F-A543-2D45-A0BF-D926A88569E5}"/>
              </a:ext>
            </a:extLst>
          </p:cNvPr>
          <p:cNvSpPr txBox="1">
            <a:spLocks noChangeArrowheads="1"/>
          </p:cNvSpPr>
          <p:nvPr/>
        </p:nvSpPr>
        <p:spPr bwMode="auto">
          <a:xfrm>
            <a:off x="6282267" y="1"/>
            <a:ext cx="3733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Times" pitchFamily="2" charset="0"/>
              </a:defRPr>
            </a:lvl1pPr>
            <a:lvl2pPr marL="742950" indent="-285750">
              <a:defRPr sz="2400" baseline="-25000">
                <a:solidFill>
                  <a:schemeClr val="tx1"/>
                </a:solidFill>
                <a:latin typeface="Times" pitchFamily="2" charset="0"/>
              </a:defRPr>
            </a:lvl2pPr>
            <a:lvl3pPr marL="1143000" indent="-228600">
              <a:defRPr sz="2400" baseline="-25000">
                <a:solidFill>
                  <a:schemeClr val="tx1"/>
                </a:solidFill>
                <a:latin typeface="Times" pitchFamily="2" charset="0"/>
              </a:defRPr>
            </a:lvl3pPr>
            <a:lvl4pPr marL="1600200" indent="-228600">
              <a:defRPr sz="2400" baseline="-25000">
                <a:solidFill>
                  <a:schemeClr val="tx1"/>
                </a:solidFill>
                <a:latin typeface="Times" pitchFamily="2" charset="0"/>
              </a:defRPr>
            </a:lvl4pPr>
            <a:lvl5pPr marL="2057400" indent="-228600">
              <a:defRPr sz="2400" baseline="-25000">
                <a:solidFill>
                  <a:schemeClr val="tx1"/>
                </a:solidFill>
                <a:latin typeface="Times" pitchFamily="2" charset="0"/>
              </a:defRPr>
            </a:lvl5pPr>
            <a:lvl6pPr marL="2514600" indent="-228600" eaLnBrk="0" fontAlgn="base" hangingPunct="0">
              <a:spcBef>
                <a:spcPct val="0"/>
              </a:spcBef>
              <a:spcAft>
                <a:spcPct val="0"/>
              </a:spcAft>
              <a:defRPr sz="2400" baseline="-25000">
                <a:solidFill>
                  <a:schemeClr val="tx1"/>
                </a:solidFill>
                <a:latin typeface="Times" pitchFamily="2" charset="0"/>
              </a:defRPr>
            </a:lvl6pPr>
            <a:lvl7pPr marL="2971800" indent="-228600" eaLnBrk="0" fontAlgn="base" hangingPunct="0">
              <a:spcBef>
                <a:spcPct val="0"/>
              </a:spcBef>
              <a:spcAft>
                <a:spcPct val="0"/>
              </a:spcAft>
              <a:defRPr sz="2400" baseline="-25000">
                <a:solidFill>
                  <a:schemeClr val="tx1"/>
                </a:solidFill>
                <a:latin typeface="Times" pitchFamily="2" charset="0"/>
              </a:defRPr>
            </a:lvl7pPr>
            <a:lvl8pPr marL="3429000" indent="-228600" eaLnBrk="0" fontAlgn="base" hangingPunct="0">
              <a:spcBef>
                <a:spcPct val="0"/>
              </a:spcBef>
              <a:spcAft>
                <a:spcPct val="0"/>
              </a:spcAft>
              <a:defRPr sz="2400" baseline="-25000">
                <a:solidFill>
                  <a:schemeClr val="tx1"/>
                </a:solidFill>
                <a:latin typeface="Times" pitchFamily="2" charset="0"/>
              </a:defRPr>
            </a:lvl8pPr>
            <a:lvl9pPr marL="3886200" indent="-228600" eaLnBrk="0" fontAlgn="base" hangingPunct="0">
              <a:spcBef>
                <a:spcPct val="0"/>
              </a:spcBef>
              <a:spcAft>
                <a:spcPct val="0"/>
              </a:spcAft>
              <a:defRPr sz="2400" baseline="-25000">
                <a:solidFill>
                  <a:schemeClr val="tx1"/>
                </a:solidFill>
                <a:latin typeface="Times" pitchFamily="2" charset="0"/>
              </a:defRPr>
            </a:lvl9pPr>
          </a:lstStyle>
          <a:p>
            <a:pPr algn="r" hangingPunct="0"/>
            <a:r>
              <a:rPr lang="en-US" altLang="en-US" sz="1600" b="1" kern="0" baseline="0" dirty="0">
                <a:solidFill>
                  <a:srgbClr val="FFFF00"/>
                </a:solidFill>
                <a:latin typeface="Arial" panose="020B0604020202020204" pitchFamily="34" charset="0"/>
                <a:ea typeface="Lucida Grande"/>
                <a:cs typeface="Arial" panose="020B0604020202020204" pitchFamily="34" charset="0"/>
                <a:sym typeface="Lucida Grande"/>
              </a:rPr>
              <a:t>Old Market Woman</a:t>
            </a:r>
          </a:p>
          <a:p>
            <a:pPr algn="r" hangingPunct="0"/>
            <a:r>
              <a:rPr lang="en-US" altLang="en-US" sz="1600" b="1" kern="0" baseline="0" dirty="0">
                <a:solidFill>
                  <a:srgbClr val="FFFF00"/>
                </a:solidFill>
                <a:latin typeface="Arial" panose="020B0604020202020204" pitchFamily="34" charset="0"/>
                <a:ea typeface="Lucida Grande"/>
                <a:cs typeface="Arial" panose="020B0604020202020204" pitchFamily="34" charset="0"/>
                <a:sym typeface="Lucida Grande"/>
              </a:rPr>
              <a:t>ca. 150-100  BC</a:t>
            </a:r>
          </a:p>
          <a:p>
            <a:pPr algn="r" hangingPunct="0"/>
            <a:r>
              <a:rPr lang="en-US" altLang="en-US" sz="1600" b="1" kern="0" baseline="0" dirty="0">
                <a:solidFill>
                  <a:srgbClr val="FFFF00"/>
                </a:solidFill>
                <a:latin typeface="Arial" panose="020B0604020202020204" pitchFamily="34" charset="0"/>
                <a:ea typeface="Lucida Grande"/>
                <a:cs typeface="Arial" panose="020B0604020202020204" pitchFamily="34" charset="0"/>
                <a:sym typeface="Lucida Grande"/>
              </a:rPr>
              <a:t>HELLENISTIC GREEK</a:t>
            </a:r>
          </a:p>
        </p:txBody>
      </p:sp>
      <p:sp>
        <p:nvSpPr>
          <p:cNvPr id="32770" name="Rectangle 15">
            <a:extLst>
              <a:ext uri="{FF2B5EF4-FFF2-40B4-BE49-F238E27FC236}">
                <a16:creationId xmlns:a16="http://schemas.microsoft.com/office/drawing/2014/main" xmlns="" id="{E3695253-78DA-AC4A-A642-D531FBC47004}"/>
              </a:ext>
            </a:extLst>
          </p:cNvPr>
          <p:cNvSpPr>
            <a:spLocks noChangeArrowheads="1"/>
          </p:cNvSpPr>
          <p:nvPr/>
        </p:nvSpPr>
        <p:spPr bwMode="auto">
          <a:xfrm>
            <a:off x="1524000" y="160867"/>
            <a:ext cx="2209800"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Times" pitchFamily="2" charset="0"/>
              </a:defRPr>
            </a:lvl1pPr>
            <a:lvl2pPr marL="742950" indent="-285750">
              <a:defRPr sz="2400" baseline="-25000">
                <a:solidFill>
                  <a:schemeClr val="tx1"/>
                </a:solidFill>
                <a:latin typeface="Times" pitchFamily="2" charset="0"/>
              </a:defRPr>
            </a:lvl2pPr>
            <a:lvl3pPr marL="1143000" indent="-228600">
              <a:defRPr sz="2400" baseline="-25000">
                <a:solidFill>
                  <a:schemeClr val="tx1"/>
                </a:solidFill>
                <a:latin typeface="Times" pitchFamily="2" charset="0"/>
              </a:defRPr>
            </a:lvl3pPr>
            <a:lvl4pPr marL="1600200" indent="-228600">
              <a:defRPr sz="2400" baseline="-25000">
                <a:solidFill>
                  <a:schemeClr val="tx1"/>
                </a:solidFill>
                <a:latin typeface="Times" pitchFamily="2" charset="0"/>
              </a:defRPr>
            </a:lvl4pPr>
            <a:lvl5pPr marL="2057400" indent="-228600">
              <a:defRPr sz="2400" baseline="-25000">
                <a:solidFill>
                  <a:schemeClr val="tx1"/>
                </a:solidFill>
                <a:latin typeface="Times" pitchFamily="2" charset="0"/>
              </a:defRPr>
            </a:lvl5pPr>
            <a:lvl6pPr marL="2514600" indent="-228600" eaLnBrk="0" fontAlgn="base" hangingPunct="0">
              <a:spcBef>
                <a:spcPct val="0"/>
              </a:spcBef>
              <a:spcAft>
                <a:spcPct val="0"/>
              </a:spcAft>
              <a:defRPr sz="2400" baseline="-25000">
                <a:solidFill>
                  <a:schemeClr val="tx1"/>
                </a:solidFill>
                <a:latin typeface="Times" pitchFamily="2" charset="0"/>
              </a:defRPr>
            </a:lvl6pPr>
            <a:lvl7pPr marL="2971800" indent="-228600" eaLnBrk="0" fontAlgn="base" hangingPunct="0">
              <a:spcBef>
                <a:spcPct val="0"/>
              </a:spcBef>
              <a:spcAft>
                <a:spcPct val="0"/>
              </a:spcAft>
              <a:defRPr sz="2400" baseline="-25000">
                <a:solidFill>
                  <a:schemeClr val="tx1"/>
                </a:solidFill>
                <a:latin typeface="Times" pitchFamily="2" charset="0"/>
              </a:defRPr>
            </a:lvl7pPr>
            <a:lvl8pPr marL="3429000" indent="-228600" eaLnBrk="0" fontAlgn="base" hangingPunct="0">
              <a:spcBef>
                <a:spcPct val="0"/>
              </a:spcBef>
              <a:spcAft>
                <a:spcPct val="0"/>
              </a:spcAft>
              <a:defRPr sz="2400" baseline="-25000">
                <a:solidFill>
                  <a:schemeClr val="tx1"/>
                </a:solidFill>
                <a:latin typeface="Times" pitchFamily="2" charset="0"/>
              </a:defRPr>
            </a:lvl8pPr>
            <a:lvl9pPr marL="3886200" indent="-228600" eaLnBrk="0" fontAlgn="base" hangingPunct="0">
              <a:spcBef>
                <a:spcPct val="0"/>
              </a:spcBef>
              <a:spcAft>
                <a:spcPct val="0"/>
              </a:spcAft>
              <a:defRPr sz="2400" baseline="-25000">
                <a:solidFill>
                  <a:schemeClr val="tx1"/>
                </a:solidFill>
                <a:latin typeface="Times" pitchFamily="2" charset="0"/>
              </a:defRPr>
            </a:lvl9pPr>
          </a:lstStyle>
          <a:p>
            <a:pPr algn="r" hangingPunct="0"/>
            <a:r>
              <a:rPr lang="en-US" altLang="en-US" sz="1400" b="1" kern="0" baseline="0" dirty="0">
                <a:solidFill>
                  <a:srgbClr val="FFFFFF"/>
                </a:solidFill>
                <a:latin typeface="Arial" panose="020B0604020202020204" pitchFamily="34" charset="0"/>
                <a:ea typeface="Lucida Grande"/>
                <a:cs typeface="Arial" panose="020B0604020202020204" pitchFamily="34" charset="0"/>
                <a:sym typeface="Lucida Grande"/>
              </a:rPr>
              <a:t>This is one of a series of statues of  old men and women from the lowest rungs of the social order.  Shepherds, fishermen, and drunken beggars are common- the kind of people who were pictured earlier on red-figure vases but never before were thought worthy of monumental statuary.</a:t>
            </a:r>
          </a:p>
          <a:p>
            <a:pPr algn="r" hangingPunct="0"/>
            <a:endParaRPr lang="en-US" altLang="en-US" sz="1400" b="1" kern="0" baseline="0" dirty="0">
              <a:solidFill>
                <a:srgbClr val="FFFFFF"/>
              </a:solidFill>
              <a:latin typeface="Arial" panose="020B0604020202020204" pitchFamily="34" charset="0"/>
              <a:ea typeface="Lucida Grande"/>
              <a:cs typeface="Arial" panose="020B0604020202020204" pitchFamily="34" charset="0"/>
              <a:sym typeface="Lucida Grande"/>
            </a:endParaRPr>
          </a:p>
        </p:txBody>
      </p:sp>
      <p:sp>
        <p:nvSpPr>
          <p:cNvPr id="32771" name="Rectangle 16">
            <a:extLst>
              <a:ext uri="{FF2B5EF4-FFF2-40B4-BE49-F238E27FC236}">
                <a16:creationId xmlns:a16="http://schemas.microsoft.com/office/drawing/2014/main" xmlns="" id="{7D8D10F0-54E4-BA40-BE99-489C0FB6E79B}"/>
              </a:ext>
            </a:extLst>
          </p:cNvPr>
          <p:cNvSpPr>
            <a:spLocks noChangeArrowheads="1"/>
          </p:cNvSpPr>
          <p:nvPr/>
        </p:nvSpPr>
        <p:spPr bwMode="auto">
          <a:xfrm>
            <a:off x="1638300" y="3395114"/>
            <a:ext cx="52578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Times" pitchFamily="2" charset="0"/>
              </a:defRPr>
            </a:lvl1pPr>
            <a:lvl2pPr marL="742950" indent="-285750">
              <a:defRPr sz="2400" baseline="-25000">
                <a:solidFill>
                  <a:schemeClr val="tx1"/>
                </a:solidFill>
                <a:latin typeface="Times" pitchFamily="2" charset="0"/>
              </a:defRPr>
            </a:lvl2pPr>
            <a:lvl3pPr marL="1143000" indent="-228600">
              <a:defRPr sz="2400" baseline="-25000">
                <a:solidFill>
                  <a:schemeClr val="tx1"/>
                </a:solidFill>
                <a:latin typeface="Times" pitchFamily="2" charset="0"/>
              </a:defRPr>
            </a:lvl3pPr>
            <a:lvl4pPr marL="1600200" indent="-228600">
              <a:defRPr sz="2400" baseline="-25000">
                <a:solidFill>
                  <a:schemeClr val="tx1"/>
                </a:solidFill>
                <a:latin typeface="Times" pitchFamily="2" charset="0"/>
              </a:defRPr>
            </a:lvl4pPr>
            <a:lvl5pPr marL="2057400" indent="-228600">
              <a:defRPr sz="2400" baseline="-25000">
                <a:solidFill>
                  <a:schemeClr val="tx1"/>
                </a:solidFill>
                <a:latin typeface="Times" pitchFamily="2" charset="0"/>
              </a:defRPr>
            </a:lvl5pPr>
            <a:lvl6pPr marL="2514600" indent="-228600" eaLnBrk="0" fontAlgn="base" hangingPunct="0">
              <a:spcBef>
                <a:spcPct val="0"/>
              </a:spcBef>
              <a:spcAft>
                <a:spcPct val="0"/>
              </a:spcAft>
              <a:defRPr sz="2400" baseline="-25000">
                <a:solidFill>
                  <a:schemeClr val="tx1"/>
                </a:solidFill>
                <a:latin typeface="Times" pitchFamily="2" charset="0"/>
              </a:defRPr>
            </a:lvl6pPr>
            <a:lvl7pPr marL="2971800" indent="-228600" eaLnBrk="0" fontAlgn="base" hangingPunct="0">
              <a:spcBef>
                <a:spcPct val="0"/>
              </a:spcBef>
              <a:spcAft>
                <a:spcPct val="0"/>
              </a:spcAft>
              <a:defRPr sz="2400" baseline="-25000">
                <a:solidFill>
                  <a:schemeClr val="tx1"/>
                </a:solidFill>
                <a:latin typeface="Times" pitchFamily="2" charset="0"/>
              </a:defRPr>
            </a:lvl7pPr>
            <a:lvl8pPr marL="3429000" indent="-228600" eaLnBrk="0" fontAlgn="base" hangingPunct="0">
              <a:spcBef>
                <a:spcPct val="0"/>
              </a:spcBef>
              <a:spcAft>
                <a:spcPct val="0"/>
              </a:spcAft>
              <a:defRPr sz="2400" baseline="-25000">
                <a:solidFill>
                  <a:schemeClr val="tx1"/>
                </a:solidFill>
                <a:latin typeface="Times" pitchFamily="2" charset="0"/>
              </a:defRPr>
            </a:lvl8pPr>
            <a:lvl9pPr marL="3886200" indent="-228600" eaLnBrk="0" fontAlgn="base" hangingPunct="0">
              <a:spcBef>
                <a:spcPct val="0"/>
              </a:spcBef>
              <a:spcAft>
                <a:spcPct val="0"/>
              </a:spcAft>
              <a:defRPr sz="2400" baseline="-25000">
                <a:solidFill>
                  <a:schemeClr val="tx1"/>
                </a:solidFill>
                <a:latin typeface="Times" pitchFamily="2" charset="0"/>
              </a:defRPr>
            </a:lvl9pPr>
          </a:lstStyle>
          <a:p>
            <a:pPr algn="r" hangingPunct="0"/>
            <a:r>
              <a:rPr lang="en-US" altLang="en-US" sz="1400" b="1" kern="0" baseline="0" dirty="0">
                <a:solidFill>
                  <a:srgbClr val="FFFFFF"/>
                </a:solidFill>
                <a:latin typeface="Arial" panose="020B0604020202020204" pitchFamily="34" charset="0"/>
                <a:ea typeface="Lucida Grande"/>
                <a:cs typeface="Arial" panose="020B0604020202020204" pitchFamily="34" charset="0"/>
                <a:sym typeface="Lucida Grande"/>
              </a:rPr>
              <a:t>Hellenistic art  reflects a new and unstable social climate in Greece. Social instability gave way to the depiction of a much wider variety of physical types, including different ethnic types.  </a:t>
            </a:r>
          </a:p>
        </p:txBody>
      </p:sp>
      <p:pic>
        <p:nvPicPr>
          <p:cNvPr id="32772" name="Picture 3" descr="Picture10">
            <a:extLst>
              <a:ext uri="{FF2B5EF4-FFF2-40B4-BE49-F238E27FC236}">
                <a16:creationId xmlns:a16="http://schemas.microsoft.com/office/drawing/2014/main" xmlns="" id="{FD0C76FE-ECE8-C34C-964F-79308912CD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160867"/>
            <a:ext cx="3009900" cy="305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4" descr="Picture9">
            <a:extLst>
              <a:ext uri="{FF2B5EF4-FFF2-40B4-BE49-F238E27FC236}">
                <a16:creationId xmlns:a16="http://schemas.microsoft.com/office/drawing/2014/main" xmlns="" id="{71B64C00-EA27-6546-AC33-3ABA747683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2801" y="781050"/>
            <a:ext cx="3275013" cy="577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xmlns="" id="{DC1F7147-C6B8-A841-8FAB-24B84949D6C8}"/>
              </a:ext>
            </a:extLst>
          </p:cNvPr>
          <p:cNvSpPr txBox="1"/>
          <p:nvPr/>
        </p:nvSpPr>
        <p:spPr>
          <a:xfrm>
            <a:off x="1739900" y="4410778"/>
            <a:ext cx="5156200" cy="23083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defTabSz="457200" hangingPunct="0">
              <a:defRPr sz="2000" b="0">
                <a:latin typeface="Garamond"/>
                <a:ea typeface="Garamond"/>
                <a:cs typeface="Garamond"/>
                <a:sym typeface="Garamond"/>
              </a:defRPr>
            </a:pPr>
            <a:r>
              <a:rPr lang="en-US" sz="2000" kern="0" dirty="0">
                <a:solidFill>
                  <a:srgbClr val="FFFFFF"/>
                </a:solidFill>
                <a:latin typeface="Garamond"/>
                <a:ea typeface="Garamond"/>
                <a:cs typeface="Garamond"/>
                <a:sym typeface="Garamond"/>
              </a:rPr>
              <a:t>The trend toward realism in Hellenistic sculpture – the very opposite of the Classical period's idealism</a:t>
            </a:r>
          </a:p>
          <a:p>
            <a:pPr defTabSz="457200" hangingPunct="0">
              <a:defRPr sz="2000" b="0">
                <a:latin typeface="Garamond"/>
                <a:ea typeface="Garamond"/>
                <a:cs typeface="Garamond"/>
                <a:sym typeface="Garamond"/>
              </a:defRPr>
            </a:pPr>
            <a:r>
              <a:rPr lang="en-US" sz="2000" kern="0" dirty="0">
                <a:solidFill>
                  <a:srgbClr val="FFFFFF"/>
                </a:solidFill>
                <a:latin typeface="Garamond"/>
                <a:ea typeface="Garamond"/>
                <a:cs typeface="Garamond"/>
                <a:sym typeface="Garamond"/>
              </a:rPr>
              <a:t>The purpose of these statues is unknown. The sculptures attest to the social realism of the Hellenistic Age, but they also contrast with more typical renderings of young &amp; beautiful figures.</a:t>
            </a:r>
          </a:p>
          <a:p>
            <a:pPr hangingPunct="0"/>
            <a:endParaRPr lang="en-US" sz="2400" b="1" kern="0" dirty="0">
              <a:solidFill>
                <a:srgbClr val="FFFFFF"/>
              </a:solidFill>
              <a:latin typeface="Lucida Grande"/>
              <a:ea typeface="Lucida Grande"/>
              <a:cs typeface="Lucida Grande"/>
              <a:sym typeface="Lucida Grande"/>
            </a:endParaRPr>
          </a:p>
        </p:txBody>
      </p:sp>
    </p:spTree>
    <p:extLst>
      <p:ext uri="{BB962C8B-B14F-4D97-AF65-F5344CB8AC3E}">
        <p14:creationId xmlns:p14="http://schemas.microsoft.com/office/powerpoint/2010/main" val="1797332646"/>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ext Box 14">
            <a:extLst>
              <a:ext uri="{FF2B5EF4-FFF2-40B4-BE49-F238E27FC236}">
                <a16:creationId xmlns:a16="http://schemas.microsoft.com/office/drawing/2014/main" xmlns="" id="{86AEF624-488F-0642-A873-8150DEA87950}"/>
              </a:ext>
            </a:extLst>
          </p:cNvPr>
          <p:cNvSpPr txBox="1">
            <a:spLocks noChangeArrowheads="1"/>
          </p:cNvSpPr>
          <p:nvPr/>
        </p:nvSpPr>
        <p:spPr bwMode="auto">
          <a:xfrm>
            <a:off x="1884362" y="194469"/>
            <a:ext cx="4495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Times" pitchFamily="2" charset="0"/>
              </a:defRPr>
            </a:lvl1pPr>
            <a:lvl2pPr marL="742950" indent="-285750">
              <a:defRPr sz="2400" baseline="-25000">
                <a:solidFill>
                  <a:schemeClr val="tx1"/>
                </a:solidFill>
                <a:latin typeface="Times" pitchFamily="2" charset="0"/>
              </a:defRPr>
            </a:lvl2pPr>
            <a:lvl3pPr marL="1143000" indent="-228600">
              <a:defRPr sz="2400" baseline="-25000">
                <a:solidFill>
                  <a:schemeClr val="tx1"/>
                </a:solidFill>
                <a:latin typeface="Times" pitchFamily="2" charset="0"/>
              </a:defRPr>
            </a:lvl3pPr>
            <a:lvl4pPr marL="1600200" indent="-228600">
              <a:defRPr sz="2400" baseline="-25000">
                <a:solidFill>
                  <a:schemeClr val="tx1"/>
                </a:solidFill>
                <a:latin typeface="Times" pitchFamily="2" charset="0"/>
              </a:defRPr>
            </a:lvl4pPr>
            <a:lvl5pPr marL="2057400" indent="-228600">
              <a:defRPr sz="2400" baseline="-25000">
                <a:solidFill>
                  <a:schemeClr val="tx1"/>
                </a:solidFill>
                <a:latin typeface="Times" pitchFamily="2" charset="0"/>
              </a:defRPr>
            </a:lvl5pPr>
            <a:lvl6pPr marL="2514600" indent="-228600" eaLnBrk="0" fontAlgn="base" hangingPunct="0">
              <a:spcBef>
                <a:spcPct val="0"/>
              </a:spcBef>
              <a:spcAft>
                <a:spcPct val="0"/>
              </a:spcAft>
              <a:defRPr sz="2400" baseline="-25000">
                <a:solidFill>
                  <a:schemeClr val="tx1"/>
                </a:solidFill>
                <a:latin typeface="Times" pitchFamily="2" charset="0"/>
              </a:defRPr>
            </a:lvl6pPr>
            <a:lvl7pPr marL="2971800" indent="-228600" eaLnBrk="0" fontAlgn="base" hangingPunct="0">
              <a:spcBef>
                <a:spcPct val="0"/>
              </a:spcBef>
              <a:spcAft>
                <a:spcPct val="0"/>
              </a:spcAft>
              <a:defRPr sz="2400" baseline="-25000">
                <a:solidFill>
                  <a:schemeClr val="tx1"/>
                </a:solidFill>
                <a:latin typeface="Times" pitchFamily="2" charset="0"/>
              </a:defRPr>
            </a:lvl7pPr>
            <a:lvl8pPr marL="3429000" indent="-228600" eaLnBrk="0" fontAlgn="base" hangingPunct="0">
              <a:spcBef>
                <a:spcPct val="0"/>
              </a:spcBef>
              <a:spcAft>
                <a:spcPct val="0"/>
              </a:spcAft>
              <a:defRPr sz="2400" baseline="-25000">
                <a:solidFill>
                  <a:schemeClr val="tx1"/>
                </a:solidFill>
                <a:latin typeface="Times" pitchFamily="2" charset="0"/>
              </a:defRPr>
            </a:lvl8pPr>
            <a:lvl9pPr marL="3886200" indent="-228600" eaLnBrk="0" fontAlgn="base" hangingPunct="0">
              <a:spcBef>
                <a:spcPct val="0"/>
              </a:spcBef>
              <a:spcAft>
                <a:spcPct val="0"/>
              </a:spcAft>
              <a:defRPr sz="2400" baseline="-25000">
                <a:solidFill>
                  <a:schemeClr val="tx1"/>
                </a:solidFill>
                <a:latin typeface="Times" pitchFamily="2" charset="0"/>
              </a:defRPr>
            </a:lvl9pPr>
          </a:lstStyle>
          <a:p>
            <a:pPr hangingPunct="0"/>
            <a:r>
              <a:rPr lang="en-US" altLang="en-US" sz="1600" b="1" kern="0" baseline="0" dirty="0" err="1">
                <a:solidFill>
                  <a:srgbClr val="FFFF00"/>
                </a:solidFill>
                <a:latin typeface="Arial" panose="020B0604020202020204" pitchFamily="34" charset="0"/>
                <a:ea typeface="Lucida Grande"/>
                <a:cs typeface="Arial" panose="020B0604020202020204" pitchFamily="34" charset="0"/>
                <a:sym typeface="Lucida Grande"/>
              </a:rPr>
              <a:t>Lysippos</a:t>
            </a:r>
            <a:r>
              <a:rPr lang="en-US" altLang="en-US" sz="1600" b="1" kern="0" baseline="0" dirty="0">
                <a:solidFill>
                  <a:srgbClr val="FFFF00"/>
                </a:solidFill>
                <a:latin typeface="Arial" panose="020B0604020202020204" pitchFamily="34" charset="0"/>
                <a:ea typeface="Lucida Grande"/>
                <a:cs typeface="Arial" panose="020B0604020202020204" pitchFamily="34" charset="0"/>
                <a:sym typeface="Lucida Grande"/>
              </a:rPr>
              <a:t>, </a:t>
            </a:r>
            <a:r>
              <a:rPr lang="en-US" altLang="en-US" sz="1600" b="1" i="1" kern="0" baseline="0" dirty="0" err="1">
                <a:solidFill>
                  <a:srgbClr val="FFFF00"/>
                </a:solidFill>
                <a:latin typeface="Arial" panose="020B0604020202020204" pitchFamily="34" charset="0"/>
                <a:ea typeface="Lucida Grande"/>
                <a:cs typeface="Arial" panose="020B0604020202020204" pitchFamily="34" charset="0"/>
                <a:sym typeface="Lucida Grande"/>
              </a:rPr>
              <a:t>Apoxyomenos</a:t>
            </a:r>
            <a:r>
              <a:rPr lang="en-US" altLang="en-US" sz="1600" b="1" kern="0" baseline="0" dirty="0">
                <a:solidFill>
                  <a:srgbClr val="FFFF00"/>
                </a:solidFill>
                <a:latin typeface="Arial" panose="020B0604020202020204" pitchFamily="34" charset="0"/>
                <a:ea typeface="Lucida Grande"/>
                <a:cs typeface="Arial" panose="020B0604020202020204" pitchFamily="34" charset="0"/>
                <a:sym typeface="Lucida Grande"/>
              </a:rPr>
              <a:t> (The Scraper)</a:t>
            </a:r>
          </a:p>
          <a:p>
            <a:pPr hangingPunct="0"/>
            <a:r>
              <a:rPr lang="en-US" altLang="en-US" sz="1600" b="1" kern="0" baseline="0" dirty="0">
                <a:solidFill>
                  <a:srgbClr val="FFFF00"/>
                </a:solidFill>
                <a:latin typeface="Arial" panose="020B0604020202020204" pitchFamily="34" charset="0"/>
                <a:ea typeface="Lucida Grande"/>
                <a:cs typeface="Arial" panose="020B0604020202020204" pitchFamily="34" charset="0"/>
                <a:sym typeface="Lucida Grande"/>
              </a:rPr>
              <a:t>ca. 325  BC  (Roman copy)</a:t>
            </a:r>
          </a:p>
          <a:p>
            <a:pPr hangingPunct="0"/>
            <a:r>
              <a:rPr lang="en-US" altLang="en-US" sz="1600" b="1" kern="0" baseline="0" dirty="0">
                <a:solidFill>
                  <a:srgbClr val="FFFF00"/>
                </a:solidFill>
                <a:latin typeface="Arial" panose="020B0604020202020204" pitchFamily="34" charset="0"/>
                <a:ea typeface="Lucida Grande"/>
                <a:cs typeface="Arial" panose="020B0604020202020204" pitchFamily="34" charset="0"/>
                <a:sym typeface="Lucida Grande"/>
              </a:rPr>
              <a:t>HELLENISTIC GREEK</a:t>
            </a:r>
          </a:p>
        </p:txBody>
      </p:sp>
      <p:sp>
        <p:nvSpPr>
          <p:cNvPr id="33794" name="Rectangle 16">
            <a:extLst>
              <a:ext uri="{FF2B5EF4-FFF2-40B4-BE49-F238E27FC236}">
                <a16:creationId xmlns:a16="http://schemas.microsoft.com/office/drawing/2014/main" xmlns="" id="{588D2F44-03F8-EE4A-9801-A1FDA1DD99D6}"/>
              </a:ext>
            </a:extLst>
          </p:cNvPr>
          <p:cNvSpPr>
            <a:spLocks noChangeArrowheads="1"/>
          </p:cNvSpPr>
          <p:nvPr/>
        </p:nvSpPr>
        <p:spPr bwMode="auto">
          <a:xfrm>
            <a:off x="1884362" y="3920333"/>
            <a:ext cx="52578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Times" pitchFamily="2" charset="0"/>
              </a:defRPr>
            </a:lvl1pPr>
            <a:lvl2pPr marL="742950" indent="-285750">
              <a:defRPr sz="2400" baseline="-25000">
                <a:solidFill>
                  <a:schemeClr val="tx1"/>
                </a:solidFill>
                <a:latin typeface="Times" pitchFamily="2" charset="0"/>
              </a:defRPr>
            </a:lvl2pPr>
            <a:lvl3pPr marL="1143000" indent="-228600">
              <a:defRPr sz="2400" baseline="-25000">
                <a:solidFill>
                  <a:schemeClr val="tx1"/>
                </a:solidFill>
                <a:latin typeface="Times" pitchFamily="2" charset="0"/>
              </a:defRPr>
            </a:lvl3pPr>
            <a:lvl4pPr marL="1600200" indent="-228600">
              <a:defRPr sz="2400" baseline="-25000">
                <a:solidFill>
                  <a:schemeClr val="tx1"/>
                </a:solidFill>
                <a:latin typeface="Times" pitchFamily="2" charset="0"/>
              </a:defRPr>
            </a:lvl4pPr>
            <a:lvl5pPr marL="2057400" indent="-228600">
              <a:defRPr sz="2400" baseline="-25000">
                <a:solidFill>
                  <a:schemeClr val="tx1"/>
                </a:solidFill>
                <a:latin typeface="Times" pitchFamily="2" charset="0"/>
              </a:defRPr>
            </a:lvl5pPr>
            <a:lvl6pPr marL="2514600" indent="-228600" eaLnBrk="0" fontAlgn="base" hangingPunct="0">
              <a:spcBef>
                <a:spcPct val="0"/>
              </a:spcBef>
              <a:spcAft>
                <a:spcPct val="0"/>
              </a:spcAft>
              <a:defRPr sz="2400" baseline="-25000">
                <a:solidFill>
                  <a:schemeClr val="tx1"/>
                </a:solidFill>
                <a:latin typeface="Times" pitchFamily="2" charset="0"/>
              </a:defRPr>
            </a:lvl6pPr>
            <a:lvl7pPr marL="2971800" indent="-228600" eaLnBrk="0" fontAlgn="base" hangingPunct="0">
              <a:spcBef>
                <a:spcPct val="0"/>
              </a:spcBef>
              <a:spcAft>
                <a:spcPct val="0"/>
              </a:spcAft>
              <a:defRPr sz="2400" baseline="-25000">
                <a:solidFill>
                  <a:schemeClr val="tx1"/>
                </a:solidFill>
                <a:latin typeface="Times" pitchFamily="2" charset="0"/>
              </a:defRPr>
            </a:lvl7pPr>
            <a:lvl8pPr marL="3429000" indent="-228600" eaLnBrk="0" fontAlgn="base" hangingPunct="0">
              <a:spcBef>
                <a:spcPct val="0"/>
              </a:spcBef>
              <a:spcAft>
                <a:spcPct val="0"/>
              </a:spcAft>
              <a:defRPr sz="2400" baseline="-25000">
                <a:solidFill>
                  <a:schemeClr val="tx1"/>
                </a:solidFill>
                <a:latin typeface="Times" pitchFamily="2" charset="0"/>
              </a:defRPr>
            </a:lvl8pPr>
            <a:lvl9pPr marL="3886200" indent="-228600" eaLnBrk="0" fontAlgn="base" hangingPunct="0">
              <a:spcBef>
                <a:spcPct val="0"/>
              </a:spcBef>
              <a:spcAft>
                <a:spcPct val="0"/>
              </a:spcAft>
              <a:defRPr sz="2400" baseline="-25000">
                <a:solidFill>
                  <a:schemeClr val="tx1"/>
                </a:solidFill>
                <a:latin typeface="Times" pitchFamily="2" charset="0"/>
              </a:defRPr>
            </a:lvl9pPr>
          </a:lstStyle>
          <a:p>
            <a:pPr algn="r" hangingPunct="0"/>
            <a:r>
              <a:rPr lang="en-US" altLang="en-US" sz="1300" b="1" kern="0" baseline="0" dirty="0" err="1">
                <a:solidFill>
                  <a:srgbClr val="FFFFFF"/>
                </a:solidFill>
                <a:latin typeface="Arial" panose="020B0604020202020204" pitchFamily="34" charset="0"/>
                <a:ea typeface="Lucida Grande"/>
                <a:cs typeface="Arial" panose="020B0604020202020204" pitchFamily="34" charset="0"/>
                <a:sym typeface="Lucida Grande"/>
              </a:rPr>
              <a:t>Apoxyomenos</a:t>
            </a:r>
            <a:r>
              <a:rPr lang="en-US" altLang="en-US" sz="1300" b="1" kern="0" baseline="0" dirty="0">
                <a:solidFill>
                  <a:srgbClr val="FFFFFF"/>
                </a:solidFill>
                <a:latin typeface="Arial" panose="020B0604020202020204" pitchFamily="34" charset="0"/>
                <a:ea typeface="Lucida Grande"/>
                <a:cs typeface="Arial" panose="020B0604020202020204" pitchFamily="34" charset="0"/>
                <a:sym typeface="Lucida Grande"/>
              </a:rPr>
              <a:t> (the "Scraper") is one of the conventional subjects of ancient Greek sculpture; it represents an athlete, caught in the familiar act of scraping sweat and dust from his body with the small curved instrument.</a:t>
            </a:r>
          </a:p>
          <a:p>
            <a:pPr algn="r" hangingPunct="0"/>
            <a:r>
              <a:rPr lang="en-US" altLang="en-US" sz="1300" b="1" kern="0" baseline="0" dirty="0">
                <a:solidFill>
                  <a:srgbClr val="FFFFFF"/>
                </a:solidFill>
                <a:latin typeface="Arial" panose="020B0604020202020204" pitchFamily="34" charset="0"/>
                <a:ea typeface="Lucida Grande"/>
                <a:cs typeface="Arial" panose="020B0604020202020204" pitchFamily="34" charset="0"/>
                <a:sym typeface="Lucida Grande"/>
              </a:rPr>
              <a:t>The most renowned </a:t>
            </a:r>
            <a:r>
              <a:rPr lang="en-US" altLang="en-US" sz="1300" b="1" kern="0" baseline="0" dirty="0" err="1">
                <a:solidFill>
                  <a:srgbClr val="FFFFFF"/>
                </a:solidFill>
                <a:latin typeface="Arial" panose="020B0604020202020204" pitchFamily="34" charset="0"/>
                <a:ea typeface="Lucida Grande"/>
                <a:cs typeface="Arial" panose="020B0604020202020204" pitchFamily="34" charset="0"/>
                <a:sym typeface="Lucida Grande"/>
              </a:rPr>
              <a:t>Apoxyomenos</a:t>
            </a:r>
            <a:r>
              <a:rPr lang="en-US" altLang="en-US" sz="1300" b="1" kern="0" baseline="0" dirty="0">
                <a:solidFill>
                  <a:srgbClr val="FFFFFF"/>
                </a:solidFill>
                <a:latin typeface="Arial" panose="020B0604020202020204" pitchFamily="34" charset="0"/>
                <a:ea typeface="Lucida Grande"/>
                <a:cs typeface="Arial" panose="020B0604020202020204" pitchFamily="34" charset="0"/>
                <a:sym typeface="Lucida Grande"/>
              </a:rPr>
              <a:t> in Classical Antiquity was that of </a:t>
            </a:r>
            <a:r>
              <a:rPr lang="en-US" altLang="en-US" sz="1300" b="1" kern="0" baseline="0" dirty="0" err="1">
                <a:solidFill>
                  <a:srgbClr val="FFFFFF"/>
                </a:solidFill>
                <a:latin typeface="Arial" panose="020B0604020202020204" pitchFamily="34" charset="0"/>
                <a:ea typeface="Lucida Grande"/>
                <a:cs typeface="Arial" panose="020B0604020202020204" pitchFamily="34" charset="0"/>
                <a:sym typeface="Lucida Grande"/>
              </a:rPr>
              <a:t>Lysippos</a:t>
            </a:r>
            <a:r>
              <a:rPr lang="en-US" altLang="en-US" sz="1300" b="1" kern="0" baseline="0" dirty="0">
                <a:solidFill>
                  <a:srgbClr val="FFFFFF"/>
                </a:solidFill>
                <a:latin typeface="Arial" panose="020B0604020202020204" pitchFamily="34" charset="0"/>
                <a:ea typeface="Lucida Grande"/>
                <a:cs typeface="Arial" panose="020B0604020202020204" pitchFamily="34" charset="0"/>
                <a:sym typeface="Lucida Grande"/>
              </a:rPr>
              <a:t> of </a:t>
            </a:r>
            <a:r>
              <a:rPr lang="en-US" altLang="en-US" sz="1300" b="1" kern="0" baseline="0" dirty="0" err="1">
                <a:solidFill>
                  <a:srgbClr val="FFFFFF"/>
                </a:solidFill>
                <a:latin typeface="Arial" panose="020B0604020202020204" pitchFamily="34" charset="0"/>
                <a:ea typeface="Lucida Grande"/>
                <a:cs typeface="Arial" panose="020B0604020202020204" pitchFamily="34" charset="0"/>
                <a:sym typeface="Lucida Grande"/>
              </a:rPr>
              <a:t>Sikyon</a:t>
            </a:r>
            <a:r>
              <a:rPr lang="en-US" altLang="en-US" sz="1300" b="1" kern="0" baseline="0" dirty="0">
                <a:solidFill>
                  <a:srgbClr val="FFFFFF"/>
                </a:solidFill>
                <a:latin typeface="Arial" panose="020B0604020202020204" pitchFamily="34" charset="0"/>
                <a:ea typeface="Lucida Grande"/>
                <a:cs typeface="Arial" panose="020B0604020202020204" pitchFamily="34" charset="0"/>
                <a:sym typeface="Lucida Grande"/>
              </a:rPr>
              <a:t>, the court sculptor of Alexander the Great, made ca 330 BCE. The bronze original is lost, but it has been copied numerous times by the Romans. </a:t>
            </a:r>
          </a:p>
        </p:txBody>
      </p:sp>
      <p:pic>
        <p:nvPicPr>
          <p:cNvPr id="33795" name="Picture 2" descr="http://www.artlex.com/ArtLex/h/images/hellenis_apoxy.fig.lg.jpg">
            <a:extLst>
              <a:ext uri="{FF2B5EF4-FFF2-40B4-BE49-F238E27FC236}">
                <a16:creationId xmlns:a16="http://schemas.microsoft.com/office/drawing/2014/main" xmlns="" id="{FC453CAB-2178-E743-8507-C15A61B20C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70764" y="762000"/>
            <a:ext cx="2840037"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4" descr="http://www.artlex.com/ArtLex/h/images/hellenis_apoxy.nofig.lg.JPG">
            <a:extLst>
              <a:ext uri="{FF2B5EF4-FFF2-40B4-BE49-F238E27FC236}">
                <a16:creationId xmlns:a16="http://schemas.microsoft.com/office/drawing/2014/main" xmlns="" id="{292990B5-B03D-0843-8067-FEE5B59DDA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777" r="11111" b="58463"/>
          <a:stretch>
            <a:fillRect/>
          </a:stretch>
        </p:blipFill>
        <p:spPr bwMode="auto">
          <a:xfrm>
            <a:off x="4395789" y="762000"/>
            <a:ext cx="2974975"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4802620"/>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ext Box 12">
            <a:extLst>
              <a:ext uri="{FF2B5EF4-FFF2-40B4-BE49-F238E27FC236}">
                <a16:creationId xmlns:a16="http://schemas.microsoft.com/office/drawing/2014/main" xmlns="" id="{DF29D0B6-CB69-3143-9D4C-FC8402FE0E36}"/>
              </a:ext>
            </a:extLst>
          </p:cNvPr>
          <p:cNvSpPr txBox="1">
            <a:spLocks noChangeArrowheads="1"/>
          </p:cNvSpPr>
          <p:nvPr/>
        </p:nvSpPr>
        <p:spPr bwMode="auto">
          <a:xfrm>
            <a:off x="1752600" y="5486401"/>
            <a:ext cx="3124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Times" pitchFamily="2" charset="0"/>
              </a:defRPr>
            </a:lvl1pPr>
            <a:lvl2pPr marL="742950" indent="-285750">
              <a:defRPr sz="2400" baseline="-25000">
                <a:solidFill>
                  <a:schemeClr val="tx1"/>
                </a:solidFill>
                <a:latin typeface="Times" pitchFamily="2" charset="0"/>
              </a:defRPr>
            </a:lvl2pPr>
            <a:lvl3pPr marL="1143000" indent="-228600">
              <a:defRPr sz="2400" baseline="-25000">
                <a:solidFill>
                  <a:schemeClr val="tx1"/>
                </a:solidFill>
                <a:latin typeface="Times" pitchFamily="2" charset="0"/>
              </a:defRPr>
            </a:lvl3pPr>
            <a:lvl4pPr marL="1600200" indent="-228600">
              <a:defRPr sz="2400" baseline="-25000">
                <a:solidFill>
                  <a:schemeClr val="tx1"/>
                </a:solidFill>
                <a:latin typeface="Times" pitchFamily="2" charset="0"/>
              </a:defRPr>
            </a:lvl4pPr>
            <a:lvl5pPr marL="2057400" indent="-228600">
              <a:defRPr sz="2400" baseline="-25000">
                <a:solidFill>
                  <a:schemeClr val="tx1"/>
                </a:solidFill>
                <a:latin typeface="Times" pitchFamily="2" charset="0"/>
              </a:defRPr>
            </a:lvl5pPr>
            <a:lvl6pPr marL="2514600" indent="-228600" eaLnBrk="0" fontAlgn="base" hangingPunct="0">
              <a:spcBef>
                <a:spcPct val="0"/>
              </a:spcBef>
              <a:spcAft>
                <a:spcPct val="0"/>
              </a:spcAft>
              <a:defRPr sz="2400" baseline="-25000">
                <a:solidFill>
                  <a:schemeClr val="tx1"/>
                </a:solidFill>
                <a:latin typeface="Times" pitchFamily="2" charset="0"/>
              </a:defRPr>
            </a:lvl6pPr>
            <a:lvl7pPr marL="2971800" indent="-228600" eaLnBrk="0" fontAlgn="base" hangingPunct="0">
              <a:spcBef>
                <a:spcPct val="0"/>
              </a:spcBef>
              <a:spcAft>
                <a:spcPct val="0"/>
              </a:spcAft>
              <a:defRPr sz="2400" baseline="-25000">
                <a:solidFill>
                  <a:schemeClr val="tx1"/>
                </a:solidFill>
                <a:latin typeface="Times" pitchFamily="2" charset="0"/>
              </a:defRPr>
            </a:lvl7pPr>
            <a:lvl8pPr marL="3429000" indent="-228600" eaLnBrk="0" fontAlgn="base" hangingPunct="0">
              <a:spcBef>
                <a:spcPct val="0"/>
              </a:spcBef>
              <a:spcAft>
                <a:spcPct val="0"/>
              </a:spcAft>
              <a:defRPr sz="2400" baseline="-25000">
                <a:solidFill>
                  <a:schemeClr val="tx1"/>
                </a:solidFill>
                <a:latin typeface="Times" pitchFamily="2" charset="0"/>
              </a:defRPr>
            </a:lvl8pPr>
            <a:lvl9pPr marL="3886200" indent="-228600" eaLnBrk="0" fontAlgn="base" hangingPunct="0">
              <a:spcBef>
                <a:spcPct val="0"/>
              </a:spcBef>
              <a:spcAft>
                <a:spcPct val="0"/>
              </a:spcAft>
              <a:defRPr sz="2400" baseline="-25000">
                <a:solidFill>
                  <a:schemeClr val="tx1"/>
                </a:solidFill>
                <a:latin typeface="Times" pitchFamily="2" charset="0"/>
              </a:defRPr>
            </a:lvl9pPr>
          </a:lstStyle>
          <a:p>
            <a:pPr algn="r" hangingPunct="0"/>
            <a:r>
              <a:rPr lang="en-US" altLang="en-US" sz="1600" b="1" kern="0" baseline="0" dirty="0" err="1">
                <a:solidFill>
                  <a:srgbClr val="FFFF00"/>
                </a:solidFill>
                <a:latin typeface="Arial" panose="020B0604020202020204" pitchFamily="34" charset="0"/>
                <a:ea typeface="Lucida Grande"/>
                <a:cs typeface="Arial" panose="020B0604020202020204" pitchFamily="34" charset="0"/>
                <a:sym typeface="Lucida Grande"/>
              </a:rPr>
              <a:t>Laocoön</a:t>
            </a:r>
            <a:r>
              <a:rPr lang="en-US" altLang="en-US" sz="1600" b="1" kern="0" baseline="0" dirty="0">
                <a:solidFill>
                  <a:srgbClr val="FFFF00"/>
                </a:solidFill>
                <a:latin typeface="Arial" panose="020B0604020202020204" pitchFamily="34" charset="0"/>
                <a:ea typeface="Lucida Grande"/>
                <a:cs typeface="Arial" panose="020B0604020202020204" pitchFamily="34" charset="0"/>
                <a:sym typeface="Lucida Grande"/>
              </a:rPr>
              <a:t> and his sons</a:t>
            </a:r>
          </a:p>
          <a:p>
            <a:pPr algn="r" hangingPunct="0"/>
            <a:r>
              <a:rPr lang="en-US" altLang="en-US" sz="1600" b="1" kern="0" baseline="0" dirty="0">
                <a:solidFill>
                  <a:srgbClr val="FFFF00"/>
                </a:solidFill>
                <a:latin typeface="Arial" panose="020B0604020202020204" pitchFamily="34" charset="0"/>
                <a:ea typeface="Lucida Grande"/>
                <a:cs typeface="Arial" panose="020B0604020202020204" pitchFamily="34" charset="0"/>
                <a:sym typeface="Lucida Grande"/>
              </a:rPr>
              <a:t>Early 1st century CE</a:t>
            </a:r>
          </a:p>
          <a:p>
            <a:pPr algn="r" hangingPunct="0"/>
            <a:r>
              <a:rPr lang="en-US" altLang="en-US" sz="1600" b="1" kern="0" baseline="0" dirty="0">
                <a:solidFill>
                  <a:srgbClr val="FFFF00"/>
                </a:solidFill>
                <a:latin typeface="Arial" panose="020B0604020202020204" pitchFamily="34" charset="0"/>
                <a:ea typeface="Lucida Grande"/>
                <a:cs typeface="Arial" panose="020B0604020202020204" pitchFamily="34" charset="0"/>
                <a:sym typeface="Lucida Grande"/>
              </a:rPr>
              <a:t>HELLENISTIC GREEK</a:t>
            </a:r>
          </a:p>
        </p:txBody>
      </p:sp>
      <p:sp>
        <p:nvSpPr>
          <p:cNvPr id="34818" name="Rectangle 13">
            <a:extLst>
              <a:ext uri="{FF2B5EF4-FFF2-40B4-BE49-F238E27FC236}">
                <a16:creationId xmlns:a16="http://schemas.microsoft.com/office/drawing/2014/main" xmlns="" id="{D13E1B42-FC38-BC44-9556-67A5D2DF7827}"/>
              </a:ext>
            </a:extLst>
          </p:cNvPr>
          <p:cNvSpPr>
            <a:spLocks noChangeArrowheads="1"/>
          </p:cNvSpPr>
          <p:nvPr/>
        </p:nvSpPr>
        <p:spPr bwMode="auto">
          <a:xfrm>
            <a:off x="1600200" y="914400"/>
            <a:ext cx="335280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Times" pitchFamily="2" charset="0"/>
              </a:defRPr>
            </a:lvl1pPr>
            <a:lvl2pPr marL="742950" indent="-285750">
              <a:defRPr sz="2400" baseline="-25000">
                <a:solidFill>
                  <a:schemeClr val="tx1"/>
                </a:solidFill>
                <a:latin typeface="Times" pitchFamily="2" charset="0"/>
              </a:defRPr>
            </a:lvl2pPr>
            <a:lvl3pPr marL="1143000" indent="-228600">
              <a:defRPr sz="2400" baseline="-25000">
                <a:solidFill>
                  <a:schemeClr val="tx1"/>
                </a:solidFill>
                <a:latin typeface="Times" pitchFamily="2" charset="0"/>
              </a:defRPr>
            </a:lvl3pPr>
            <a:lvl4pPr marL="1600200" indent="-228600">
              <a:defRPr sz="2400" baseline="-25000">
                <a:solidFill>
                  <a:schemeClr val="tx1"/>
                </a:solidFill>
                <a:latin typeface="Times" pitchFamily="2" charset="0"/>
              </a:defRPr>
            </a:lvl4pPr>
            <a:lvl5pPr marL="2057400" indent="-228600">
              <a:defRPr sz="2400" baseline="-25000">
                <a:solidFill>
                  <a:schemeClr val="tx1"/>
                </a:solidFill>
                <a:latin typeface="Times" pitchFamily="2" charset="0"/>
              </a:defRPr>
            </a:lvl5pPr>
            <a:lvl6pPr marL="2514600" indent="-228600" eaLnBrk="0" fontAlgn="base" hangingPunct="0">
              <a:spcBef>
                <a:spcPct val="0"/>
              </a:spcBef>
              <a:spcAft>
                <a:spcPct val="0"/>
              </a:spcAft>
              <a:defRPr sz="2400" baseline="-25000">
                <a:solidFill>
                  <a:schemeClr val="tx1"/>
                </a:solidFill>
                <a:latin typeface="Times" pitchFamily="2" charset="0"/>
              </a:defRPr>
            </a:lvl6pPr>
            <a:lvl7pPr marL="2971800" indent="-228600" eaLnBrk="0" fontAlgn="base" hangingPunct="0">
              <a:spcBef>
                <a:spcPct val="0"/>
              </a:spcBef>
              <a:spcAft>
                <a:spcPct val="0"/>
              </a:spcAft>
              <a:defRPr sz="2400" baseline="-25000">
                <a:solidFill>
                  <a:schemeClr val="tx1"/>
                </a:solidFill>
                <a:latin typeface="Times" pitchFamily="2" charset="0"/>
              </a:defRPr>
            </a:lvl7pPr>
            <a:lvl8pPr marL="3429000" indent="-228600" eaLnBrk="0" fontAlgn="base" hangingPunct="0">
              <a:spcBef>
                <a:spcPct val="0"/>
              </a:spcBef>
              <a:spcAft>
                <a:spcPct val="0"/>
              </a:spcAft>
              <a:defRPr sz="2400" baseline="-25000">
                <a:solidFill>
                  <a:schemeClr val="tx1"/>
                </a:solidFill>
                <a:latin typeface="Times" pitchFamily="2" charset="0"/>
              </a:defRPr>
            </a:lvl8pPr>
            <a:lvl9pPr marL="3886200" indent="-228600" eaLnBrk="0" fontAlgn="base" hangingPunct="0">
              <a:spcBef>
                <a:spcPct val="0"/>
              </a:spcBef>
              <a:spcAft>
                <a:spcPct val="0"/>
              </a:spcAft>
              <a:defRPr sz="2400" baseline="-25000">
                <a:solidFill>
                  <a:schemeClr val="tx1"/>
                </a:solidFill>
                <a:latin typeface="Times" pitchFamily="2" charset="0"/>
              </a:defRPr>
            </a:lvl9pPr>
          </a:lstStyle>
          <a:p>
            <a:pPr algn="r" hangingPunct="0"/>
            <a:r>
              <a:rPr lang="en-US" altLang="en-US" sz="1400" b="1" kern="0" baseline="0" dirty="0">
                <a:solidFill>
                  <a:srgbClr val="FFFFFF"/>
                </a:solidFill>
                <a:latin typeface="Arial" panose="020B0604020202020204" pitchFamily="34" charset="0"/>
                <a:ea typeface="Lucida Grande"/>
                <a:cs typeface="Arial" panose="020B0604020202020204" pitchFamily="34" charset="0"/>
                <a:sym typeface="Lucida Grande"/>
              </a:rPr>
              <a:t>A Roman poet vividly described the strangling of </a:t>
            </a:r>
            <a:r>
              <a:rPr lang="en-US" altLang="en-US" sz="1400" b="1" kern="0" baseline="0" dirty="0" err="1">
                <a:solidFill>
                  <a:srgbClr val="FFFFFF"/>
                </a:solidFill>
                <a:latin typeface="Arial" panose="020B0604020202020204" pitchFamily="34" charset="0"/>
                <a:ea typeface="Lucida Grande"/>
                <a:cs typeface="Arial" panose="020B0604020202020204" pitchFamily="34" charset="0"/>
                <a:sym typeface="Lucida Grande"/>
              </a:rPr>
              <a:t>Laocoön</a:t>
            </a:r>
            <a:r>
              <a:rPr lang="en-US" altLang="en-US" sz="1400" b="1" kern="0" baseline="0" dirty="0">
                <a:solidFill>
                  <a:srgbClr val="FFFFFF"/>
                </a:solidFill>
                <a:latin typeface="Arial" panose="020B0604020202020204" pitchFamily="34" charset="0"/>
                <a:ea typeface="Lucida Grande"/>
                <a:cs typeface="Arial" panose="020B0604020202020204" pitchFamily="34" charset="0"/>
                <a:sym typeface="Lucida Grande"/>
              </a:rPr>
              <a:t> and his two sons by sea serpents while sacrificing at an altar.  The gods who favored the Greeks in the war against Troy had sent the serpents to punish </a:t>
            </a:r>
            <a:r>
              <a:rPr lang="en-US" altLang="en-US" sz="1400" b="1" kern="0" baseline="0" dirty="0" err="1">
                <a:solidFill>
                  <a:srgbClr val="FFFFFF"/>
                </a:solidFill>
                <a:latin typeface="Arial" panose="020B0604020202020204" pitchFamily="34" charset="0"/>
                <a:ea typeface="Lucida Grande"/>
                <a:cs typeface="Arial" panose="020B0604020202020204" pitchFamily="34" charset="0"/>
                <a:sym typeface="Lucida Grande"/>
              </a:rPr>
              <a:t>Laocoön</a:t>
            </a:r>
            <a:r>
              <a:rPr lang="en-US" altLang="en-US" sz="1400" b="1" kern="0" baseline="0" dirty="0">
                <a:solidFill>
                  <a:srgbClr val="FFFFFF"/>
                </a:solidFill>
                <a:latin typeface="Arial" panose="020B0604020202020204" pitchFamily="34" charset="0"/>
                <a:ea typeface="Lucida Grande"/>
                <a:cs typeface="Arial" panose="020B0604020202020204" pitchFamily="34" charset="0"/>
                <a:sym typeface="Lucida Grande"/>
              </a:rPr>
              <a:t>, who had tried to warn his compatriots about the danger of bringing the Greeks’ wooden horse within the walls of their city.</a:t>
            </a:r>
          </a:p>
          <a:p>
            <a:pPr algn="r" hangingPunct="0"/>
            <a:endParaRPr lang="en-US" altLang="en-US" sz="1400" b="1" kern="0" baseline="0" dirty="0">
              <a:solidFill>
                <a:srgbClr val="FFFFFF"/>
              </a:solidFill>
              <a:latin typeface="Arial" panose="020B0604020202020204" pitchFamily="34" charset="0"/>
              <a:ea typeface="Lucida Grande"/>
              <a:cs typeface="Arial" panose="020B0604020202020204" pitchFamily="34" charset="0"/>
              <a:sym typeface="Lucida Grande"/>
            </a:endParaRPr>
          </a:p>
          <a:p>
            <a:pPr algn="r" hangingPunct="0"/>
            <a:r>
              <a:rPr lang="en-US" altLang="en-US" sz="1400" b="1" kern="0" baseline="0" dirty="0">
                <a:solidFill>
                  <a:srgbClr val="FFFFFF"/>
                </a:solidFill>
                <a:latin typeface="Arial" panose="020B0604020202020204" pitchFamily="34" charset="0"/>
                <a:ea typeface="Lucida Grande"/>
                <a:cs typeface="Arial" panose="020B0604020202020204" pitchFamily="34" charset="0"/>
                <a:sym typeface="Lucida Grande"/>
              </a:rPr>
              <a:t>Everything about this piece speaks to the Hellenistic ideal.  The facial expressions are exaggerated, the muscles fully flexed, dramatic movement is indicated, and strong diagonals dominate the composition.</a:t>
            </a:r>
          </a:p>
          <a:p>
            <a:pPr algn="r" hangingPunct="0"/>
            <a:endParaRPr lang="en-US" altLang="en-US" sz="1400" b="1" kern="0" baseline="0" dirty="0">
              <a:solidFill>
                <a:srgbClr val="FFFFFF"/>
              </a:solidFill>
              <a:latin typeface="Arial" panose="020B0604020202020204" pitchFamily="34" charset="0"/>
              <a:ea typeface="Lucida Grande"/>
              <a:cs typeface="Arial" panose="020B0604020202020204" pitchFamily="34" charset="0"/>
              <a:sym typeface="Lucida Grande"/>
            </a:endParaRPr>
          </a:p>
        </p:txBody>
      </p:sp>
      <p:pic>
        <p:nvPicPr>
          <p:cNvPr id="34819" name="Picture 15" descr="Picture8">
            <a:extLst>
              <a:ext uri="{FF2B5EF4-FFF2-40B4-BE49-F238E27FC236}">
                <a16:creationId xmlns:a16="http://schemas.microsoft.com/office/drawing/2014/main" xmlns="" id="{350E8309-38A1-7F49-B8D9-D6F11F6462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1" y="838200"/>
            <a:ext cx="5197475"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4496334"/>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ATHANADOROS, HAGESANDROS, and POLYDOROS OF RHODES,  Laocoön and his sons, from Rome, Italy, early first century CE Marble, approx. 7’ 10 1/2” high. Vatican Museums, Rome.">
            <a:extLst>
              <a:ext uri="{FF2B5EF4-FFF2-40B4-BE49-F238E27FC236}">
                <a16:creationId xmlns:a16="http://schemas.microsoft.com/office/drawing/2014/main" xmlns="" id="{E7B736DD-0FC6-D24D-B836-3FA7ABCB7002}"/>
              </a:ext>
            </a:extLst>
          </p:cNvPr>
          <p:cNvSpPr txBox="1">
            <a:spLocks noGrp="1" noChangeArrowheads="1"/>
          </p:cNvSpPr>
          <p:nvPr>
            <p:ph type="title" idx="4294967295"/>
          </p:nvPr>
        </p:nvSpPr>
        <p:spPr bwMode="auto">
          <a:xfrm>
            <a:off x="2362200" y="5491164"/>
            <a:ext cx="8305800" cy="11382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a:r>
              <a:rPr lang="en-US" altLang="en-US" sz="2000" dirty="0">
                <a:solidFill>
                  <a:srgbClr val="FFFF00"/>
                </a:solidFill>
                <a:latin typeface="Garamond" panose="02020404030301010803" pitchFamily="18" charset="0"/>
                <a:ea typeface="Garamond" panose="02020404030301010803" pitchFamily="18" charset="0"/>
                <a:cs typeface="Garamond" panose="02020404030301010803" pitchFamily="18" charset="0"/>
                <a:sym typeface="Garamond" panose="02020404030301010803" pitchFamily="18" charset="0"/>
              </a:rPr>
              <a:t>ATHANADOROS, HAGESANDROS, and POLYDOROS OF RHODES, </a:t>
            </a:r>
            <a:br>
              <a:rPr lang="en-US" altLang="en-US" sz="2000" dirty="0">
                <a:solidFill>
                  <a:srgbClr val="FFFF00"/>
                </a:solidFill>
                <a:latin typeface="Garamond" panose="02020404030301010803" pitchFamily="18" charset="0"/>
                <a:ea typeface="Garamond" panose="02020404030301010803" pitchFamily="18" charset="0"/>
                <a:cs typeface="Garamond" panose="02020404030301010803" pitchFamily="18" charset="0"/>
                <a:sym typeface="Garamond" panose="02020404030301010803" pitchFamily="18" charset="0"/>
              </a:rPr>
            </a:br>
            <a:r>
              <a:rPr lang="en-US" altLang="en-US" sz="2800" i="1" dirty="0" err="1">
                <a:solidFill>
                  <a:srgbClr val="FFFF00"/>
                </a:solidFill>
                <a:latin typeface="Garamond" panose="02020404030301010803" pitchFamily="18" charset="0"/>
                <a:ea typeface="Garamond" panose="02020404030301010803" pitchFamily="18" charset="0"/>
                <a:cs typeface="Garamond" panose="02020404030301010803" pitchFamily="18" charset="0"/>
                <a:sym typeface="Garamond" panose="02020404030301010803" pitchFamily="18" charset="0"/>
              </a:rPr>
              <a:t>Laocoön</a:t>
            </a:r>
            <a:r>
              <a:rPr lang="en-US" altLang="en-US" sz="2800" i="1" dirty="0">
                <a:solidFill>
                  <a:srgbClr val="FFFF00"/>
                </a:solidFill>
                <a:latin typeface="Garamond" panose="02020404030301010803" pitchFamily="18" charset="0"/>
                <a:ea typeface="Garamond" panose="02020404030301010803" pitchFamily="18" charset="0"/>
                <a:cs typeface="Garamond" panose="02020404030301010803" pitchFamily="18" charset="0"/>
                <a:sym typeface="Garamond" panose="02020404030301010803" pitchFamily="18" charset="0"/>
              </a:rPr>
              <a:t> and his sons</a:t>
            </a:r>
            <a:r>
              <a:rPr lang="en-US" altLang="en-US" sz="2000" dirty="0">
                <a:solidFill>
                  <a:srgbClr val="FFFF00"/>
                </a:solidFill>
                <a:latin typeface="Garamond" panose="02020404030301010803" pitchFamily="18" charset="0"/>
                <a:ea typeface="Garamond" panose="02020404030301010803" pitchFamily="18" charset="0"/>
                <a:cs typeface="Garamond" panose="02020404030301010803" pitchFamily="18" charset="0"/>
                <a:sym typeface="Garamond" panose="02020404030301010803" pitchFamily="18" charset="0"/>
              </a:rPr>
              <a:t>, from Rome, Italy, early first century CE</a:t>
            </a:r>
            <a:br>
              <a:rPr lang="en-US" altLang="en-US" sz="2000" dirty="0">
                <a:solidFill>
                  <a:srgbClr val="FFFF00"/>
                </a:solidFill>
                <a:latin typeface="Garamond" panose="02020404030301010803" pitchFamily="18" charset="0"/>
                <a:ea typeface="Garamond" panose="02020404030301010803" pitchFamily="18" charset="0"/>
                <a:cs typeface="Garamond" panose="02020404030301010803" pitchFamily="18" charset="0"/>
                <a:sym typeface="Garamond" panose="02020404030301010803" pitchFamily="18" charset="0"/>
              </a:rPr>
            </a:br>
            <a:r>
              <a:rPr lang="en-US" altLang="en-US" sz="2000" dirty="0">
                <a:solidFill>
                  <a:srgbClr val="FFFF00"/>
                </a:solidFill>
                <a:latin typeface="Garamond" panose="02020404030301010803" pitchFamily="18" charset="0"/>
                <a:ea typeface="Garamond" panose="02020404030301010803" pitchFamily="18" charset="0"/>
                <a:cs typeface="Garamond" panose="02020404030301010803" pitchFamily="18" charset="0"/>
                <a:sym typeface="Garamond" panose="02020404030301010803" pitchFamily="18" charset="0"/>
              </a:rPr>
              <a:t>Marble, approx. 7’ 10 1/2” high. Vatican Museums, Rome. </a:t>
            </a:r>
          </a:p>
        </p:txBody>
      </p:sp>
      <p:sp>
        <p:nvSpPr>
          <p:cNvPr id="57346" name="Athena battling Alkyoneos…">
            <a:extLst>
              <a:ext uri="{FF2B5EF4-FFF2-40B4-BE49-F238E27FC236}">
                <a16:creationId xmlns:a16="http://schemas.microsoft.com/office/drawing/2014/main" xmlns="" id="{126BBEA5-943C-4B45-BB23-7A2651B8CFC2}"/>
              </a:ext>
            </a:extLst>
          </p:cNvPr>
          <p:cNvSpPr txBox="1">
            <a:spLocks noChangeArrowheads="1"/>
          </p:cNvSpPr>
          <p:nvPr/>
        </p:nvSpPr>
        <p:spPr bwMode="auto">
          <a:xfrm>
            <a:off x="1600200" y="2667001"/>
            <a:ext cx="3429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5719" rIns="45719">
            <a:spAutoFit/>
          </a:bodyPr>
          <a:lstStyle>
            <a:lvl1pPr defTabSz="457200">
              <a:defRPr sz="2400" baseline="-25000">
                <a:solidFill>
                  <a:schemeClr val="tx1"/>
                </a:solidFill>
                <a:latin typeface="Times" pitchFamily="2" charset="0"/>
              </a:defRPr>
            </a:lvl1pPr>
            <a:lvl2pPr marL="742950" indent="-285750" defTabSz="457200">
              <a:defRPr sz="2400" baseline="-25000">
                <a:solidFill>
                  <a:schemeClr val="tx1"/>
                </a:solidFill>
                <a:latin typeface="Times" pitchFamily="2" charset="0"/>
              </a:defRPr>
            </a:lvl2pPr>
            <a:lvl3pPr marL="1143000" indent="-228600" defTabSz="457200">
              <a:defRPr sz="2400" baseline="-25000">
                <a:solidFill>
                  <a:schemeClr val="tx1"/>
                </a:solidFill>
                <a:latin typeface="Times" pitchFamily="2" charset="0"/>
              </a:defRPr>
            </a:lvl3pPr>
            <a:lvl4pPr marL="1600200" indent="-228600" defTabSz="457200">
              <a:defRPr sz="2400" baseline="-25000">
                <a:solidFill>
                  <a:schemeClr val="tx1"/>
                </a:solidFill>
                <a:latin typeface="Times" pitchFamily="2" charset="0"/>
              </a:defRPr>
            </a:lvl4pPr>
            <a:lvl5pPr marL="2057400" indent="-228600" defTabSz="457200">
              <a:defRPr sz="2400" baseline="-25000">
                <a:solidFill>
                  <a:schemeClr val="tx1"/>
                </a:solidFill>
                <a:latin typeface="Times" pitchFamily="2" charset="0"/>
              </a:defRPr>
            </a:lvl5pPr>
            <a:lvl6pPr marL="2514600" indent="-228600" defTabSz="457200" eaLnBrk="0" fontAlgn="base" hangingPunct="0">
              <a:spcBef>
                <a:spcPct val="0"/>
              </a:spcBef>
              <a:spcAft>
                <a:spcPct val="0"/>
              </a:spcAft>
              <a:defRPr sz="2400" baseline="-25000">
                <a:solidFill>
                  <a:schemeClr val="tx1"/>
                </a:solidFill>
                <a:latin typeface="Times" pitchFamily="2" charset="0"/>
              </a:defRPr>
            </a:lvl6pPr>
            <a:lvl7pPr marL="2971800" indent="-228600" defTabSz="457200" eaLnBrk="0" fontAlgn="base" hangingPunct="0">
              <a:spcBef>
                <a:spcPct val="0"/>
              </a:spcBef>
              <a:spcAft>
                <a:spcPct val="0"/>
              </a:spcAft>
              <a:defRPr sz="2400" baseline="-25000">
                <a:solidFill>
                  <a:schemeClr val="tx1"/>
                </a:solidFill>
                <a:latin typeface="Times" pitchFamily="2" charset="0"/>
              </a:defRPr>
            </a:lvl7pPr>
            <a:lvl8pPr marL="3429000" indent="-228600" defTabSz="457200" eaLnBrk="0" fontAlgn="base" hangingPunct="0">
              <a:spcBef>
                <a:spcPct val="0"/>
              </a:spcBef>
              <a:spcAft>
                <a:spcPct val="0"/>
              </a:spcAft>
              <a:defRPr sz="2400" baseline="-25000">
                <a:solidFill>
                  <a:schemeClr val="tx1"/>
                </a:solidFill>
                <a:latin typeface="Times" pitchFamily="2" charset="0"/>
              </a:defRPr>
            </a:lvl8pPr>
            <a:lvl9pPr marL="3886200" indent="-228600" defTabSz="457200" eaLnBrk="0" fontAlgn="base" hangingPunct="0">
              <a:spcBef>
                <a:spcPct val="0"/>
              </a:spcBef>
              <a:spcAft>
                <a:spcPct val="0"/>
              </a:spcAft>
              <a:defRPr sz="2400" baseline="-25000">
                <a:solidFill>
                  <a:schemeClr val="tx1"/>
                </a:solidFill>
                <a:latin typeface="Times" pitchFamily="2" charset="0"/>
              </a:defRPr>
            </a:lvl9pPr>
          </a:lstStyle>
          <a:p>
            <a:pPr hangingPunct="0"/>
            <a:r>
              <a:rPr lang="en-US" altLang="en-US" sz="1800" b="1" kern="0">
                <a:solidFill>
                  <a:srgbClr val="FFFFFF"/>
                </a:solidFill>
                <a:ea typeface="Lucida Grande"/>
                <a:cs typeface="Lucida Grande"/>
                <a:sym typeface="Lucida Grande"/>
              </a:rPr>
              <a:t>Athena battling Alkyoneos</a:t>
            </a:r>
          </a:p>
          <a:p>
            <a:pPr hangingPunct="0"/>
            <a:r>
              <a:rPr lang="en-US" altLang="en-US" sz="1800" b="1" kern="0">
                <a:solidFill>
                  <a:srgbClr val="FFFFFF"/>
                </a:solidFill>
                <a:ea typeface="Lucida Grande"/>
                <a:cs typeface="Lucida Grande"/>
                <a:sym typeface="Lucida Grande"/>
              </a:rPr>
              <a:t>detail of the gigantomachy frieze, from the Altar of Zeus, Pergamon, Turkey. Marble, approx. 7’ 6” high. Staatliche Museen, Berlin. </a:t>
            </a:r>
          </a:p>
        </p:txBody>
      </p:sp>
      <p:pic>
        <p:nvPicPr>
          <p:cNvPr id="57347" name="5-79.jpg                                                       00063A48Tamsters                       B8A41AE2:" descr="5-79.jpg                                                       00063A48Tamsters                       B8A41AE2:">
            <a:extLst>
              <a:ext uri="{FF2B5EF4-FFF2-40B4-BE49-F238E27FC236}">
                <a16:creationId xmlns:a16="http://schemas.microsoft.com/office/drawing/2014/main" xmlns="" id="{6D1D55AA-14B2-1440-A366-0414CE34DA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3881438"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57348" name="5-89.jpg                                                       00063A48Tamsters                       B8A41AE2:" descr="5-89.jpg                                                       00063A48Tamsters                       B8A41AE2:">
            <a:extLst>
              <a:ext uri="{FF2B5EF4-FFF2-40B4-BE49-F238E27FC236}">
                <a16:creationId xmlns:a16="http://schemas.microsoft.com/office/drawing/2014/main" xmlns="" id="{3F3F05B2-1DE9-924B-90B2-63214D6329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0"/>
            <a:ext cx="5410200" cy="549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extLst>
      <p:ext uri="{BB962C8B-B14F-4D97-AF65-F5344CB8AC3E}">
        <p14:creationId xmlns:p14="http://schemas.microsoft.com/office/powerpoint/2010/main" val="155653047"/>
      </p:ext>
    </p:extLst>
  </p:cSld>
  <p:clrMapOvr>
    <a:masterClrMapping/>
  </p:clrMapOvr>
  <p:transition>
    <p:dissolv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a:extLst>
              <a:ext uri="{FF2B5EF4-FFF2-40B4-BE49-F238E27FC236}">
                <a16:creationId xmlns:a16="http://schemas.microsoft.com/office/drawing/2014/main" xmlns="" id="{56CD0F62-0960-794A-B411-CB36CDCB07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
            <a:ext cx="5181600" cy="34718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25560" cap="flat">
                <a:solidFill>
                  <a:srgbClr val="385D8A"/>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7410" name="Picture 2">
            <a:extLst>
              <a:ext uri="{FF2B5EF4-FFF2-40B4-BE49-F238E27FC236}">
                <a16:creationId xmlns:a16="http://schemas.microsoft.com/office/drawing/2014/main" xmlns="" id="{11F44E9F-78B4-0240-951D-E788EC862F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0476" y="1447800"/>
            <a:ext cx="4327525" cy="5410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25560" cap="flat">
                <a:solidFill>
                  <a:srgbClr val="385D8A"/>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7411" name="Picture 3">
            <a:extLst>
              <a:ext uri="{FF2B5EF4-FFF2-40B4-BE49-F238E27FC236}">
                <a16:creationId xmlns:a16="http://schemas.microsoft.com/office/drawing/2014/main" xmlns="" id="{93A29F3B-27FE-894D-8C2D-989684EF28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3581400"/>
            <a:ext cx="4724400" cy="30368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25560" cap="flat">
                <a:solidFill>
                  <a:srgbClr val="385D8A"/>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7412" name="Freeform 4">
            <a:extLst>
              <a:ext uri="{FF2B5EF4-FFF2-40B4-BE49-F238E27FC236}">
                <a16:creationId xmlns:a16="http://schemas.microsoft.com/office/drawing/2014/main" xmlns="" id="{387D9D04-BF58-BA4A-BFE7-BE05DC76A163}"/>
              </a:ext>
            </a:extLst>
          </p:cNvPr>
          <p:cNvSpPr>
            <a:spLocks noChangeArrowheads="1"/>
          </p:cNvSpPr>
          <p:nvPr/>
        </p:nvSpPr>
        <p:spPr bwMode="auto">
          <a:xfrm>
            <a:off x="7467601" y="1"/>
            <a:ext cx="2273379" cy="323165"/>
          </a:xfrm>
          <a:custGeom>
            <a:avLst/>
            <a:gdLst>
              <a:gd name="T0" fmla="*/ 0 w 21600"/>
              <a:gd name="T1" fmla="*/ 0 h 21600"/>
              <a:gd name="T2" fmla="*/ 21600 w 21600"/>
              <a:gd name="T3" fmla="*/ 0 h 21600"/>
              <a:gd name="T4" fmla="*/ 21600 w 21600"/>
              <a:gd name="T5" fmla="*/ 21600 h 21600"/>
              <a:gd name="T6" fmla="*/ 0 w 21600"/>
              <a:gd name="T7" fmla="*/ 216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lvl1pPr>
              <a:tabLst>
                <a:tab pos="457200" algn="l"/>
                <a:tab pos="914400" algn="l"/>
                <a:tab pos="1371600" algn="l"/>
                <a:tab pos="1828800" algn="l"/>
              </a:tabLst>
              <a:defRPr>
                <a:solidFill>
                  <a:srgbClr val="000000"/>
                </a:solidFill>
                <a:latin typeface="Arial" charset="0"/>
                <a:ea typeface="AR PL SungtiL GB" charset="0"/>
                <a:cs typeface="AR PL SungtiL GB" charset="0"/>
              </a:defRPr>
            </a:lvl1pPr>
            <a:lvl2pPr>
              <a:tabLst>
                <a:tab pos="457200" algn="l"/>
                <a:tab pos="914400" algn="l"/>
                <a:tab pos="1371600" algn="l"/>
                <a:tab pos="1828800" algn="l"/>
              </a:tabLst>
              <a:defRPr>
                <a:solidFill>
                  <a:srgbClr val="000000"/>
                </a:solidFill>
                <a:latin typeface="Arial" charset="0"/>
                <a:ea typeface="AR PL SungtiL GB" charset="0"/>
                <a:cs typeface="AR PL SungtiL GB" charset="0"/>
              </a:defRPr>
            </a:lvl2pPr>
            <a:lvl3pPr>
              <a:tabLst>
                <a:tab pos="457200" algn="l"/>
                <a:tab pos="914400" algn="l"/>
                <a:tab pos="1371600" algn="l"/>
                <a:tab pos="1828800" algn="l"/>
              </a:tabLst>
              <a:defRPr>
                <a:solidFill>
                  <a:srgbClr val="000000"/>
                </a:solidFill>
                <a:latin typeface="Arial" charset="0"/>
                <a:ea typeface="AR PL SungtiL GB" charset="0"/>
                <a:cs typeface="AR PL SungtiL GB" charset="0"/>
              </a:defRPr>
            </a:lvl3pPr>
            <a:lvl4pPr>
              <a:tabLst>
                <a:tab pos="457200" algn="l"/>
                <a:tab pos="914400" algn="l"/>
                <a:tab pos="1371600" algn="l"/>
                <a:tab pos="1828800" algn="l"/>
              </a:tabLst>
              <a:defRPr>
                <a:solidFill>
                  <a:srgbClr val="000000"/>
                </a:solidFill>
                <a:latin typeface="Arial" charset="0"/>
                <a:ea typeface="AR PL SungtiL GB" charset="0"/>
                <a:cs typeface="AR PL SungtiL GB" charset="0"/>
              </a:defRPr>
            </a:lvl4pPr>
            <a:lvl5pPr>
              <a:tabLst>
                <a:tab pos="457200" algn="l"/>
                <a:tab pos="914400" algn="l"/>
                <a:tab pos="1371600" algn="l"/>
                <a:tab pos="1828800" algn="l"/>
              </a:tabLst>
              <a:defRPr>
                <a:solidFill>
                  <a:srgbClr val="000000"/>
                </a:solidFill>
                <a:latin typeface="Arial" charset="0"/>
                <a:ea typeface="AR PL SungtiL GB" charset="0"/>
                <a:cs typeface="AR PL SungtiL GB"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 pos="1828800" algn="l"/>
              </a:tabLst>
              <a:defRPr>
                <a:solidFill>
                  <a:srgbClr val="000000"/>
                </a:solidFill>
                <a:latin typeface="Arial" charset="0"/>
                <a:ea typeface="AR PL SungtiL GB" charset="0"/>
                <a:cs typeface="AR PL SungtiL GB"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 pos="1828800" algn="l"/>
              </a:tabLst>
              <a:defRPr>
                <a:solidFill>
                  <a:srgbClr val="000000"/>
                </a:solidFill>
                <a:latin typeface="Arial" charset="0"/>
                <a:ea typeface="AR PL SungtiL GB" charset="0"/>
                <a:cs typeface="AR PL SungtiL GB"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 pos="1828800" algn="l"/>
              </a:tabLst>
              <a:defRPr>
                <a:solidFill>
                  <a:srgbClr val="000000"/>
                </a:solidFill>
                <a:latin typeface="Arial" charset="0"/>
                <a:ea typeface="AR PL SungtiL GB" charset="0"/>
                <a:cs typeface="AR PL SungtiL GB"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 pos="1828800" algn="l"/>
              </a:tabLst>
              <a:defRPr>
                <a:solidFill>
                  <a:srgbClr val="000000"/>
                </a:solidFill>
                <a:latin typeface="Arial" charset="0"/>
                <a:ea typeface="AR PL SungtiL GB" charset="0"/>
                <a:cs typeface="AR PL SungtiL GB" charset="0"/>
              </a:defRPr>
            </a:lvl9pPr>
          </a:lstStyle>
          <a:p>
            <a:pPr>
              <a:buClr>
                <a:srgbClr val="000000"/>
              </a:buClr>
              <a:buSzPct val="100000"/>
              <a:buFont typeface="Times New Roman" charset="0"/>
              <a:buNone/>
              <a:defRPr/>
            </a:pPr>
            <a:r>
              <a:rPr lang="en-US" altLang="x-none" sz="1500" b="1" kern="0">
                <a:latin typeface="Calibri" charset="0"/>
                <a:sym typeface="Lucida Grande"/>
                <a:hlinkClick r:id="rId6"/>
              </a:rPr>
              <a:t>Petra (UNESCO/NHK) 2:39</a:t>
            </a:r>
          </a:p>
        </p:txBody>
      </p:sp>
      <p:sp>
        <p:nvSpPr>
          <p:cNvPr id="17413" name="Freeform 5">
            <a:extLst>
              <a:ext uri="{FF2B5EF4-FFF2-40B4-BE49-F238E27FC236}">
                <a16:creationId xmlns:a16="http://schemas.microsoft.com/office/drawing/2014/main" xmlns="" id="{C73E1654-AA8B-AD49-A57F-5509475D9C15}"/>
              </a:ext>
            </a:extLst>
          </p:cNvPr>
          <p:cNvSpPr>
            <a:spLocks noChangeArrowheads="1"/>
          </p:cNvSpPr>
          <p:nvPr/>
        </p:nvSpPr>
        <p:spPr bwMode="auto">
          <a:xfrm>
            <a:off x="7467601" y="228601"/>
            <a:ext cx="2020105" cy="323165"/>
          </a:xfrm>
          <a:custGeom>
            <a:avLst/>
            <a:gdLst>
              <a:gd name="T0" fmla="*/ 0 w 21600"/>
              <a:gd name="T1" fmla="*/ 0 h 21600"/>
              <a:gd name="T2" fmla="*/ 21600 w 21600"/>
              <a:gd name="T3" fmla="*/ 0 h 21600"/>
              <a:gd name="T4" fmla="*/ 21600 w 21600"/>
              <a:gd name="T5" fmla="*/ 21600 h 21600"/>
              <a:gd name="T6" fmla="*/ 0 w 21600"/>
              <a:gd name="T7" fmla="*/ 216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lvl1pPr>
              <a:tabLst>
                <a:tab pos="457200" algn="l"/>
                <a:tab pos="914400" algn="l"/>
                <a:tab pos="1371600" algn="l"/>
                <a:tab pos="1828800" algn="l"/>
              </a:tabLst>
              <a:defRPr>
                <a:solidFill>
                  <a:srgbClr val="000000"/>
                </a:solidFill>
                <a:latin typeface="Arial" charset="0"/>
                <a:ea typeface="AR PL SungtiL GB" charset="0"/>
                <a:cs typeface="AR PL SungtiL GB" charset="0"/>
              </a:defRPr>
            </a:lvl1pPr>
            <a:lvl2pPr>
              <a:tabLst>
                <a:tab pos="457200" algn="l"/>
                <a:tab pos="914400" algn="l"/>
                <a:tab pos="1371600" algn="l"/>
                <a:tab pos="1828800" algn="l"/>
              </a:tabLst>
              <a:defRPr>
                <a:solidFill>
                  <a:srgbClr val="000000"/>
                </a:solidFill>
                <a:latin typeface="Arial" charset="0"/>
                <a:ea typeface="AR PL SungtiL GB" charset="0"/>
                <a:cs typeface="AR PL SungtiL GB" charset="0"/>
              </a:defRPr>
            </a:lvl2pPr>
            <a:lvl3pPr>
              <a:tabLst>
                <a:tab pos="457200" algn="l"/>
                <a:tab pos="914400" algn="l"/>
                <a:tab pos="1371600" algn="l"/>
                <a:tab pos="1828800" algn="l"/>
              </a:tabLst>
              <a:defRPr>
                <a:solidFill>
                  <a:srgbClr val="000000"/>
                </a:solidFill>
                <a:latin typeface="Arial" charset="0"/>
                <a:ea typeface="AR PL SungtiL GB" charset="0"/>
                <a:cs typeface="AR PL SungtiL GB" charset="0"/>
              </a:defRPr>
            </a:lvl3pPr>
            <a:lvl4pPr>
              <a:tabLst>
                <a:tab pos="457200" algn="l"/>
                <a:tab pos="914400" algn="l"/>
                <a:tab pos="1371600" algn="l"/>
                <a:tab pos="1828800" algn="l"/>
              </a:tabLst>
              <a:defRPr>
                <a:solidFill>
                  <a:srgbClr val="000000"/>
                </a:solidFill>
                <a:latin typeface="Arial" charset="0"/>
                <a:ea typeface="AR PL SungtiL GB" charset="0"/>
                <a:cs typeface="AR PL SungtiL GB" charset="0"/>
              </a:defRPr>
            </a:lvl4pPr>
            <a:lvl5pPr>
              <a:tabLst>
                <a:tab pos="457200" algn="l"/>
                <a:tab pos="914400" algn="l"/>
                <a:tab pos="1371600" algn="l"/>
                <a:tab pos="1828800" algn="l"/>
              </a:tabLst>
              <a:defRPr>
                <a:solidFill>
                  <a:srgbClr val="000000"/>
                </a:solidFill>
                <a:latin typeface="Arial" charset="0"/>
                <a:ea typeface="AR PL SungtiL GB" charset="0"/>
                <a:cs typeface="AR PL SungtiL GB"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 pos="1828800" algn="l"/>
              </a:tabLst>
              <a:defRPr>
                <a:solidFill>
                  <a:srgbClr val="000000"/>
                </a:solidFill>
                <a:latin typeface="Arial" charset="0"/>
                <a:ea typeface="AR PL SungtiL GB" charset="0"/>
                <a:cs typeface="AR PL SungtiL GB"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 pos="1828800" algn="l"/>
              </a:tabLst>
              <a:defRPr>
                <a:solidFill>
                  <a:srgbClr val="000000"/>
                </a:solidFill>
                <a:latin typeface="Arial" charset="0"/>
                <a:ea typeface="AR PL SungtiL GB" charset="0"/>
                <a:cs typeface="AR PL SungtiL GB"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 pos="1828800" algn="l"/>
              </a:tabLst>
              <a:defRPr>
                <a:solidFill>
                  <a:srgbClr val="000000"/>
                </a:solidFill>
                <a:latin typeface="Arial" charset="0"/>
                <a:ea typeface="AR PL SungtiL GB" charset="0"/>
                <a:cs typeface="AR PL SungtiL GB"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 pos="1828800" algn="l"/>
              </a:tabLst>
              <a:defRPr>
                <a:solidFill>
                  <a:srgbClr val="000000"/>
                </a:solidFill>
                <a:latin typeface="Arial" charset="0"/>
                <a:ea typeface="AR PL SungtiL GB" charset="0"/>
                <a:cs typeface="AR PL SungtiL GB" charset="0"/>
              </a:defRPr>
            </a:lvl9pPr>
          </a:lstStyle>
          <a:p>
            <a:pPr>
              <a:buClr>
                <a:srgbClr val="000000"/>
              </a:buClr>
              <a:buSzPct val="100000"/>
              <a:buFont typeface="Times New Roman" charset="0"/>
              <a:buNone/>
              <a:defRPr/>
            </a:pPr>
            <a:r>
              <a:rPr lang="en-US" altLang="x-none" sz="1500" b="1" kern="0">
                <a:latin typeface="Calibri" charset="0"/>
                <a:sym typeface="Lucida Grande"/>
                <a:hlinkClick r:id="rId7"/>
              </a:rPr>
              <a:t>Petra: AncientCity 2:28</a:t>
            </a:r>
          </a:p>
        </p:txBody>
      </p:sp>
    </p:spTree>
    <p:extLst>
      <p:ext uri="{BB962C8B-B14F-4D97-AF65-F5344CB8AC3E}">
        <p14:creationId xmlns:p14="http://schemas.microsoft.com/office/powerpoint/2010/main" val="42567888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7" descr="MapHellenisticKingdoms">
            <a:extLst>
              <a:ext uri="{FF2B5EF4-FFF2-40B4-BE49-F238E27FC236}">
                <a16:creationId xmlns:a16="http://schemas.microsoft.com/office/drawing/2014/main" xmlns="" id="{08D2597D-2138-2445-8956-81C8B0BE18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1" y="838200"/>
            <a:ext cx="8513763"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6" name="Text Box 8">
            <a:extLst>
              <a:ext uri="{FF2B5EF4-FFF2-40B4-BE49-F238E27FC236}">
                <a16:creationId xmlns:a16="http://schemas.microsoft.com/office/drawing/2014/main" xmlns="" id="{D2388F87-B6AB-E645-B3EC-A09DBF5231AD}"/>
              </a:ext>
            </a:extLst>
          </p:cNvPr>
          <p:cNvSpPr txBox="1">
            <a:spLocks noChangeArrowheads="1"/>
          </p:cNvSpPr>
          <p:nvPr/>
        </p:nvSpPr>
        <p:spPr bwMode="auto">
          <a:xfrm>
            <a:off x="2057400" y="5715000"/>
            <a:ext cx="807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Times" pitchFamily="2" charset="0"/>
              </a:defRPr>
            </a:lvl1pPr>
            <a:lvl2pPr marL="742950" indent="-285750">
              <a:defRPr sz="2400" baseline="-25000">
                <a:solidFill>
                  <a:schemeClr val="tx1"/>
                </a:solidFill>
                <a:latin typeface="Times" pitchFamily="2" charset="0"/>
              </a:defRPr>
            </a:lvl2pPr>
            <a:lvl3pPr marL="1143000" indent="-228600">
              <a:defRPr sz="2400" baseline="-25000">
                <a:solidFill>
                  <a:schemeClr val="tx1"/>
                </a:solidFill>
                <a:latin typeface="Times" pitchFamily="2" charset="0"/>
              </a:defRPr>
            </a:lvl3pPr>
            <a:lvl4pPr marL="1600200" indent="-228600">
              <a:defRPr sz="2400" baseline="-25000">
                <a:solidFill>
                  <a:schemeClr val="tx1"/>
                </a:solidFill>
                <a:latin typeface="Times" pitchFamily="2" charset="0"/>
              </a:defRPr>
            </a:lvl4pPr>
            <a:lvl5pPr marL="2057400" indent="-228600">
              <a:defRPr sz="2400" baseline="-25000">
                <a:solidFill>
                  <a:schemeClr val="tx1"/>
                </a:solidFill>
                <a:latin typeface="Times" pitchFamily="2" charset="0"/>
              </a:defRPr>
            </a:lvl5pPr>
            <a:lvl6pPr marL="2514600" indent="-228600" eaLnBrk="0" fontAlgn="base" hangingPunct="0">
              <a:spcBef>
                <a:spcPct val="0"/>
              </a:spcBef>
              <a:spcAft>
                <a:spcPct val="0"/>
              </a:spcAft>
              <a:defRPr sz="2400" baseline="-25000">
                <a:solidFill>
                  <a:schemeClr val="tx1"/>
                </a:solidFill>
                <a:latin typeface="Times" pitchFamily="2" charset="0"/>
              </a:defRPr>
            </a:lvl6pPr>
            <a:lvl7pPr marL="2971800" indent="-228600" eaLnBrk="0" fontAlgn="base" hangingPunct="0">
              <a:spcBef>
                <a:spcPct val="0"/>
              </a:spcBef>
              <a:spcAft>
                <a:spcPct val="0"/>
              </a:spcAft>
              <a:defRPr sz="2400" baseline="-25000">
                <a:solidFill>
                  <a:schemeClr val="tx1"/>
                </a:solidFill>
                <a:latin typeface="Times" pitchFamily="2" charset="0"/>
              </a:defRPr>
            </a:lvl7pPr>
            <a:lvl8pPr marL="3429000" indent="-228600" eaLnBrk="0" fontAlgn="base" hangingPunct="0">
              <a:spcBef>
                <a:spcPct val="0"/>
              </a:spcBef>
              <a:spcAft>
                <a:spcPct val="0"/>
              </a:spcAft>
              <a:defRPr sz="2400" baseline="-25000">
                <a:solidFill>
                  <a:schemeClr val="tx1"/>
                </a:solidFill>
                <a:latin typeface="Times" pitchFamily="2" charset="0"/>
              </a:defRPr>
            </a:lvl8pPr>
            <a:lvl9pPr marL="3886200" indent="-228600" eaLnBrk="0" fontAlgn="base" hangingPunct="0">
              <a:spcBef>
                <a:spcPct val="0"/>
              </a:spcBef>
              <a:spcAft>
                <a:spcPct val="0"/>
              </a:spcAft>
              <a:defRPr sz="2400" baseline="-25000">
                <a:solidFill>
                  <a:schemeClr val="tx1"/>
                </a:solidFill>
                <a:latin typeface="Times" pitchFamily="2" charset="0"/>
              </a:defRPr>
            </a:lvl9pPr>
          </a:lstStyle>
          <a:p>
            <a:pPr algn="ctr" hangingPunct="0">
              <a:spcBef>
                <a:spcPct val="50000"/>
              </a:spcBef>
            </a:pPr>
            <a:r>
              <a:rPr lang="en-US" altLang="en-US" sz="1600" b="1" kern="0" baseline="0" dirty="0">
                <a:solidFill>
                  <a:srgbClr val="FFFFFF"/>
                </a:solidFill>
                <a:latin typeface="Arial" panose="020B0604020202020204" pitchFamily="34" charset="0"/>
                <a:ea typeface="Lucida Grande"/>
                <a:cs typeface="Arial" panose="020B0604020202020204" pitchFamily="34" charset="0"/>
                <a:sym typeface="Lucida Grande"/>
              </a:rPr>
              <a:t>This map shows how Alexander the Great’s kingdom was broken down after his death. His death marked the beginning of the Hellenistic (or “Greek-like”) period.</a:t>
            </a:r>
          </a:p>
        </p:txBody>
      </p:sp>
    </p:spTree>
    <p:extLst>
      <p:ext uri="{BB962C8B-B14F-4D97-AF65-F5344CB8AC3E}">
        <p14:creationId xmlns:p14="http://schemas.microsoft.com/office/powerpoint/2010/main" val="3503190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a:extLst>
              <a:ext uri="{FF2B5EF4-FFF2-40B4-BE49-F238E27FC236}">
                <a16:creationId xmlns:a16="http://schemas.microsoft.com/office/drawing/2014/main" xmlns="" id="{72A0001F-5D67-074F-8AEC-9AA09332FC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426" y="0"/>
            <a:ext cx="4727575"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25560" cap="flat">
                <a:solidFill>
                  <a:srgbClr val="385D8A"/>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8434" name="Picture 2">
            <a:extLst>
              <a:ext uri="{FF2B5EF4-FFF2-40B4-BE49-F238E27FC236}">
                <a16:creationId xmlns:a16="http://schemas.microsoft.com/office/drawing/2014/main" xmlns="" id="{E8B472F9-C182-D844-9DA1-5A274D1470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42864"/>
            <a:ext cx="3657600" cy="68151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25560" cap="flat">
                <a:solidFill>
                  <a:srgbClr val="385D8A"/>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8435" name="Picture 3">
            <a:extLst>
              <a:ext uri="{FF2B5EF4-FFF2-40B4-BE49-F238E27FC236}">
                <a16:creationId xmlns:a16="http://schemas.microsoft.com/office/drawing/2014/main" xmlns="" id="{6315A83A-67A3-0B40-AAF4-1873419937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13332" b="3128"/>
          <a:stretch>
            <a:fillRect/>
          </a:stretch>
        </p:blipFill>
        <p:spPr bwMode="auto">
          <a:xfrm>
            <a:off x="6400800" y="1"/>
            <a:ext cx="4267200" cy="6919913"/>
          </a:xfrm>
          <a:prstGeom prst="rect">
            <a:avLst/>
          </a:prstGeom>
          <a:noFill/>
          <a:ln>
            <a:noFill/>
          </a:ln>
          <a:effectLst/>
          <a:extLst>
            <a:ext uri="{909E8E84-426E-40DD-AFC4-6F175D3DCCD1}">
              <a14:hiddenFill xmlns:a14="http://schemas.microsoft.com/office/drawing/2010/main">
                <a:blipFill dpi="0" rotWithShape="0">
                  <a:blip/>
                  <a:srcRect r="13332" b="3128"/>
                  <a:stretch>
                    <a:fillRect/>
                  </a:stretch>
                </a:blipFill>
              </a14:hiddenFill>
            </a:ext>
            <a:ext uri="{91240B29-F687-4F45-9708-019B960494DF}">
              <a14:hiddenLine xmlns:a14="http://schemas.microsoft.com/office/drawing/2010/main" w="25560" cap="flat">
                <a:solidFill>
                  <a:srgbClr val="385D8A"/>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61438296"/>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a:extLst>
              <a:ext uri="{FF2B5EF4-FFF2-40B4-BE49-F238E27FC236}">
                <a16:creationId xmlns:a16="http://schemas.microsoft.com/office/drawing/2014/main" xmlns="" id="{FC8BBF3F-DD67-364F-91BF-CE1504E5C1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0"/>
            <a:ext cx="6043613" cy="3886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25560" cap="flat">
                <a:solidFill>
                  <a:srgbClr val="385D8A"/>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9458" name="Picture 2">
            <a:extLst>
              <a:ext uri="{FF2B5EF4-FFF2-40B4-BE49-F238E27FC236}">
                <a16:creationId xmlns:a16="http://schemas.microsoft.com/office/drawing/2014/main" xmlns="" id="{831E9E83-1974-BA44-AAE1-B661E2C33D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13329" b="3127"/>
          <a:stretch>
            <a:fillRect/>
          </a:stretch>
        </p:blipFill>
        <p:spPr bwMode="auto">
          <a:xfrm>
            <a:off x="7613650" y="0"/>
            <a:ext cx="3054350" cy="4953000"/>
          </a:xfrm>
          <a:prstGeom prst="rect">
            <a:avLst/>
          </a:prstGeom>
          <a:noFill/>
          <a:ln>
            <a:noFill/>
          </a:ln>
          <a:effectLst/>
          <a:extLst>
            <a:ext uri="{909E8E84-426E-40DD-AFC4-6F175D3DCCD1}">
              <a14:hiddenFill xmlns:a14="http://schemas.microsoft.com/office/drawing/2010/main">
                <a:blipFill dpi="0" rotWithShape="0">
                  <a:blip/>
                  <a:srcRect r="13329" b="3127"/>
                  <a:stretch>
                    <a:fillRect/>
                  </a:stretch>
                </a:blipFill>
              </a14:hiddenFill>
            </a:ext>
            <a:ext uri="{91240B29-F687-4F45-9708-019B960494DF}">
              <a14:hiddenLine xmlns:a14="http://schemas.microsoft.com/office/drawing/2010/main" w="25560" cap="flat">
                <a:solidFill>
                  <a:srgbClr val="385D8A"/>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9459" name="Picture 3">
            <a:extLst>
              <a:ext uri="{FF2B5EF4-FFF2-40B4-BE49-F238E27FC236}">
                <a16:creationId xmlns:a16="http://schemas.microsoft.com/office/drawing/2014/main" xmlns="" id="{CA292E73-C662-4544-A176-3ACD883DAE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0"/>
            <a:ext cx="6096000" cy="4572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25560" cap="flat">
                <a:solidFill>
                  <a:srgbClr val="385D8A"/>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17997176"/>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a:extLst>
              <a:ext uri="{FF2B5EF4-FFF2-40B4-BE49-F238E27FC236}">
                <a16:creationId xmlns:a16="http://schemas.microsoft.com/office/drawing/2014/main" xmlns="" id="{6593ED63-039F-DD46-8B95-D78F22AD29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54864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25560" cap="flat">
                <a:solidFill>
                  <a:srgbClr val="385D8A"/>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0482" name="Picture 2">
            <a:extLst>
              <a:ext uri="{FF2B5EF4-FFF2-40B4-BE49-F238E27FC236}">
                <a16:creationId xmlns:a16="http://schemas.microsoft.com/office/drawing/2014/main" xmlns="" id="{4325ADC3-31BB-B747-B676-B938EDEB75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8849" t="2257" r="4424"/>
          <a:stretch>
            <a:fillRect/>
          </a:stretch>
        </p:blipFill>
        <p:spPr bwMode="auto">
          <a:xfrm>
            <a:off x="7086600" y="838201"/>
            <a:ext cx="3581400" cy="3160713"/>
          </a:xfrm>
          <a:prstGeom prst="rect">
            <a:avLst/>
          </a:prstGeom>
          <a:noFill/>
          <a:ln>
            <a:noFill/>
          </a:ln>
          <a:effectLst/>
          <a:extLst>
            <a:ext uri="{909E8E84-426E-40DD-AFC4-6F175D3DCCD1}">
              <a14:hiddenFill xmlns:a14="http://schemas.microsoft.com/office/drawing/2010/main">
                <a:blipFill dpi="0" rotWithShape="0">
                  <a:blip/>
                  <a:srcRect l="8849" t="2257" r="4424"/>
                  <a:stretch>
                    <a:fillRect/>
                  </a:stretch>
                </a:blipFill>
              </a14:hiddenFill>
            </a:ext>
            <a:ext uri="{91240B29-F687-4F45-9708-019B960494DF}">
              <a14:hiddenLine xmlns:a14="http://schemas.microsoft.com/office/drawing/2010/main" w="25560" cap="flat">
                <a:solidFill>
                  <a:srgbClr val="385D8A"/>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631796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 name="Hellenistic  Period  Architecture &amp; Architecture Sculpture"/>
          <p:cNvSpPr txBox="1">
            <a:spLocks noGrp="1"/>
          </p:cNvSpPr>
          <p:nvPr>
            <p:ph type="title" idx="4294967295"/>
          </p:nvPr>
        </p:nvSpPr>
        <p:spPr>
          <a:xfrm>
            <a:off x="1523999" y="381000"/>
            <a:ext cx="9144002" cy="5632450"/>
          </a:xfrm>
          <a:prstGeom prst="rect">
            <a:avLst/>
          </a:prstGeom>
        </p:spPr>
        <p:txBody>
          <a:bodyPr>
            <a:normAutofit/>
          </a:bodyPr>
          <a:lstStyle/>
          <a:p>
            <a:pPr marL="0" indent="39687" algn="ctr">
              <a:defRPr sz="6000"/>
            </a:pPr>
            <a:r>
              <a:t>Hellenistic </a:t>
            </a:r>
            <a:br/>
            <a:r>
              <a:t>Period</a:t>
            </a:r>
            <a:br/>
            <a:r>
              <a:t/>
            </a:r>
            <a:br/>
            <a:r>
              <a:t>Architecture</a:t>
            </a:r>
            <a:br/>
            <a:r>
              <a:t>&amp;</a:t>
            </a:r>
            <a:br/>
            <a:r>
              <a:t>Architecture Sculpture</a:t>
            </a:r>
          </a:p>
        </p:txBody>
      </p:sp>
    </p:spTree>
    <p:extLst>
      <p:ext uri="{BB962C8B-B14F-4D97-AF65-F5344CB8AC3E}">
        <p14:creationId xmlns:p14="http://schemas.microsoft.com/office/powerpoint/2010/main" val="1558790187"/>
      </p:ext>
    </p:extLst>
  </p:cSld>
  <p:clrMapOvr>
    <a:masterClrMapping/>
  </p:clrMapOvr>
  <mc:AlternateContent xmlns:mc="http://schemas.openxmlformats.org/markup-compatibility/2006" xmlns:p14="http://schemas.microsoft.com/office/powerpoint/2010/main">
    <mc:Choice Requires="p14">
      <p:transition>
        <p:dissolve/>
      </p:transition>
    </mc:Choice>
    <mc:Fallback xmlns="" xmlns:m="http://schemas.openxmlformats.org/officeDocument/2006/math" xmlns:a14="http://schemas.microsoft.com/office/drawing/2010/main">
      <p:transition spd="fast">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HE HELLENISTIC PERIOD  (323-31 B.C.)">
            <a:extLst>
              <a:ext uri="{FF2B5EF4-FFF2-40B4-BE49-F238E27FC236}">
                <a16:creationId xmlns:a16="http://schemas.microsoft.com/office/drawing/2014/main" xmlns="" id="{1BED524E-DA0F-6647-9296-DC854001F53D}"/>
              </a:ext>
            </a:extLst>
          </p:cNvPr>
          <p:cNvSpPr txBox="1">
            <a:spLocks noGrp="1" noChangeArrowheads="1"/>
          </p:cNvSpPr>
          <p:nvPr>
            <p:ph type="title" idx="4294967295"/>
          </p:nvPr>
        </p:nvSpPr>
        <p:spPr bwMode="auto">
          <a:xfrm>
            <a:off x="1498600" y="160338"/>
            <a:ext cx="8955088" cy="8302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2400" b="1">
                <a:solidFill>
                  <a:schemeClr val="bg1"/>
                </a:solidFill>
                <a:latin typeface="Garamond" panose="02020404030301010803" pitchFamily="18" charset="0"/>
                <a:ea typeface="Garamond" panose="02020404030301010803" pitchFamily="18" charset="0"/>
                <a:cs typeface="Garamond" panose="02020404030301010803" pitchFamily="18" charset="0"/>
                <a:sym typeface="Garamond" panose="02020404030301010803" pitchFamily="18" charset="0"/>
              </a:rPr>
              <a:t>THE HELLENISTIC PERIOD </a:t>
            </a:r>
            <a:br>
              <a:rPr lang="en-US" altLang="en-US" sz="2400" b="1">
                <a:solidFill>
                  <a:schemeClr val="bg1"/>
                </a:solidFill>
                <a:latin typeface="Garamond" panose="02020404030301010803" pitchFamily="18" charset="0"/>
                <a:ea typeface="Garamond" panose="02020404030301010803" pitchFamily="18" charset="0"/>
                <a:cs typeface="Garamond" panose="02020404030301010803" pitchFamily="18" charset="0"/>
                <a:sym typeface="Garamond" panose="02020404030301010803" pitchFamily="18" charset="0"/>
              </a:rPr>
            </a:br>
            <a:r>
              <a:rPr lang="en-US" altLang="en-US" sz="2400" b="1">
                <a:solidFill>
                  <a:schemeClr val="bg1"/>
                </a:solidFill>
                <a:latin typeface="Garamond" panose="02020404030301010803" pitchFamily="18" charset="0"/>
                <a:ea typeface="Garamond" panose="02020404030301010803" pitchFamily="18" charset="0"/>
                <a:cs typeface="Garamond" panose="02020404030301010803" pitchFamily="18" charset="0"/>
                <a:sym typeface="Garamond" panose="02020404030301010803" pitchFamily="18" charset="0"/>
              </a:rPr>
              <a:t>(323-31 B.C.)</a:t>
            </a:r>
          </a:p>
        </p:txBody>
      </p:sp>
      <p:sp>
        <p:nvSpPr>
          <p:cNvPr id="599" name="The Hellenistic period spans the three centuries from the death of Alexander the Great in 323 BCE to the beginning of the Roman imperial period under Augustus.…">
            <a:extLst>
              <a:ext uri="{FF2B5EF4-FFF2-40B4-BE49-F238E27FC236}">
                <a16:creationId xmlns:a16="http://schemas.microsoft.com/office/drawing/2014/main" xmlns="" id="{84AB7981-047B-1E4D-B922-597C2A3BA553}"/>
              </a:ext>
            </a:extLst>
          </p:cNvPr>
          <p:cNvSpPr txBox="1">
            <a:spLocks noGrp="1"/>
          </p:cNvSpPr>
          <p:nvPr>
            <p:ph type="body" idx="4294967295"/>
          </p:nvPr>
        </p:nvSpPr>
        <p:spPr>
          <a:xfrm>
            <a:off x="1905000" y="914401"/>
            <a:ext cx="8458200" cy="5541963"/>
          </a:xfrm>
          <a:prstGeom prst="rect">
            <a:avLst/>
          </a:prstGeom>
          <a:solidFill>
            <a:srgbClr val="FFFFFF"/>
          </a:solidFill>
          <a:ln>
            <a:solidFill>
              <a:srgbClr val="000000"/>
            </a:solidFill>
            <a:round/>
          </a:ln>
        </p:spPr>
        <p:txBody>
          <a:bodyPr>
            <a:normAutofit/>
          </a:bodyPr>
          <a:lstStyle/>
          <a:p>
            <a:pPr>
              <a:lnSpc>
                <a:spcPct val="80000"/>
              </a:lnSpc>
              <a:defRPr sz="2400">
                <a:solidFill>
                  <a:srgbClr val="000000"/>
                </a:solidFill>
                <a:latin typeface="Garamond"/>
                <a:ea typeface="Garamond"/>
                <a:cs typeface="Garamond"/>
                <a:sym typeface="Garamond"/>
              </a:defRPr>
            </a:pPr>
            <a:r>
              <a:rPr sz="2400" dirty="0">
                <a:solidFill>
                  <a:srgbClr val="000000"/>
                </a:solidFill>
                <a:latin typeface="Garamond"/>
                <a:ea typeface="Garamond"/>
                <a:cs typeface="Garamond"/>
                <a:sym typeface="Garamond"/>
              </a:rPr>
              <a:t>The Hellenistic period spans the three centuries from the death of Alexander the Great in 323 BCE to the beginning of the Roman imperial period under Augustus. </a:t>
            </a:r>
          </a:p>
          <a:p>
            <a:pPr>
              <a:lnSpc>
                <a:spcPct val="80000"/>
              </a:lnSpc>
              <a:defRPr sz="2400">
                <a:solidFill>
                  <a:srgbClr val="000000"/>
                </a:solidFill>
                <a:latin typeface="Garamond"/>
                <a:ea typeface="Garamond"/>
                <a:cs typeface="Garamond"/>
                <a:sym typeface="Garamond"/>
              </a:defRPr>
            </a:pPr>
            <a:endParaRPr sz="2400" dirty="0">
              <a:solidFill>
                <a:srgbClr val="000000"/>
              </a:solidFill>
              <a:latin typeface="Garamond"/>
              <a:ea typeface="Garamond"/>
              <a:cs typeface="Garamond"/>
              <a:sym typeface="Garamond"/>
            </a:endParaRPr>
          </a:p>
          <a:p>
            <a:pPr>
              <a:lnSpc>
                <a:spcPct val="80000"/>
              </a:lnSpc>
              <a:defRPr sz="2400">
                <a:solidFill>
                  <a:srgbClr val="000000"/>
                </a:solidFill>
                <a:latin typeface="Garamond"/>
                <a:ea typeface="Garamond"/>
                <a:cs typeface="Garamond"/>
                <a:sym typeface="Garamond"/>
              </a:defRPr>
            </a:pPr>
            <a:r>
              <a:rPr sz="2400" dirty="0">
                <a:solidFill>
                  <a:srgbClr val="000000"/>
                </a:solidFill>
                <a:latin typeface="Garamond"/>
                <a:ea typeface="Garamond"/>
                <a:cs typeface="Garamond"/>
                <a:sym typeface="Garamond"/>
              </a:rPr>
              <a:t>Alexander's far-flung empire was divided up after his death among his Greek generals who cultivated a new, cosmopolitan, Greek-based culture, called </a:t>
            </a:r>
            <a:r>
              <a:rPr sz="2400" i="1" dirty="0">
                <a:solidFill>
                  <a:srgbClr val="000000"/>
                </a:solidFill>
                <a:latin typeface="Garamond"/>
                <a:ea typeface="Garamond"/>
                <a:cs typeface="Garamond"/>
                <a:sym typeface="Garamond"/>
              </a:rPr>
              <a:t>Hellenistic</a:t>
            </a:r>
            <a:r>
              <a:rPr sz="2400" dirty="0">
                <a:solidFill>
                  <a:srgbClr val="000000"/>
                </a:solidFill>
                <a:latin typeface="Garamond"/>
                <a:ea typeface="Garamond"/>
                <a:cs typeface="Garamond"/>
                <a:sym typeface="Garamond"/>
              </a:rPr>
              <a:t>. </a:t>
            </a:r>
          </a:p>
          <a:p>
            <a:pPr>
              <a:lnSpc>
                <a:spcPct val="80000"/>
              </a:lnSpc>
              <a:defRPr sz="2000">
                <a:solidFill>
                  <a:srgbClr val="000000"/>
                </a:solidFill>
                <a:latin typeface="Garamond"/>
                <a:ea typeface="Garamond"/>
                <a:cs typeface="Garamond"/>
                <a:sym typeface="Garamond"/>
              </a:defRPr>
            </a:pPr>
            <a:endParaRPr sz="2000" dirty="0">
              <a:solidFill>
                <a:srgbClr val="000000"/>
              </a:solidFill>
              <a:latin typeface="Garamond"/>
              <a:ea typeface="Garamond"/>
              <a:cs typeface="Garamond"/>
              <a:sym typeface="Garamond"/>
            </a:endParaRPr>
          </a:p>
          <a:p>
            <a:pPr>
              <a:lnSpc>
                <a:spcPct val="80000"/>
              </a:lnSpc>
              <a:defRPr sz="2000" b="1">
                <a:solidFill>
                  <a:srgbClr val="000000"/>
                </a:solidFill>
                <a:latin typeface="Garamond"/>
                <a:ea typeface="Garamond"/>
                <a:cs typeface="Garamond"/>
                <a:sym typeface="Garamond"/>
              </a:defRPr>
            </a:pPr>
            <a:r>
              <a:rPr sz="2000" b="1" dirty="0">
                <a:solidFill>
                  <a:srgbClr val="000000"/>
                </a:solidFill>
                <a:latin typeface="Garamond"/>
                <a:ea typeface="Garamond"/>
                <a:cs typeface="Garamond"/>
                <a:sym typeface="Garamond"/>
              </a:rPr>
              <a:t>Sculpture:</a:t>
            </a:r>
          </a:p>
          <a:p>
            <a:pPr marL="782637" lvl="1">
              <a:lnSpc>
                <a:spcPct val="80000"/>
              </a:lnSpc>
              <a:spcBef>
                <a:spcPts val="300"/>
              </a:spcBef>
              <a:buFont typeface="Arial"/>
              <a:buChar char="•"/>
              <a:defRPr sz="2000">
                <a:solidFill>
                  <a:srgbClr val="000000"/>
                </a:solidFill>
                <a:latin typeface="Garamond"/>
                <a:ea typeface="Garamond"/>
                <a:cs typeface="Garamond"/>
                <a:sym typeface="Garamond"/>
              </a:defRPr>
            </a:pPr>
            <a:r>
              <a:rPr sz="2000" dirty="0">
                <a:solidFill>
                  <a:srgbClr val="000000"/>
                </a:solidFill>
                <a:latin typeface="Garamond"/>
                <a:ea typeface="Garamond"/>
                <a:cs typeface="Garamond"/>
                <a:sym typeface="Garamond"/>
              </a:rPr>
              <a:t>Hellenistic sculpture exhibits a "baroque" exaggeration of form and expressive emotional intensity. </a:t>
            </a:r>
          </a:p>
          <a:p>
            <a:pPr marL="782637" lvl="1">
              <a:lnSpc>
                <a:spcPct val="80000"/>
              </a:lnSpc>
              <a:spcBef>
                <a:spcPts val="300"/>
              </a:spcBef>
              <a:buFont typeface="Arial"/>
              <a:buChar char="•"/>
              <a:defRPr sz="2000">
                <a:solidFill>
                  <a:srgbClr val="000000"/>
                </a:solidFill>
                <a:latin typeface="Garamond"/>
                <a:ea typeface="Garamond"/>
                <a:cs typeface="Garamond"/>
                <a:sym typeface="Garamond"/>
              </a:defRPr>
            </a:pPr>
            <a:r>
              <a:rPr sz="2000" dirty="0">
                <a:solidFill>
                  <a:srgbClr val="000000"/>
                </a:solidFill>
                <a:latin typeface="Garamond"/>
                <a:ea typeface="Garamond"/>
                <a:cs typeface="Garamond"/>
                <a:sym typeface="Garamond"/>
              </a:rPr>
              <a:t>Physical movement and gesture are given theatrical pathos and drama. </a:t>
            </a:r>
          </a:p>
          <a:p>
            <a:pPr marL="782637" lvl="1">
              <a:lnSpc>
                <a:spcPct val="80000"/>
              </a:lnSpc>
              <a:spcBef>
                <a:spcPts val="300"/>
              </a:spcBef>
              <a:buFont typeface="Arial"/>
              <a:buChar char="•"/>
              <a:defRPr sz="2000">
                <a:solidFill>
                  <a:srgbClr val="000000"/>
                </a:solidFill>
                <a:latin typeface="Garamond"/>
                <a:ea typeface="Garamond"/>
                <a:cs typeface="Garamond"/>
                <a:sym typeface="Garamond"/>
              </a:defRPr>
            </a:pPr>
            <a:r>
              <a:rPr sz="2000" dirty="0">
                <a:solidFill>
                  <a:srgbClr val="000000"/>
                </a:solidFill>
                <a:latin typeface="Garamond"/>
                <a:ea typeface="Garamond"/>
                <a:cs typeface="Garamond"/>
                <a:sym typeface="Garamond"/>
              </a:rPr>
              <a:t>Moreover, statues are made to interact with their environment, sometimes as part of a tableau, which heightens the illusion of their presence and actions. </a:t>
            </a:r>
          </a:p>
          <a:p>
            <a:pPr marL="782637" lvl="1">
              <a:lnSpc>
                <a:spcPct val="80000"/>
              </a:lnSpc>
              <a:spcBef>
                <a:spcPts val="300"/>
              </a:spcBef>
              <a:buFont typeface="Arial"/>
              <a:buChar char="•"/>
              <a:defRPr sz="2000">
                <a:solidFill>
                  <a:srgbClr val="000000"/>
                </a:solidFill>
                <a:latin typeface="Garamond"/>
                <a:ea typeface="Garamond"/>
                <a:cs typeface="Garamond"/>
                <a:sym typeface="Garamond"/>
              </a:defRPr>
            </a:pPr>
            <a:r>
              <a:rPr sz="2000" dirty="0">
                <a:solidFill>
                  <a:srgbClr val="000000"/>
                </a:solidFill>
                <a:latin typeface="Garamond"/>
                <a:ea typeface="Garamond"/>
                <a:cs typeface="Garamond"/>
                <a:sym typeface="Garamond"/>
              </a:rPr>
              <a:t>Both female and male figures display heightened erotic sensuality as the body is explored both in action and repose. </a:t>
            </a:r>
          </a:p>
          <a:p>
            <a:pPr marL="782637" lvl="1">
              <a:lnSpc>
                <a:spcPct val="80000"/>
              </a:lnSpc>
              <a:spcBef>
                <a:spcPts val="300"/>
              </a:spcBef>
              <a:buFont typeface="Arial"/>
              <a:buChar char="•"/>
              <a:defRPr sz="2000">
                <a:solidFill>
                  <a:srgbClr val="000000"/>
                </a:solidFill>
                <a:latin typeface="Garamond"/>
                <a:ea typeface="Garamond"/>
                <a:cs typeface="Garamond"/>
                <a:sym typeface="Garamond"/>
              </a:defRPr>
            </a:pPr>
            <a:r>
              <a:rPr sz="2000" dirty="0">
                <a:solidFill>
                  <a:srgbClr val="000000"/>
                </a:solidFill>
                <a:latin typeface="Garamond"/>
                <a:ea typeface="Garamond"/>
                <a:cs typeface="Garamond"/>
                <a:sym typeface="Garamond"/>
              </a:rPr>
              <a:t>Hellenistic sculptors also expanded the range of subject types by drawing from the lower social classes and including more realistic portraits and images of children and old people</a:t>
            </a:r>
          </a:p>
        </p:txBody>
      </p:sp>
    </p:spTree>
    <p:extLst>
      <p:ext uri="{BB962C8B-B14F-4D97-AF65-F5344CB8AC3E}">
        <p14:creationId xmlns:p14="http://schemas.microsoft.com/office/powerpoint/2010/main" val="1433663156"/>
      </p:ext>
    </p:extLst>
  </p:cSld>
  <p:clrMapOvr>
    <a:masterClrMapping/>
  </p:clrMapOvr>
  <p:transition>
    <p:dissolv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 name="POLYKLEITOS THE YOUNGER, Corinthian capital, from the Tholos, Epidauros, Greece, ca. 350 BCE. Archaeological Museum, Epidauros."/>
          <p:cNvSpPr txBox="1">
            <a:spLocks noGrp="1"/>
          </p:cNvSpPr>
          <p:nvPr>
            <p:ph type="title" idx="4294967295"/>
          </p:nvPr>
        </p:nvSpPr>
        <p:spPr>
          <a:xfrm>
            <a:off x="1524000" y="-17463"/>
            <a:ext cx="2514600" cy="1244601"/>
          </a:xfrm>
          <a:prstGeom prst="rect">
            <a:avLst/>
          </a:prstGeom>
        </p:spPr>
        <p:txBody>
          <a:bodyPr>
            <a:normAutofit/>
          </a:bodyPr>
          <a:lstStyle>
            <a:lvl1pPr marL="0" indent="39290" defTabSz="905255">
              <a:lnSpc>
                <a:spcPct val="90000"/>
              </a:lnSpc>
              <a:defRPr sz="1386"/>
            </a:lvl1pPr>
          </a:lstStyle>
          <a:p>
            <a:r>
              <a:t>POLYKLEITOS THE YOUNGER, Corinthian capital, from the Tholos, Epidauros, Greece, ca. 350 BCE. Archaeological Museum, Epidauros. </a:t>
            </a:r>
          </a:p>
        </p:txBody>
      </p:sp>
      <p:pic>
        <p:nvPicPr>
          <p:cNvPr id="567" name="image.jpg" descr="image.jpg"/>
          <p:cNvPicPr>
            <a:picLocks noChangeAspect="1"/>
          </p:cNvPicPr>
          <p:nvPr/>
        </p:nvPicPr>
        <p:blipFill>
          <a:blip r:embed="rId2">
            <a:extLst/>
          </a:blip>
          <a:stretch>
            <a:fillRect/>
          </a:stretch>
        </p:blipFill>
        <p:spPr>
          <a:xfrm>
            <a:off x="4011612" y="0"/>
            <a:ext cx="6275388" cy="6858000"/>
          </a:xfrm>
          <a:prstGeom prst="rect">
            <a:avLst/>
          </a:prstGeom>
          <a:ln w="12700">
            <a:miter lim="400000"/>
          </a:ln>
        </p:spPr>
      </p:pic>
    </p:spTree>
    <p:extLst>
      <p:ext uri="{BB962C8B-B14F-4D97-AF65-F5344CB8AC3E}">
        <p14:creationId xmlns:p14="http://schemas.microsoft.com/office/powerpoint/2010/main" val="810143552"/>
      </p:ext>
    </p:extLst>
  </p:cSld>
  <p:clrMapOvr>
    <a:masterClrMapping/>
  </p:clrMapOvr>
  <mc:AlternateContent xmlns:mc="http://schemas.openxmlformats.org/markup-compatibility/2006" xmlns:p14="http://schemas.microsoft.com/office/powerpoint/2010/main">
    <mc:Choice Requires="p14">
      <p:transition>
        <p:dissolve/>
      </p:transition>
    </mc:Choice>
    <mc:Fallback xmlns="" xmlns:m="http://schemas.openxmlformats.org/officeDocument/2006/math" xmlns:a14="http://schemas.microsoft.com/office/drawing/2010/main">
      <p:transition spd="fast">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 name="Corinthian capitals"/>
          <p:cNvSpPr txBox="1">
            <a:spLocks noGrp="1"/>
          </p:cNvSpPr>
          <p:nvPr>
            <p:ph type="title" idx="4294967295"/>
          </p:nvPr>
        </p:nvSpPr>
        <p:spPr>
          <a:xfrm>
            <a:off x="1841501" y="52388"/>
            <a:ext cx="4500563" cy="584201"/>
          </a:xfrm>
          <a:prstGeom prst="rect">
            <a:avLst/>
          </a:prstGeom>
        </p:spPr>
        <p:txBody>
          <a:bodyPr>
            <a:normAutofit fontScale="90000"/>
          </a:bodyPr>
          <a:lstStyle>
            <a:lvl1pPr>
              <a:defRPr sz="3200" i="1">
                <a:latin typeface="Garamond"/>
                <a:ea typeface="Garamond"/>
                <a:cs typeface="Garamond"/>
                <a:sym typeface="Garamond"/>
              </a:defRPr>
            </a:lvl1pPr>
          </a:lstStyle>
          <a:p>
            <a:r>
              <a:t>Corinthian capitals</a:t>
            </a:r>
          </a:p>
        </p:txBody>
      </p:sp>
      <p:pic>
        <p:nvPicPr>
          <p:cNvPr id="571" name="033_corinthian_capital" descr="033_corinthian_capital"/>
          <p:cNvPicPr>
            <a:picLocks noChangeAspect="1"/>
          </p:cNvPicPr>
          <p:nvPr/>
        </p:nvPicPr>
        <p:blipFill>
          <a:blip r:embed="rId2">
            <a:extLst/>
          </a:blip>
          <a:stretch>
            <a:fillRect/>
          </a:stretch>
        </p:blipFill>
        <p:spPr>
          <a:xfrm>
            <a:off x="6672262" y="0"/>
            <a:ext cx="3995738" cy="2997200"/>
          </a:xfrm>
          <a:prstGeom prst="rect">
            <a:avLst/>
          </a:prstGeom>
          <a:ln w="12700">
            <a:miter lim="400000"/>
          </a:ln>
        </p:spPr>
      </p:pic>
      <p:pic>
        <p:nvPicPr>
          <p:cNvPr id="572" name="corinth" descr="corinth"/>
          <p:cNvPicPr>
            <a:picLocks noChangeAspect="1"/>
          </p:cNvPicPr>
          <p:nvPr/>
        </p:nvPicPr>
        <p:blipFill>
          <a:blip r:embed="rId3">
            <a:extLst/>
          </a:blip>
          <a:stretch>
            <a:fillRect/>
          </a:stretch>
        </p:blipFill>
        <p:spPr>
          <a:xfrm>
            <a:off x="6916737" y="2992437"/>
            <a:ext cx="3336926" cy="3614738"/>
          </a:xfrm>
          <a:prstGeom prst="rect">
            <a:avLst/>
          </a:prstGeom>
          <a:ln w="12700">
            <a:miter lim="400000"/>
          </a:ln>
        </p:spPr>
      </p:pic>
      <p:sp>
        <p:nvSpPr>
          <p:cNvPr id="2" name="TextBox 1">
            <a:extLst>
              <a:ext uri="{FF2B5EF4-FFF2-40B4-BE49-F238E27FC236}">
                <a16:creationId xmlns:a16="http://schemas.microsoft.com/office/drawing/2014/main" xmlns="" id="{33381F45-1AC2-F943-8A49-EF5936EA1F2B}"/>
              </a:ext>
            </a:extLst>
          </p:cNvPr>
          <p:cNvSpPr txBox="1"/>
          <p:nvPr/>
        </p:nvSpPr>
        <p:spPr>
          <a:xfrm>
            <a:off x="1524000" y="1207009"/>
            <a:ext cx="5148262" cy="400724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hangingPunct="0">
              <a:lnSpc>
                <a:spcPct val="80000"/>
              </a:lnSpc>
              <a:buFontTx/>
              <a:buChar char="•"/>
              <a:defRPr sz="2400">
                <a:solidFill>
                  <a:srgbClr val="000000"/>
                </a:solidFill>
                <a:latin typeface="Garamond"/>
                <a:ea typeface="Garamond"/>
                <a:cs typeface="Garamond"/>
                <a:sym typeface="Garamond"/>
              </a:defRPr>
            </a:pPr>
            <a:r>
              <a:rPr lang="en-US" sz="2400" b="1" kern="0" dirty="0">
                <a:solidFill>
                  <a:srgbClr val="FFFFFF"/>
                </a:solidFill>
                <a:latin typeface="Garamond"/>
                <a:ea typeface="Garamond"/>
                <a:cs typeface="Garamond"/>
                <a:sym typeface="Garamond"/>
              </a:rPr>
              <a:t>Polykleitos the Younger</a:t>
            </a:r>
          </a:p>
          <a:p>
            <a:pPr hangingPunct="0">
              <a:lnSpc>
                <a:spcPct val="80000"/>
              </a:lnSpc>
              <a:buFontTx/>
              <a:buChar char="•"/>
              <a:defRPr sz="2400">
                <a:solidFill>
                  <a:srgbClr val="000000"/>
                </a:solidFill>
                <a:latin typeface="Garamond"/>
                <a:ea typeface="Garamond"/>
                <a:cs typeface="Garamond"/>
                <a:sym typeface="Garamond"/>
              </a:defRPr>
            </a:pPr>
            <a:r>
              <a:rPr lang="en-US" sz="2400" b="1" kern="0" dirty="0">
                <a:solidFill>
                  <a:srgbClr val="FFFFFF"/>
                </a:solidFill>
                <a:latin typeface="Garamond"/>
                <a:ea typeface="Garamond"/>
                <a:cs typeface="Garamond"/>
                <a:sym typeface="Garamond"/>
              </a:rPr>
              <a:t>Capitals from the </a:t>
            </a:r>
            <a:r>
              <a:rPr lang="en-US" sz="2400" b="1" u="sng" kern="0" dirty="0">
                <a:solidFill>
                  <a:srgbClr val="FFFF00"/>
                </a:solidFill>
                <a:latin typeface="Garamond"/>
                <a:ea typeface="Garamond"/>
                <a:cs typeface="Garamond"/>
                <a:sym typeface="Garamond"/>
              </a:rPr>
              <a:t>Tholos</a:t>
            </a:r>
            <a:r>
              <a:rPr lang="en-US" sz="2400" b="1" kern="0" dirty="0">
                <a:solidFill>
                  <a:srgbClr val="FFFFFF"/>
                </a:solidFill>
                <a:latin typeface="Garamond"/>
                <a:ea typeface="Garamond"/>
                <a:cs typeface="Garamond"/>
                <a:sym typeface="Garamond"/>
              </a:rPr>
              <a:t> at </a:t>
            </a:r>
            <a:r>
              <a:rPr lang="en-US" sz="2400" b="1" kern="0" dirty="0" err="1">
                <a:solidFill>
                  <a:srgbClr val="FFFFFF"/>
                </a:solidFill>
                <a:latin typeface="Garamond"/>
                <a:ea typeface="Garamond"/>
                <a:cs typeface="Garamond"/>
                <a:sym typeface="Garamond"/>
              </a:rPr>
              <a:t>Epidauros</a:t>
            </a:r>
            <a:r>
              <a:rPr lang="en-US" sz="2400" b="1" kern="0" dirty="0">
                <a:solidFill>
                  <a:srgbClr val="FFFFFF"/>
                </a:solidFill>
                <a:latin typeface="Garamond"/>
                <a:ea typeface="Garamond"/>
                <a:cs typeface="Garamond"/>
                <a:sym typeface="Garamond"/>
              </a:rPr>
              <a:t>, Greece, ca. 350 B.C. </a:t>
            </a:r>
          </a:p>
          <a:p>
            <a:pPr hangingPunct="0">
              <a:lnSpc>
                <a:spcPct val="80000"/>
              </a:lnSpc>
              <a:buFontTx/>
              <a:buChar char="•"/>
              <a:defRPr sz="2400">
                <a:solidFill>
                  <a:srgbClr val="000000"/>
                </a:solidFill>
                <a:latin typeface="Garamond"/>
                <a:ea typeface="Garamond"/>
                <a:cs typeface="Garamond"/>
                <a:sym typeface="Garamond"/>
              </a:defRPr>
            </a:pPr>
            <a:endParaRPr lang="en-US" sz="2400" b="1" kern="0" dirty="0">
              <a:solidFill>
                <a:srgbClr val="FFFFFF"/>
              </a:solidFill>
              <a:latin typeface="Garamond"/>
              <a:ea typeface="Garamond"/>
              <a:cs typeface="Garamond"/>
              <a:sym typeface="Garamond"/>
            </a:endParaRPr>
          </a:p>
          <a:p>
            <a:pPr hangingPunct="0">
              <a:lnSpc>
                <a:spcPct val="80000"/>
              </a:lnSpc>
              <a:buFontTx/>
              <a:buChar char="•"/>
              <a:defRPr sz="2400">
                <a:solidFill>
                  <a:srgbClr val="000000"/>
                </a:solidFill>
                <a:latin typeface="Garamond"/>
                <a:ea typeface="Garamond"/>
                <a:cs typeface="Garamond"/>
                <a:sym typeface="Garamond"/>
              </a:defRPr>
            </a:pPr>
            <a:r>
              <a:rPr lang="en-US" sz="2400" b="1" kern="0" dirty="0">
                <a:solidFill>
                  <a:srgbClr val="FFFFFF"/>
                </a:solidFill>
                <a:latin typeface="Garamond"/>
                <a:ea typeface="Garamond"/>
                <a:cs typeface="Garamond"/>
                <a:sym typeface="Garamond"/>
              </a:rPr>
              <a:t>More ornate than the earlier capitals</a:t>
            </a:r>
          </a:p>
          <a:p>
            <a:pPr hangingPunct="0">
              <a:lnSpc>
                <a:spcPct val="80000"/>
              </a:lnSpc>
              <a:buFontTx/>
              <a:buChar char="•"/>
              <a:defRPr sz="2400">
                <a:solidFill>
                  <a:srgbClr val="000000"/>
                </a:solidFill>
                <a:latin typeface="Garamond"/>
                <a:ea typeface="Garamond"/>
                <a:cs typeface="Garamond"/>
                <a:sym typeface="Garamond"/>
              </a:defRPr>
            </a:pPr>
            <a:r>
              <a:rPr lang="en-US" sz="2400" b="1" kern="0" dirty="0">
                <a:solidFill>
                  <a:srgbClr val="FFFFFF"/>
                </a:solidFill>
                <a:latin typeface="Garamond"/>
                <a:ea typeface="Garamond"/>
                <a:cs typeface="Garamond"/>
                <a:sym typeface="Garamond"/>
              </a:rPr>
              <a:t>A double row of acanthus leaves with flowers &amp; tendrils</a:t>
            </a:r>
          </a:p>
          <a:p>
            <a:pPr hangingPunct="0">
              <a:lnSpc>
                <a:spcPct val="80000"/>
              </a:lnSpc>
              <a:buFontTx/>
              <a:buChar char="•"/>
              <a:defRPr sz="2400">
                <a:solidFill>
                  <a:srgbClr val="000000"/>
                </a:solidFill>
                <a:latin typeface="Garamond"/>
                <a:ea typeface="Garamond"/>
                <a:cs typeface="Garamond"/>
                <a:sym typeface="Garamond"/>
              </a:defRPr>
            </a:pPr>
            <a:endParaRPr lang="en-US" sz="2400" b="1" kern="0" dirty="0">
              <a:solidFill>
                <a:srgbClr val="FFFFFF"/>
              </a:solidFill>
              <a:latin typeface="Garamond"/>
              <a:ea typeface="Garamond"/>
              <a:cs typeface="Garamond"/>
              <a:sym typeface="Garamond"/>
            </a:endParaRPr>
          </a:p>
          <a:p>
            <a:pPr hangingPunct="0">
              <a:lnSpc>
                <a:spcPct val="80000"/>
              </a:lnSpc>
              <a:buFontTx/>
              <a:buChar char="•"/>
              <a:defRPr sz="2400">
                <a:solidFill>
                  <a:srgbClr val="000000"/>
                </a:solidFill>
                <a:latin typeface="Garamond"/>
                <a:ea typeface="Garamond"/>
                <a:cs typeface="Garamond"/>
                <a:sym typeface="Garamond"/>
              </a:defRPr>
            </a:pPr>
            <a:r>
              <a:rPr lang="en-US" sz="2400" b="1" kern="0" dirty="0">
                <a:solidFill>
                  <a:srgbClr val="FFFFFF"/>
                </a:solidFill>
                <a:latin typeface="Garamond"/>
                <a:ea typeface="Garamond"/>
                <a:cs typeface="Garamond"/>
                <a:sym typeface="Garamond"/>
              </a:rPr>
              <a:t>Invented by the sculptor </a:t>
            </a:r>
            <a:r>
              <a:rPr lang="en-US" sz="2400" b="1" kern="0" dirty="0" err="1">
                <a:solidFill>
                  <a:srgbClr val="FFFF00"/>
                </a:solidFill>
                <a:latin typeface="Garamond"/>
                <a:ea typeface="Garamond"/>
                <a:cs typeface="Garamond"/>
                <a:sym typeface="Garamond"/>
              </a:rPr>
              <a:t>Kallimachos</a:t>
            </a:r>
            <a:endParaRPr lang="en-US" sz="2400" b="1" kern="0" dirty="0">
              <a:solidFill>
                <a:srgbClr val="FFFFFF"/>
              </a:solidFill>
              <a:latin typeface="Garamond"/>
              <a:ea typeface="Garamond"/>
              <a:cs typeface="Garamond"/>
              <a:sym typeface="Garamond"/>
            </a:endParaRPr>
          </a:p>
          <a:p>
            <a:pPr hangingPunct="0">
              <a:lnSpc>
                <a:spcPct val="80000"/>
              </a:lnSpc>
              <a:buFontTx/>
              <a:buChar char="•"/>
              <a:defRPr sz="2400">
                <a:solidFill>
                  <a:srgbClr val="000000"/>
                </a:solidFill>
                <a:latin typeface="Garamond"/>
                <a:ea typeface="Garamond"/>
                <a:cs typeface="Garamond"/>
                <a:sym typeface="Garamond"/>
              </a:defRPr>
            </a:pPr>
            <a:endParaRPr lang="en-US" sz="2400" b="1" kern="0" dirty="0">
              <a:solidFill>
                <a:srgbClr val="FFFFFF"/>
              </a:solidFill>
              <a:latin typeface="Garamond"/>
              <a:ea typeface="Garamond"/>
              <a:cs typeface="Garamond"/>
              <a:sym typeface="Garamond"/>
            </a:endParaRPr>
          </a:p>
          <a:p>
            <a:pPr hangingPunct="0">
              <a:lnSpc>
                <a:spcPct val="80000"/>
              </a:lnSpc>
              <a:buFontTx/>
              <a:buChar char="•"/>
              <a:defRPr sz="2400">
                <a:solidFill>
                  <a:srgbClr val="000000"/>
                </a:solidFill>
                <a:latin typeface="Garamond"/>
                <a:ea typeface="Garamond"/>
                <a:cs typeface="Garamond"/>
                <a:sym typeface="Garamond"/>
              </a:defRPr>
            </a:pPr>
            <a:r>
              <a:rPr lang="en-US" sz="2400" b="1" kern="0" dirty="0">
                <a:solidFill>
                  <a:srgbClr val="FFFFFF"/>
                </a:solidFill>
                <a:latin typeface="Garamond"/>
                <a:ea typeface="Garamond"/>
                <a:cs typeface="Garamond"/>
                <a:sym typeface="Garamond"/>
              </a:rPr>
              <a:t>Corinthian became the most popular of all capital designs. </a:t>
            </a:r>
          </a:p>
          <a:p>
            <a:pPr hangingPunct="0"/>
            <a:endParaRPr lang="en-US" sz="2400" b="1" kern="0" dirty="0">
              <a:solidFill>
                <a:srgbClr val="FFFFFF"/>
              </a:solidFill>
              <a:latin typeface="Lucida Grande"/>
              <a:ea typeface="Lucida Grande"/>
              <a:cs typeface="Lucida Grande"/>
              <a:sym typeface="Lucida Grande"/>
            </a:endParaRPr>
          </a:p>
        </p:txBody>
      </p:sp>
    </p:spTree>
    <p:extLst>
      <p:ext uri="{BB962C8B-B14F-4D97-AF65-F5344CB8AC3E}">
        <p14:creationId xmlns:p14="http://schemas.microsoft.com/office/powerpoint/2010/main" val="103635648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xmlns:m="http://schemas.openxmlformats.org/officeDocument/2006/math" xmlns:a14="http://schemas.microsoft.com/office/drawing/2010/main">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5" descr="Ac">
            <a:extLst>
              <a:ext uri="{FF2B5EF4-FFF2-40B4-BE49-F238E27FC236}">
                <a16:creationId xmlns:a16="http://schemas.microsoft.com/office/drawing/2014/main" xmlns="" id="{DDD4D3D5-0A48-9F40-8EEC-144AEC2B8A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3725"/>
          <a:stretch>
            <a:fillRect/>
          </a:stretch>
        </p:blipFill>
        <p:spPr bwMode="auto">
          <a:xfrm>
            <a:off x="1985964" y="838200"/>
            <a:ext cx="3500437"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4" name="Text Box 6">
            <a:extLst>
              <a:ext uri="{FF2B5EF4-FFF2-40B4-BE49-F238E27FC236}">
                <a16:creationId xmlns:a16="http://schemas.microsoft.com/office/drawing/2014/main" xmlns="" id="{0E9A9FCC-3194-5A44-9F4D-7FCB0241D1FD}"/>
              </a:ext>
            </a:extLst>
          </p:cNvPr>
          <p:cNvSpPr txBox="1">
            <a:spLocks noChangeArrowheads="1"/>
          </p:cNvSpPr>
          <p:nvPr/>
        </p:nvSpPr>
        <p:spPr bwMode="auto">
          <a:xfrm>
            <a:off x="5791200" y="1447800"/>
            <a:ext cx="4419600" cy="240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Times" pitchFamily="2" charset="0"/>
              </a:defRPr>
            </a:lvl1pPr>
            <a:lvl2pPr marL="742950" indent="-285750">
              <a:defRPr sz="2400" baseline="-25000">
                <a:solidFill>
                  <a:schemeClr val="tx1"/>
                </a:solidFill>
                <a:latin typeface="Times" pitchFamily="2" charset="0"/>
              </a:defRPr>
            </a:lvl2pPr>
            <a:lvl3pPr marL="1143000" indent="-228600">
              <a:defRPr sz="2400" baseline="-25000">
                <a:solidFill>
                  <a:schemeClr val="tx1"/>
                </a:solidFill>
                <a:latin typeface="Times" pitchFamily="2" charset="0"/>
              </a:defRPr>
            </a:lvl3pPr>
            <a:lvl4pPr marL="1600200" indent="-228600">
              <a:defRPr sz="2400" baseline="-25000">
                <a:solidFill>
                  <a:schemeClr val="tx1"/>
                </a:solidFill>
                <a:latin typeface="Times" pitchFamily="2" charset="0"/>
              </a:defRPr>
            </a:lvl4pPr>
            <a:lvl5pPr marL="2057400" indent="-228600">
              <a:defRPr sz="2400" baseline="-25000">
                <a:solidFill>
                  <a:schemeClr val="tx1"/>
                </a:solidFill>
                <a:latin typeface="Times" pitchFamily="2" charset="0"/>
              </a:defRPr>
            </a:lvl5pPr>
            <a:lvl6pPr marL="2514600" indent="-228600" eaLnBrk="0" fontAlgn="base" hangingPunct="0">
              <a:spcBef>
                <a:spcPct val="0"/>
              </a:spcBef>
              <a:spcAft>
                <a:spcPct val="0"/>
              </a:spcAft>
              <a:defRPr sz="2400" baseline="-25000">
                <a:solidFill>
                  <a:schemeClr val="tx1"/>
                </a:solidFill>
                <a:latin typeface="Times" pitchFamily="2" charset="0"/>
              </a:defRPr>
            </a:lvl6pPr>
            <a:lvl7pPr marL="2971800" indent="-228600" eaLnBrk="0" fontAlgn="base" hangingPunct="0">
              <a:spcBef>
                <a:spcPct val="0"/>
              </a:spcBef>
              <a:spcAft>
                <a:spcPct val="0"/>
              </a:spcAft>
              <a:defRPr sz="2400" baseline="-25000">
                <a:solidFill>
                  <a:schemeClr val="tx1"/>
                </a:solidFill>
                <a:latin typeface="Times" pitchFamily="2" charset="0"/>
              </a:defRPr>
            </a:lvl7pPr>
            <a:lvl8pPr marL="3429000" indent="-228600" eaLnBrk="0" fontAlgn="base" hangingPunct="0">
              <a:spcBef>
                <a:spcPct val="0"/>
              </a:spcBef>
              <a:spcAft>
                <a:spcPct val="0"/>
              </a:spcAft>
              <a:defRPr sz="2400" baseline="-25000">
                <a:solidFill>
                  <a:schemeClr val="tx1"/>
                </a:solidFill>
                <a:latin typeface="Times" pitchFamily="2" charset="0"/>
              </a:defRPr>
            </a:lvl8pPr>
            <a:lvl9pPr marL="3886200" indent="-228600" eaLnBrk="0" fontAlgn="base" hangingPunct="0">
              <a:spcBef>
                <a:spcPct val="0"/>
              </a:spcBef>
              <a:spcAft>
                <a:spcPct val="0"/>
              </a:spcAft>
              <a:defRPr sz="2400" baseline="-25000">
                <a:solidFill>
                  <a:schemeClr val="tx1"/>
                </a:solidFill>
                <a:latin typeface="Times" pitchFamily="2" charset="0"/>
              </a:defRPr>
            </a:lvl9pPr>
          </a:lstStyle>
          <a:p>
            <a:pPr hangingPunct="0">
              <a:spcBef>
                <a:spcPct val="50000"/>
              </a:spcBef>
            </a:pPr>
            <a:r>
              <a:rPr lang="en-US" altLang="en-US" sz="2200" b="1" kern="0" baseline="0" dirty="0">
                <a:solidFill>
                  <a:srgbClr val="FFF293"/>
                </a:solidFill>
                <a:latin typeface="Arial" panose="020B0604020202020204" pitchFamily="34" charset="0"/>
                <a:ea typeface="Lucida Grande"/>
                <a:cs typeface="Arial" panose="020B0604020202020204" pitchFamily="34" charset="0"/>
                <a:sym typeface="Lucida Grande"/>
              </a:rPr>
              <a:t>Temple Of Olympian Zeus</a:t>
            </a:r>
            <a:r>
              <a:rPr lang="en-US" altLang="en-US" sz="2000" b="1" kern="0" baseline="0" dirty="0">
                <a:solidFill>
                  <a:srgbClr val="0000FF"/>
                </a:solidFill>
                <a:latin typeface="Arial" panose="020B0604020202020204" pitchFamily="34" charset="0"/>
                <a:ea typeface="Lucida Grande"/>
                <a:cs typeface="Arial" panose="020B0604020202020204" pitchFamily="34" charset="0"/>
                <a:sym typeface="Lucida Grande"/>
              </a:rPr>
              <a:t/>
            </a:r>
            <a:br>
              <a:rPr lang="en-US" altLang="en-US" sz="2000" b="1" kern="0" baseline="0" dirty="0">
                <a:solidFill>
                  <a:srgbClr val="0000FF"/>
                </a:solidFill>
                <a:latin typeface="Arial" panose="020B0604020202020204" pitchFamily="34" charset="0"/>
                <a:ea typeface="Lucida Grande"/>
                <a:cs typeface="Arial" panose="020B0604020202020204" pitchFamily="34" charset="0"/>
                <a:sym typeface="Lucida Grande"/>
              </a:rPr>
            </a:br>
            <a:r>
              <a:rPr lang="en-US" altLang="en-US" sz="2000" b="1" kern="0" baseline="0" dirty="0">
                <a:solidFill>
                  <a:srgbClr val="FFFFFF"/>
                </a:solidFill>
                <a:latin typeface="Arial" panose="020B0604020202020204" pitchFamily="34" charset="0"/>
                <a:ea typeface="Lucida Grande"/>
                <a:cs typeface="Arial" panose="020B0604020202020204" pitchFamily="34" charset="0"/>
                <a:sym typeface="Lucida Grande"/>
              </a:rPr>
              <a:t>175-132 BCE, Athens.</a:t>
            </a:r>
          </a:p>
          <a:p>
            <a:pPr hangingPunct="0">
              <a:spcBef>
                <a:spcPct val="50000"/>
              </a:spcBef>
            </a:pPr>
            <a:endParaRPr lang="en-US" altLang="en-US" sz="2000" b="1" kern="0" baseline="0" dirty="0">
              <a:solidFill>
                <a:srgbClr val="FFFFFF"/>
              </a:solidFill>
              <a:latin typeface="Arial" panose="020B0604020202020204" pitchFamily="34" charset="0"/>
              <a:ea typeface="Lucida Grande"/>
              <a:cs typeface="Arial" panose="020B0604020202020204" pitchFamily="34" charset="0"/>
              <a:sym typeface="Lucida Grande"/>
            </a:endParaRPr>
          </a:p>
          <a:p>
            <a:pPr hangingPunct="0">
              <a:spcBef>
                <a:spcPct val="50000"/>
              </a:spcBef>
            </a:pPr>
            <a:r>
              <a:rPr lang="en-US" altLang="en-US" sz="2000" b="1" kern="0" baseline="0" dirty="0">
                <a:solidFill>
                  <a:srgbClr val="FFFFFF"/>
                </a:solidFill>
                <a:latin typeface="Arial" panose="020B0604020202020204" pitchFamily="34" charset="0"/>
                <a:ea typeface="Lucida Grande"/>
                <a:cs typeface="Arial" panose="020B0604020202020204" pitchFamily="34" charset="0"/>
                <a:sym typeface="Lucida Grande"/>
              </a:rPr>
              <a:t>Corinthian Style Greek Order – not just for interiors anymore</a:t>
            </a:r>
          </a:p>
          <a:p>
            <a:pPr hangingPunct="0">
              <a:spcBef>
                <a:spcPct val="50000"/>
              </a:spcBef>
            </a:pPr>
            <a:endParaRPr lang="en-US" altLang="en-US" sz="2000" b="1" kern="0" baseline="0" dirty="0">
              <a:solidFill>
                <a:srgbClr val="000000"/>
              </a:solidFill>
              <a:latin typeface="Arial" panose="020B0604020202020204" pitchFamily="34" charset="0"/>
              <a:ea typeface="Lucida Grande"/>
              <a:cs typeface="Arial" panose="020B0604020202020204" pitchFamily="34" charset="0"/>
              <a:sym typeface="Lucida Grande"/>
            </a:endParaRPr>
          </a:p>
        </p:txBody>
      </p:sp>
    </p:spTree>
    <p:extLst>
      <p:ext uri="{BB962C8B-B14F-4D97-AF65-F5344CB8AC3E}">
        <p14:creationId xmlns:p14="http://schemas.microsoft.com/office/powerpoint/2010/main" val="1951049418"/>
      </p:ext>
    </p:extLst>
  </p:cSld>
  <p:clrMapOvr>
    <a:masterClrMapping/>
  </p:clrMapOvr>
  <p:transition spd="med"/>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itle">
  <a:themeElements>
    <a:clrScheme name="1_title">
      <a:dk1>
        <a:srgbClr val="000000"/>
      </a:dk1>
      <a:lt1>
        <a:srgbClr val="000000"/>
      </a:lt1>
      <a:dk2>
        <a:srgbClr val="A7A7A7"/>
      </a:dk2>
      <a:lt2>
        <a:srgbClr val="535353"/>
      </a:lt2>
      <a:accent1>
        <a:srgbClr val="BBE0E3"/>
      </a:accent1>
      <a:accent2>
        <a:srgbClr val="333399"/>
      </a:accent2>
      <a:accent3>
        <a:srgbClr val="9BBB59"/>
      </a:accent3>
      <a:accent4>
        <a:srgbClr val="8064A2"/>
      </a:accent4>
      <a:accent5>
        <a:srgbClr val="4BACC6"/>
      </a:accent5>
      <a:accent6>
        <a:srgbClr val="F79646"/>
      </a:accent6>
      <a:hlink>
        <a:srgbClr val="0000FF"/>
      </a:hlink>
      <a:folHlink>
        <a:srgbClr val="FF00FF"/>
      </a:folHlink>
    </a:clrScheme>
    <a:fontScheme name="1_title">
      <a:majorFont>
        <a:latin typeface="Calibri"/>
        <a:ea typeface="Calibri"/>
        <a:cs typeface="Calibri"/>
      </a:majorFont>
      <a:minorFont>
        <a:latin typeface="Helvetica"/>
        <a:ea typeface="Helvetica"/>
        <a:cs typeface="Helvetica"/>
      </a:minorFont>
    </a:fontScheme>
    <a:fmtScheme name="1_tit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Lucida Grande"/>
            <a:ea typeface="Lucida Grande"/>
            <a:cs typeface="Lucida Grande"/>
            <a:sym typeface="Lucida Grand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Lucida Grande"/>
            <a:ea typeface="Lucida Grande"/>
            <a:cs typeface="Lucida Grande"/>
            <a:sym typeface="Lucida Grand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2406</Words>
  <Application>Microsoft Macintosh PowerPoint</Application>
  <PresentationFormat>Widescreen</PresentationFormat>
  <Paragraphs>208</Paragraphs>
  <Slides>42</Slides>
  <Notes>4</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42</vt:i4>
      </vt:variant>
    </vt:vector>
  </HeadingPairs>
  <TitlesOfParts>
    <vt:vector size="56" baseType="lpstr">
      <vt:lpstr>AR PL SungtiL GB</vt:lpstr>
      <vt:lpstr>Calibri</vt:lpstr>
      <vt:lpstr>Calibri Light</vt:lpstr>
      <vt:lpstr>DejaVu Sans</vt:lpstr>
      <vt:lpstr>Franklin Gothic Heavy</vt:lpstr>
      <vt:lpstr>Garamond</vt:lpstr>
      <vt:lpstr>Helvetica</vt:lpstr>
      <vt:lpstr>Lucida Grande</vt:lpstr>
      <vt:lpstr>Times</vt:lpstr>
      <vt:lpstr>Times New Roman</vt:lpstr>
      <vt:lpstr>Verdana</vt:lpstr>
      <vt:lpstr>Arial</vt:lpstr>
      <vt:lpstr>Office Theme</vt:lpstr>
      <vt:lpstr>1_title</vt:lpstr>
      <vt:lpstr>PowerPoint Presentation</vt:lpstr>
      <vt:lpstr>PowerPoint Presentation</vt:lpstr>
      <vt:lpstr>PowerPoint Presentation</vt:lpstr>
      <vt:lpstr>PowerPoint Presentation</vt:lpstr>
      <vt:lpstr>Hellenistic  Period  Architecture &amp; Architecture Sculpture</vt:lpstr>
      <vt:lpstr>THE HELLENISTIC PERIOD  (323-31 B.C.)</vt:lpstr>
      <vt:lpstr>POLYKLEITOS THE YOUNGER, Corinthian capital, from the Tholos, Epidauros, Greece, ca. 350 BCE. Archaeological Museum, Epidauros. </vt:lpstr>
      <vt:lpstr>Corinthian capitals</vt:lpstr>
      <vt:lpstr>PowerPoint Presentation</vt:lpstr>
      <vt:lpstr>PowerPoint Presentation</vt:lpstr>
      <vt:lpstr>Choragic Monument of Lysikrates, Athens, Greece, 334 BCE.</vt:lpstr>
      <vt:lpstr>Stoa of Attalos II, Agora, Athens, Greece, ca. 150 BCE (Acropolis in the background).</vt:lpstr>
      <vt:lpstr>Hellenistic Period   Sculpture </vt:lpstr>
      <vt:lpstr>THE HELLENISTIC PERIOD  (323-31 B.C.)</vt:lpstr>
      <vt:lpstr>Figure 5-78  Reconstructed west front of the Altar of Zeus, from Pergamon, Turkey, ca. 175 BCE. Staatliche Museen, Berlin. </vt:lpstr>
      <vt:lpstr>Altar of Zeus</vt:lpstr>
      <vt:lpstr>Pergamon</vt:lpstr>
      <vt:lpstr>PowerPoint Presentation</vt:lpstr>
      <vt:lpstr>Athena battling Alkyoneos</vt:lpstr>
      <vt:lpstr>Figure 5-79  Athena battling Alkyoneos, detail of the gigantomachy frieze, from the Altar of Zeus, Pergamon, Turkey. Marble, approx. 7’ 6” high. Staatliche Museen, Berlin. </vt:lpstr>
      <vt:lpstr>Figure 5-80  EPIGONOS(?), Gallic chieftain killing himself and his wife. Roman marble copy after a bronze original from Pergamon, Turkey, ca. 230–220 BCE, approx. 6’ 11” high. Museo Nazionale Romano-Palazzo Altemps, Rome. </vt:lpstr>
      <vt:lpstr>Figure 5-80  Detail Upper two thirds of the Gaul and his dead wife from front right</vt:lpstr>
      <vt:lpstr>PowerPoint Presentation</vt:lpstr>
      <vt:lpstr>Figure 5-81  EPIGONOS(?), Dying Gaul. Roman marble copy after a bronze original from Pergamon, Turkey, ca. 230–220 BCE, approx. 3’ 1/2” high. Museo Capitolino, Rome. </vt:lpstr>
      <vt:lpstr>PowerPoint Presentation</vt:lpstr>
      <vt:lpstr>Nike alighting on a warship (Nike of Samothrace), from Samothrace, Greece, ca. 190 BCE. Marble, figure approx. 8’ 1” high. Louvre, Paris. </vt:lpstr>
      <vt:lpstr>PowerPoint Presentation</vt:lpstr>
      <vt:lpstr>PowerPoint Presentation</vt:lpstr>
      <vt:lpstr>Aphrodite, Eros, and Pan, from Delos, Greece, ca. 100 BCE. Marble, 4’ 4” high. National Archaeological Museum, Athens. </vt:lpstr>
      <vt:lpstr>PowerPoint Presentation</vt:lpstr>
      <vt:lpstr>Figure 5-85  Alternate View Full length front center</vt:lpstr>
      <vt:lpstr>Seated boxer, from Rome, Italy, ca. 100–50 BCE. Bronze, approx. 4’ 2 1/2” high. Museo Nazionale Romano, Rome. </vt:lpstr>
      <vt:lpstr>PowerPoint Presentation</vt:lpstr>
      <vt:lpstr>PowerPoint Presentation</vt:lpstr>
      <vt:lpstr>PowerPoint Presentation</vt:lpstr>
      <vt:lpstr>PowerPoint Presentation</vt:lpstr>
      <vt:lpstr>PowerPoint Presentation</vt:lpstr>
      <vt:lpstr>ATHANADOROS, HAGESANDROS, and POLYDOROS OF RHODES,  Laocoön and his sons, from Rome, Italy, early first century CE Marble, approx. 7’ 10 1/2” high. Vatican Museums, Rome. </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Seijas, Begona M.</dc:creator>
  <cp:lastModifiedBy>Seijas, Begona M.</cp:lastModifiedBy>
  <cp:revision>1</cp:revision>
  <dcterms:created xsi:type="dcterms:W3CDTF">2018-09-25T14:49:16Z</dcterms:created>
  <dcterms:modified xsi:type="dcterms:W3CDTF">2018-09-25T14:49:38Z</dcterms:modified>
</cp:coreProperties>
</file>