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49"/>
  </p:notesMasterIdLst>
  <p:sldIdLst>
    <p:sldId id="336" r:id="rId3"/>
    <p:sldId id="337" r:id="rId4"/>
    <p:sldId id="338" r:id="rId5"/>
    <p:sldId id="257" r:id="rId6"/>
    <p:sldId id="339" r:id="rId7"/>
    <p:sldId id="340"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83" r:id="rId23"/>
    <p:sldId id="389" r:id="rId24"/>
    <p:sldId id="390" r:id="rId25"/>
    <p:sldId id="391" r:id="rId26"/>
    <p:sldId id="392" r:id="rId27"/>
    <p:sldId id="356" r:id="rId28"/>
    <p:sldId id="357" r:id="rId29"/>
    <p:sldId id="358" r:id="rId30"/>
    <p:sldId id="258" r:id="rId31"/>
    <p:sldId id="276" r:id="rId32"/>
    <p:sldId id="281" r:id="rId33"/>
    <p:sldId id="282" r:id="rId34"/>
    <p:sldId id="283" r:id="rId35"/>
    <p:sldId id="284" r:id="rId36"/>
    <p:sldId id="363" r:id="rId37"/>
    <p:sldId id="364" r:id="rId38"/>
    <p:sldId id="365" r:id="rId39"/>
    <p:sldId id="366" r:id="rId40"/>
    <p:sldId id="367" r:id="rId41"/>
    <p:sldId id="394" r:id="rId42"/>
    <p:sldId id="368" r:id="rId43"/>
    <p:sldId id="369" r:id="rId44"/>
    <p:sldId id="370" r:id="rId45"/>
    <p:sldId id="371" r:id="rId46"/>
    <p:sldId id="393" r:id="rId47"/>
    <p:sldId id="35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73"/>
    <p:restoredTop sz="93469"/>
  </p:normalViewPr>
  <p:slideViewPr>
    <p:cSldViewPr snapToGrid="0" snapToObjects="1">
      <p:cViewPr>
        <p:scale>
          <a:sx n="110" d="100"/>
          <a:sy n="110" d="100"/>
        </p:scale>
        <p:origin x="51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D0EEC-1EC5-BF49-8231-8BBF4DB420F8}" type="datetimeFigureOut">
              <a:rPr lang="en-US" smtClean="0"/>
              <a:t>3/31/19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865AD-A0DD-AA42-A16B-DE40F457A09A}" type="slidenum">
              <a:rPr lang="en-US" smtClean="0"/>
              <a:t>‹#›</a:t>
            </a:fld>
            <a:endParaRPr lang="en-US"/>
          </a:p>
        </p:txBody>
      </p:sp>
    </p:spTree>
    <p:extLst>
      <p:ext uri="{BB962C8B-B14F-4D97-AF65-F5344CB8AC3E}">
        <p14:creationId xmlns:p14="http://schemas.microsoft.com/office/powerpoint/2010/main" val="146965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E3607FE-4FCB-2C46-8A6E-21314006F2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2" charset="0"/>
              </a:defRPr>
            </a:lvl1pPr>
            <a:lvl2pPr marL="742950" indent="-285750">
              <a:defRPr sz="2400" b="1">
                <a:solidFill>
                  <a:schemeClr val="tx1"/>
                </a:solidFill>
                <a:latin typeface="Times" pitchFamily="2" charset="0"/>
              </a:defRPr>
            </a:lvl2pPr>
            <a:lvl3pPr marL="1143000" indent="-228600">
              <a:defRPr sz="2400" b="1">
                <a:solidFill>
                  <a:schemeClr val="tx1"/>
                </a:solidFill>
                <a:latin typeface="Times" pitchFamily="2" charset="0"/>
              </a:defRPr>
            </a:lvl3pPr>
            <a:lvl4pPr marL="1600200" indent="-228600">
              <a:defRPr sz="2400" b="1">
                <a:solidFill>
                  <a:schemeClr val="tx1"/>
                </a:solidFill>
                <a:latin typeface="Times" pitchFamily="2" charset="0"/>
              </a:defRPr>
            </a:lvl4pPr>
            <a:lvl5pPr marL="2057400" indent="-228600">
              <a:defRPr sz="2400" b="1">
                <a:solidFill>
                  <a:schemeClr val="tx1"/>
                </a:solidFill>
                <a:latin typeface="Times" pitchFamily="2" charset="0"/>
              </a:defRPr>
            </a:lvl5pPr>
            <a:lvl6pPr marL="2514600" indent="-228600" eaLnBrk="0" fontAlgn="base" hangingPunct="0">
              <a:spcBef>
                <a:spcPct val="0"/>
              </a:spcBef>
              <a:spcAft>
                <a:spcPct val="0"/>
              </a:spcAft>
              <a:defRPr sz="2400" b="1">
                <a:solidFill>
                  <a:schemeClr val="tx1"/>
                </a:solidFill>
                <a:latin typeface="Times" pitchFamily="2" charset="0"/>
              </a:defRPr>
            </a:lvl6pPr>
            <a:lvl7pPr marL="2971800" indent="-228600" eaLnBrk="0" fontAlgn="base" hangingPunct="0">
              <a:spcBef>
                <a:spcPct val="0"/>
              </a:spcBef>
              <a:spcAft>
                <a:spcPct val="0"/>
              </a:spcAft>
              <a:defRPr sz="2400" b="1">
                <a:solidFill>
                  <a:schemeClr val="tx1"/>
                </a:solidFill>
                <a:latin typeface="Times" pitchFamily="2" charset="0"/>
              </a:defRPr>
            </a:lvl7pPr>
            <a:lvl8pPr marL="3429000" indent="-228600" eaLnBrk="0" fontAlgn="base" hangingPunct="0">
              <a:spcBef>
                <a:spcPct val="0"/>
              </a:spcBef>
              <a:spcAft>
                <a:spcPct val="0"/>
              </a:spcAft>
              <a:defRPr sz="2400" b="1">
                <a:solidFill>
                  <a:schemeClr val="tx1"/>
                </a:solidFill>
                <a:latin typeface="Times" pitchFamily="2" charset="0"/>
              </a:defRPr>
            </a:lvl8pPr>
            <a:lvl9pPr marL="3886200" indent="-228600" eaLnBrk="0" fontAlgn="base" hangingPunct="0">
              <a:spcBef>
                <a:spcPct val="0"/>
              </a:spcBef>
              <a:spcAft>
                <a:spcPct val="0"/>
              </a:spcAft>
              <a:defRPr sz="2400" b="1">
                <a:solidFill>
                  <a:schemeClr val="tx1"/>
                </a:solidFill>
                <a:latin typeface="Times" pitchFamily="2" charset="0"/>
              </a:defRPr>
            </a:lvl9pPr>
          </a:lstStyle>
          <a:p>
            <a:fld id="{90954DAF-FBE6-7C4E-94FE-9041C20B2C0D}" type="slidenum">
              <a:rPr lang="en-US" altLang="en-US" sz="1200" b="0"/>
              <a:pPr/>
              <a:t>4</a:t>
            </a:fld>
            <a:endParaRPr lang="en-US" altLang="en-US" sz="1200" b="0"/>
          </a:p>
        </p:txBody>
      </p:sp>
      <p:sp>
        <p:nvSpPr>
          <p:cNvPr id="80899" name="Rectangle 2">
            <a:extLst>
              <a:ext uri="{FF2B5EF4-FFF2-40B4-BE49-F238E27FC236}">
                <a16:creationId xmlns:a16="http://schemas.microsoft.com/office/drawing/2014/main" id="{8C6B13D8-188C-1443-85D3-0DF95A86E2FD}"/>
              </a:ext>
            </a:extLst>
          </p:cNvPr>
          <p:cNvSpPr>
            <a:spLocks noChangeArrowheads="1" noTextEdit="1"/>
          </p:cNvSpPr>
          <p:nvPr>
            <p:ph type="sldImg"/>
          </p:nvPr>
        </p:nvSpPr>
        <p:spPr>
          <a:ln/>
        </p:spPr>
      </p:sp>
      <p:sp>
        <p:nvSpPr>
          <p:cNvPr id="80900" name="Rectangle 3">
            <a:extLst>
              <a:ext uri="{FF2B5EF4-FFF2-40B4-BE49-F238E27FC236}">
                <a16:creationId xmlns:a16="http://schemas.microsoft.com/office/drawing/2014/main" id="{6C685BB7-67FE-C043-9E92-EFC4E49C38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ndParaRPr>
          </a:p>
        </p:txBody>
      </p:sp>
    </p:spTree>
    <p:extLst>
      <p:ext uri="{BB962C8B-B14F-4D97-AF65-F5344CB8AC3E}">
        <p14:creationId xmlns:p14="http://schemas.microsoft.com/office/powerpoint/2010/main" val="705651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19" y="7"/>
            <a:ext cx="12191983" cy="4571997"/>
          </a:xfrm>
          <a:custGeom>
            <a:avLst/>
            <a:gdLst/>
            <a:ahLst/>
            <a:cxnLst/>
            <a:rect l="l" t="t" r="r" b="b"/>
            <a:pathLst>
              <a:path w="9143987" h="4571997">
                <a:moveTo>
                  <a:pt x="1" y="4316132"/>
                </a:moveTo>
                <a:lnTo>
                  <a:pt x="255863" y="4571994"/>
                </a:lnTo>
                <a:lnTo>
                  <a:pt x="203619" y="4571994"/>
                </a:lnTo>
                <a:lnTo>
                  <a:pt x="1" y="4368376"/>
                </a:lnTo>
                <a:close/>
                <a:moveTo>
                  <a:pt x="9143985" y="4208793"/>
                </a:moveTo>
                <a:lnTo>
                  <a:pt x="9143985" y="4261037"/>
                </a:lnTo>
                <a:lnTo>
                  <a:pt x="8833027" y="4571996"/>
                </a:lnTo>
                <a:lnTo>
                  <a:pt x="8780783" y="4571996"/>
                </a:lnTo>
                <a:close/>
                <a:moveTo>
                  <a:pt x="8664832" y="4076819"/>
                </a:moveTo>
                <a:lnTo>
                  <a:pt x="8775657" y="4076819"/>
                </a:lnTo>
                <a:lnTo>
                  <a:pt x="8775657" y="4187644"/>
                </a:lnTo>
                <a:lnTo>
                  <a:pt x="8664832" y="4187644"/>
                </a:lnTo>
                <a:close/>
                <a:moveTo>
                  <a:pt x="7614024" y="4076819"/>
                </a:moveTo>
                <a:lnTo>
                  <a:pt x="7724849" y="4076819"/>
                </a:lnTo>
                <a:lnTo>
                  <a:pt x="7724849" y="4187644"/>
                </a:lnTo>
                <a:lnTo>
                  <a:pt x="7614024" y="4187644"/>
                </a:lnTo>
                <a:close/>
                <a:moveTo>
                  <a:pt x="6563216" y="4076819"/>
                </a:moveTo>
                <a:lnTo>
                  <a:pt x="6674041" y="4076819"/>
                </a:lnTo>
                <a:lnTo>
                  <a:pt x="6674041" y="4187644"/>
                </a:lnTo>
                <a:lnTo>
                  <a:pt x="6563216" y="4187644"/>
                </a:lnTo>
                <a:close/>
                <a:moveTo>
                  <a:pt x="5512408" y="4076819"/>
                </a:moveTo>
                <a:lnTo>
                  <a:pt x="5623233" y="4076819"/>
                </a:lnTo>
                <a:lnTo>
                  <a:pt x="5623233" y="4187644"/>
                </a:lnTo>
                <a:lnTo>
                  <a:pt x="5512408" y="4187644"/>
                </a:lnTo>
                <a:close/>
                <a:moveTo>
                  <a:pt x="4461600" y="4076819"/>
                </a:moveTo>
                <a:lnTo>
                  <a:pt x="4572425" y="4076819"/>
                </a:lnTo>
                <a:lnTo>
                  <a:pt x="4572425" y="4187644"/>
                </a:lnTo>
                <a:lnTo>
                  <a:pt x="4461600" y="4187644"/>
                </a:lnTo>
                <a:close/>
                <a:moveTo>
                  <a:pt x="3410793" y="4076819"/>
                </a:moveTo>
                <a:lnTo>
                  <a:pt x="3521618" y="4076819"/>
                </a:lnTo>
                <a:lnTo>
                  <a:pt x="3521618" y="4187644"/>
                </a:lnTo>
                <a:lnTo>
                  <a:pt x="3410793" y="4187644"/>
                </a:lnTo>
                <a:close/>
                <a:moveTo>
                  <a:pt x="2359985" y="4076819"/>
                </a:moveTo>
                <a:lnTo>
                  <a:pt x="2470810" y="4076819"/>
                </a:lnTo>
                <a:lnTo>
                  <a:pt x="2470810" y="4187644"/>
                </a:lnTo>
                <a:lnTo>
                  <a:pt x="2359985" y="4187644"/>
                </a:lnTo>
                <a:close/>
                <a:moveTo>
                  <a:pt x="1309177" y="4076819"/>
                </a:moveTo>
                <a:lnTo>
                  <a:pt x="1420002" y="4076819"/>
                </a:lnTo>
                <a:lnTo>
                  <a:pt x="1420002" y="4187644"/>
                </a:lnTo>
                <a:lnTo>
                  <a:pt x="1309177" y="4187644"/>
                </a:lnTo>
                <a:close/>
                <a:moveTo>
                  <a:pt x="258369" y="4076819"/>
                </a:moveTo>
                <a:lnTo>
                  <a:pt x="369194" y="4076819"/>
                </a:lnTo>
                <a:lnTo>
                  <a:pt x="369194" y="4187644"/>
                </a:lnTo>
                <a:lnTo>
                  <a:pt x="258369" y="4187644"/>
                </a:lnTo>
                <a:close/>
                <a:moveTo>
                  <a:pt x="8139428" y="3551212"/>
                </a:moveTo>
                <a:lnTo>
                  <a:pt x="8250253" y="3551212"/>
                </a:lnTo>
                <a:lnTo>
                  <a:pt x="8250253" y="3662037"/>
                </a:lnTo>
                <a:lnTo>
                  <a:pt x="8139428" y="3662037"/>
                </a:lnTo>
                <a:close/>
                <a:moveTo>
                  <a:pt x="7088620" y="3551212"/>
                </a:moveTo>
                <a:lnTo>
                  <a:pt x="7199445" y="3551212"/>
                </a:lnTo>
                <a:lnTo>
                  <a:pt x="7199445" y="3662037"/>
                </a:lnTo>
                <a:lnTo>
                  <a:pt x="7088620" y="3662037"/>
                </a:lnTo>
                <a:close/>
                <a:moveTo>
                  <a:pt x="6037812" y="3551212"/>
                </a:moveTo>
                <a:lnTo>
                  <a:pt x="6148637" y="3551212"/>
                </a:lnTo>
                <a:lnTo>
                  <a:pt x="6148637" y="3662037"/>
                </a:lnTo>
                <a:lnTo>
                  <a:pt x="6037812" y="3662037"/>
                </a:lnTo>
                <a:close/>
                <a:moveTo>
                  <a:pt x="4987004" y="3551212"/>
                </a:moveTo>
                <a:lnTo>
                  <a:pt x="5097829" y="3551212"/>
                </a:lnTo>
                <a:lnTo>
                  <a:pt x="5097829" y="3662037"/>
                </a:lnTo>
                <a:lnTo>
                  <a:pt x="4987004" y="3662037"/>
                </a:lnTo>
                <a:close/>
                <a:moveTo>
                  <a:pt x="3936204" y="3551212"/>
                </a:moveTo>
                <a:lnTo>
                  <a:pt x="4047028" y="3551212"/>
                </a:lnTo>
                <a:lnTo>
                  <a:pt x="4047028" y="3662037"/>
                </a:lnTo>
                <a:lnTo>
                  <a:pt x="3936204" y="3662037"/>
                </a:lnTo>
                <a:close/>
                <a:moveTo>
                  <a:pt x="2885395" y="3551212"/>
                </a:moveTo>
                <a:lnTo>
                  <a:pt x="2996220" y="3551212"/>
                </a:lnTo>
                <a:lnTo>
                  <a:pt x="2996220" y="3662037"/>
                </a:lnTo>
                <a:lnTo>
                  <a:pt x="2885395" y="3662037"/>
                </a:lnTo>
                <a:close/>
                <a:moveTo>
                  <a:pt x="1834587" y="3551212"/>
                </a:moveTo>
                <a:lnTo>
                  <a:pt x="1945412" y="3551212"/>
                </a:lnTo>
                <a:lnTo>
                  <a:pt x="1945412" y="3662037"/>
                </a:lnTo>
                <a:lnTo>
                  <a:pt x="1834587" y="3662037"/>
                </a:lnTo>
                <a:close/>
                <a:moveTo>
                  <a:pt x="783778" y="3551212"/>
                </a:moveTo>
                <a:lnTo>
                  <a:pt x="894603" y="3551212"/>
                </a:lnTo>
                <a:lnTo>
                  <a:pt x="894603" y="3662037"/>
                </a:lnTo>
                <a:lnTo>
                  <a:pt x="783778" y="3662037"/>
                </a:lnTo>
                <a:close/>
                <a:moveTo>
                  <a:pt x="2942310" y="3107962"/>
                </a:moveTo>
                <a:lnTo>
                  <a:pt x="2470818" y="3579456"/>
                </a:lnTo>
                <a:lnTo>
                  <a:pt x="2470818" y="3634904"/>
                </a:lnTo>
                <a:lnTo>
                  <a:pt x="2942310" y="4106399"/>
                </a:lnTo>
                <a:lnTo>
                  <a:pt x="3410800" y="3637911"/>
                </a:lnTo>
                <a:lnTo>
                  <a:pt x="3410800" y="3576450"/>
                </a:lnTo>
                <a:close/>
                <a:moveTo>
                  <a:pt x="8195700" y="3107962"/>
                </a:moveTo>
                <a:lnTo>
                  <a:pt x="7724849" y="3578813"/>
                </a:lnTo>
                <a:lnTo>
                  <a:pt x="7724849" y="3635545"/>
                </a:lnTo>
                <a:lnTo>
                  <a:pt x="8195702" y="4106398"/>
                </a:lnTo>
                <a:lnTo>
                  <a:pt x="8664832" y="3637268"/>
                </a:lnTo>
                <a:lnTo>
                  <a:pt x="8664832" y="3577094"/>
                </a:lnTo>
                <a:close/>
                <a:moveTo>
                  <a:pt x="5043655" y="3107962"/>
                </a:moveTo>
                <a:lnTo>
                  <a:pt x="4572425" y="3579192"/>
                </a:lnTo>
                <a:lnTo>
                  <a:pt x="4572425" y="3635169"/>
                </a:lnTo>
                <a:lnTo>
                  <a:pt x="5043654" y="4106399"/>
                </a:lnTo>
                <a:lnTo>
                  <a:pt x="5512408" y="3637645"/>
                </a:lnTo>
                <a:lnTo>
                  <a:pt x="5512408" y="3576714"/>
                </a:lnTo>
                <a:close/>
                <a:moveTo>
                  <a:pt x="840943" y="3107962"/>
                </a:moveTo>
                <a:lnTo>
                  <a:pt x="369199" y="3579705"/>
                </a:lnTo>
                <a:lnTo>
                  <a:pt x="369199" y="3634656"/>
                </a:lnTo>
                <a:lnTo>
                  <a:pt x="840943" y="4106401"/>
                </a:lnTo>
                <a:lnTo>
                  <a:pt x="1309186" y="3638165"/>
                </a:lnTo>
                <a:lnTo>
                  <a:pt x="1309186" y="3576196"/>
                </a:lnTo>
                <a:close/>
                <a:moveTo>
                  <a:pt x="3992991" y="3107961"/>
                </a:moveTo>
                <a:lnTo>
                  <a:pt x="3521625" y="3579327"/>
                </a:lnTo>
                <a:lnTo>
                  <a:pt x="3521625" y="3635034"/>
                </a:lnTo>
                <a:lnTo>
                  <a:pt x="3992992" y="4106400"/>
                </a:lnTo>
                <a:lnTo>
                  <a:pt x="4461600" y="3637773"/>
                </a:lnTo>
                <a:lnTo>
                  <a:pt x="4461600" y="3576588"/>
                </a:lnTo>
                <a:close/>
                <a:moveTo>
                  <a:pt x="1891629" y="3107961"/>
                </a:moveTo>
                <a:lnTo>
                  <a:pt x="1420011" y="3579585"/>
                </a:lnTo>
                <a:lnTo>
                  <a:pt x="1420011" y="3634777"/>
                </a:lnTo>
                <a:lnTo>
                  <a:pt x="1891629" y="4106400"/>
                </a:lnTo>
                <a:lnTo>
                  <a:pt x="2359993" y="3638038"/>
                </a:lnTo>
                <a:lnTo>
                  <a:pt x="2359993" y="3576322"/>
                </a:lnTo>
                <a:close/>
                <a:moveTo>
                  <a:pt x="6094336" y="3107961"/>
                </a:moveTo>
                <a:lnTo>
                  <a:pt x="5623233" y="3579064"/>
                </a:lnTo>
                <a:lnTo>
                  <a:pt x="5623233" y="3635295"/>
                </a:lnTo>
                <a:lnTo>
                  <a:pt x="6094336" y="4106399"/>
                </a:lnTo>
                <a:lnTo>
                  <a:pt x="6563216" y="3637520"/>
                </a:lnTo>
                <a:lnTo>
                  <a:pt x="6563216" y="3576841"/>
                </a:lnTo>
                <a:close/>
                <a:moveTo>
                  <a:pt x="7145019" y="3107960"/>
                </a:moveTo>
                <a:lnTo>
                  <a:pt x="6674041" y="3578938"/>
                </a:lnTo>
                <a:lnTo>
                  <a:pt x="6674041" y="3635421"/>
                </a:lnTo>
                <a:lnTo>
                  <a:pt x="7145018" y="4106399"/>
                </a:lnTo>
                <a:lnTo>
                  <a:pt x="7614024" y="3637394"/>
                </a:lnTo>
                <a:lnTo>
                  <a:pt x="7614024" y="3576965"/>
                </a:lnTo>
                <a:close/>
                <a:moveTo>
                  <a:pt x="8664832" y="3027337"/>
                </a:moveTo>
                <a:lnTo>
                  <a:pt x="8775657" y="3027337"/>
                </a:lnTo>
                <a:lnTo>
                  <a:pt x="8775657" y="3138162"/>
                </a:lnTo>
                <a:lnTo>
                  <a:pt x="8664832" y="3138162"/>
                </a:lnTo>
                <a:close/>
                <a:moveTo>
                  <a:pt x="7614024" y="3027337"/>
                </a:moveTo>
                <a:lnTo>
                  <a:pt x="7724849" y="3027337"/>
                </a:lnTo>
                <a:lnTo>
                  <a:pt x="7724849" y="3138162"/>
                </a:lnTo>
                <a:lnTo>
                  <a:pt x="7614024" y="3138162"/>
                </a:lnTo>
                <a:close/>
                <a:moveTo>
                  <a:pt x="6563216" y="3027337"/>
                </a:moveTo>
                <a:lnTo>
                  <a:pt x="6674041" y="3027337"/>
                </a:lnTo>
                <a:lnTo>
                  <a:pt x="6674041" y="3138162"/>
                </a:lnTo>
                <a:lnTo>
                  <a:pt x="6563216" y="3138162"/>
                </a:lnTo>
                <a:close/>
                <a:moveTo>
                  <a:pt x="5512408" y="3027337"/>
                </a:moveTo>
                <a:lnTo>
                  <a:pt x="5623233" y="3027337"/>
                </a:lnTo>
                <a:lnTo>
                  <a:pt x="5623233" y="3138162"/>
                </a:lnTo>
                <a:lnTo>
                  <a:pt x="5512408" y="3138162"/>
                </a:lnTo>
                <a:close/>
                <a:moveTo>
                  <a:pt x="4461600" y="3027337"/>
                </a:moveTo>
                <a:lnTo>
                  <a:pt x="4572425" y="3027337"/>
                </a:lnTo>
                <a:lnTo>
                  <a:pt x="4572425" y="3138162"/>
                </a:lnTo>
                <a:lnTo>
                  <a:pt x="4461600" y="3138162"/>
                </a:lnTo>
                <a:close/>
                <a:moveTo>
                  <a:pt x="3410798" y="3027337"/>
                </a:moveTo>
                <a:lnTo>
                  <a:pt x="3521622" y="3027337"/>
                </a:lnTo>
                <a:lnTo>
                  <a:pt x="3521622" y="3138162"/>
                </a:lnTo>
                <a:lnTo>
                  <a:pt x="3410798" y="3138162"/>
                </a:lnTo>
                <a:close/>
                <a:moveTo>
                  <a:pt x="2359990" y="3027337"/>
                </a:moveTo>
                <a:lnTo>
                  <a:pt x="2470815" y="3027337"/>
                </a:lnTo>
                <a:lnTo>
                  <a:pt x="2470815" y="3138162"/>
                </a:lnTo>
                <a:lnTo>
                  <a:pt x="2359990" y="3138162"/>
                </a:lnTo>
                <a:close/>
                <a:moveTo>
                  <a:pt x="1309183" y="3027337"/>
                </a:moveTo>
                <a:lnTo>
                  <a:pt x="1420008" y="3027337"/>
                </a:lnTo>
                <a:lnTo>
                  <a:pt x="1420008" y="3138162"/>
                </a:lnTo>
                <a:lnTo>
                  <a:pt x="1309183" y="3138162"/>
                </a:lnTo>
                <a:close/>
                <a:moveTo>
                  <a:pt x="258373" y="3027337"/>
                </a:moveTo>
                <a:lnTo>
                  <a:pt x="369197" y="3027337"/>
                </a:lnTo>
                <a:lnTo>
                  <a:pt x="369197" y="3138162"/>
                </a:lnTo>
                <a:lnTo>
                  <a:pt x="258373" y="3138162"/>
                </a:lnTo>
                <a:close/>
                <a:moveTo>
                  <a:pt x="7642081" y="2610898"/>
                </a:moveTo>
                <a:lnTo>
                  <a:pt x="7171142" y="3081837"/>
                </a:lnTo>
                <a:lnTo>
                  <a:pt x="7640516" y="3551212"/>
                </a:lnTo>
                <a:lnTo>
                  <a:pt x="7700206" y="3551212"/>
                </a:lnTo>
                <a:lnTo>
                  <a:pt x="8169578" y="3081840"/>
                </a:lnTo>
                <a:lnTo>
                  <a:pt x="7698636" y="2610898"/>
                </a:lnTo>
                <a:close/>
                <a:moveTo>
                  <a:pt x="6591400" y="2610898"/>
                </a:moveTo>
                <a:lnTo>
                  <a:pt x="6120458" y="3081839"/>
                </a:lnTo>
                <a:lnTo>
                  <a:pt x="6589831" y="3551212"/>
                </a:lnTo>
                <a:lnTo>
                  <a:pt x="6649523" y="3551212"/>
                </a:lnTo>
                <a:lnTo>
                  <a:pt x="7118897" y="3081838"/>
                </a:lnTo>
                <a:lnTo>
                  <a:pt x="6647958" y="2610898"/>
                </a:lnTo>
                <a:close/>
                <a:moveTo>
                  <a:pt x="5540719" y="2610898"/>
                </a:moveTo>
                <a:lnTo>
                  <a:pt x="5069777" y="3081840"/>
                </a:lnTo>
                <a:lnTo>
                  <a:pt x="5539149" y="3551212"/>
                </a:lnTo>
                <a:lnTo>
                  <a:pt x="5598841" y="3551212"/>
                </a:lnTo>
                <a:lnTo>
                  <a:pt x="6068214" y="3081839"/>
                </a:lnTo>
                <a:lnTo>
                  <a:pt x="5597273" y="2610898"/>
                </a:lnTo>
                <a:close/>
                <a:moveTo>
                  <a:pt x="4490037" y="2610898"/>
                </a:moveTo>
                <a:lnTo>
                  <a:pt x="4019113" y="3081839"/>
                </a:lnTo>
                <a:lnTo>
                  <a:pt x="4488468" y="3551212"/>
                </a:lnTo>
                <a:lnTo>
                  <a:pt x="4548161" y="3551212"/>
                </a:lnTo>
                <a:lnTo>
                  <a:pt x="5017533" y="3081840"/>
                </a:lnTo>
                <a:lnTo>
                  <a:pt x="4546591" y="2610898"/>
                </a:lnTo>
                <a:close/>
                <a:moveTo>
                  <a:pt x="3439375" y="2610898"/>
                </a:moveTo>
                <a:lnTo>
                  <a:pt x="2968432" y="3081840"/>
                </a:lnTo>
                <a:lnTo>
                  <a:pt x="3437804" y="3551212"/>
                </a:lnTo>
                <a:lnTo>
                  <a:pt x="3497496" y="3551212"/>
                </a:lnTo>
                <a:lnTo>
                  <a:pt x="3966869" y="3081840"/>
                </a:lnTo>
                <a:lnTo>
                  <a:pt x="3495925" y="2610898"/>
                </a:lnTo>
                <a:close/>
                <a:moveTo>
                  <a:pt x="2388694" y="2610898"/>
                </a:moveTo>
                <a:lnTo>
                  <a:pt x="1917751" y="3081839"/>
                </a:lnTo>
                <a:lnTo>
                  <a:pt x="2387125" y="3551212"/>
                </a:lnTo>
                <a:lnTo>
                  <a:pt x="2446818" y="3551212"/>
                </a:lnTo>
                <a:lnTo>
                  <a:pt x="2916188" y="3081841"/>
                </a:lnTo>
                <a:lnTo>
                  <a:pt x="2445246" y="2610898"/>
                </a:lnTo>
                <a:close/>
                <a:moveTo>
                  <a:pt x="1338016" y="2610898"/>
                </a:moveTo>
                <a:lnTo>
                  <a:pt x="867065" y="3081840"/>
                </a:lnTo>
                <a:lnTo>
                  <a:pt x="1336446" y="3551212"/>
                </a:lnTo>
                <a:lnTo>
                  <a:pt x="1396142" y="3551212"/>
                </a:lnTo>
                <a:lnTo>
                  <a:pt x="1865507" y="3081839"/>
                </a:lnTo>
                <a:lnTo>
                  <a:pt x="1394572" y="2610898"/>
                </a:lnTo>
                <a:close/>
                <a:moveTo>
                  <a:pt x="8139428" y="2500073"/>
                </a:moveTo>
                <a:lnTo>
                  <a:pt x="8250253" y="2500073"/>
                </a:lnTo>
                <a:lnTo>
                  <a:pt x="8250253" y="2610898"/>
                </a:lnTo>
                <a:lnTo>
                  <a:pt x="8139428" y="2610898"/>
                </a:lnTo>
                <a:close/>
                <a:moveTo>
                  <a:pt x="7088620" y="2500073"/>
                </a:moveTo>
                <a:lnTo>
                  <a:pt x="7199445" y="2500073"/>
                </a:lnTo>
                <a:lnTo>
                  <a:pt x="7199445" y="2610898"/>
                </a:lnTo>
                <a:lnTo>
                  <a:pt x="7088620" y="2610898"/>
                </a:lnTo>
                <a:close/>
                <a:moveTo>
                  <a:pt x="6037812" y="2500073"/>
                </a:moveTo>
                <a:lnTo>
                  <a:pt x="6148637" y="2500073"/>
                </a:lnTo>
                <a:lnTo>
                  <a:pt x="6148637" y="2610898"/>
                </a:lnTo>
                <a:lnTo>
                  <a:pt x="6037812" y="2610898"/>
                </a:lnTo>
                <a:close/>
                <a:moveTo>
                  <a:pt x="4987004" y="2500073"/>
                </a:moveTo>
                <a:lnTo>
                  <a:pt x="5097829" y="2500073"/>
                </a:lnTo>
                <a:lnTo>
                  <a:pt x="5097829" y="2610898"/>
                </a:lnTo>
                <a:lnTo>
                  <a:pt x="4987004" y="2610898"/>
                </a:lnTo>
                <a:close/>
                <a:moveTo>
                  <a:pt x="3936207" y="2500073"/>
                </a:moveTo>
                <a:lnTo>
                  <a:pt x="4047031" y="2500073"/>
                </a:lnTo>
                <a:lnTo>
                  <a:pt x="4047031" y="2610898"/>
                </a:lnTo>
                <a:lnTo>
                  <a:pt x="3936207" y="2610898"/>
                </a:lnTo>
                <a:close/>
                <a:moveTo>
                  <a:pt x="2885399" y="2500073"/>
                </a:moveTo>
                <a:lnTo>
                  <a:pt x="2996223" y="2500073"/>
                </a:lnTo>
                <a:lnTo>
                  <a:pt x="2996223" y="2610898"/>
                </a:lnTo>
                <a:lnTo>
                  <a:pt x="2885399" y="2610898"/>
                </a:lnTo>
                <a:close/>
                <a:moveTo>
                  <a:pt x="1834589" y="2500073"/>
                </a:moveTo>
                <a:lnTo>
                  <a:pt x="1945415" y="2500073"/>
                </a:lnTo>
                <a:lnTo>
                  <a:pt x="1945415" y="2610898"/>
                </a:lnTo>
                <a:lnTo>
                  <a:pt x="1834589" y="2610898"/>
                </a:lnTo>
                <a:close/>
                <a:moveTo>
                  <a:pt x="783780" y="2500073"/>
                </a:moveTo>
                <a:lnTo>
                  <a:pt x="894605" y="2500073"/>
                </a:lnTo>
                <a:lnTo>
                  <a:pt x="894605" y="2610898"/>
                </a:lnTo>
                <a:lnTo>
                  <a:pt x="783780" y="2610898"/>
                </a:lnTo>
                <a:close/>
                <a:moveTo>
                  <a:pt x="1891628" y="2057290"/>
                </a:moveTo>
                <a:lnTo>
                  <a:pt x="1420016" y="2528900"/>
                </a:lnTo>
                <a:lnTo>
                  <a:pt x="1420016" y="2584097"/>
                </a:lnTo>
                <a:lnTo>
                  <a:pt x="1891629" y="3055718"/>
                </a:lnTo>
                <a:lnTo>
                  <a:pt x="2359995" y="2587353"/>
                </a:lnTo>
                <a:lnTo>
                  <a:pt x="2359995" y="2525647"/>
                </a:lnTo>
                <a:close/>
                <a:moveTo>
                  <a:pt x="2942310" y="2057290"/>
                </a:moveTo>
                <a:lnTo>
                  <a:pt x="2470820" y="2528772"/>
                </a:lnTo>
                <a:lnTo>
                  <a:pt x="2470820" y="2584228"/>
                </a:lnTo>
                <a:lnTo>
                  <a:pt x="2942310" y="3055719"/>
                </a:lnTo>
                <a:lnTo>
                  <a:pt x="3410803" y="2587227"/>
                </a:lnTo>
                <a:lnTo>
                  <a:pt x="3410803" y="2525772"/>
                </a:lnTo>
                <a:close/>
                <a:moveTo>
                  <a:pt x="3992992" y="2057289"/>
                </a:moveTo>
                <a:lnTo>
                  <a:pt x="3521627" y="2528644"/>
                </a:lnTo>
                <a:lnTo>
                  <a:pt x="3521627" y="2584355"/>
                </a:lnTo>
                <a:lnTo>
                  <a:pt x="3992992" y="3055718"/>
                </a:lnTo>
                <a:lnTo>
                  <a:pt x="4461600" y="2587092"/>
                </a:lnTo>
                <a:lnTo>
                  <a:pt x="4461600" y="2525906"/>
                </a:lnTo>
                <a:close/>
                <a:moveTo>
                  <a:pt x="7145018" y="2057289"/>
                </a:moveTo>
                <a:lnTo>
                  <a:pt x="6674041" y="2528257"/>
                </a:lnTo>
                <a:lnTo>
                  <a:pt x="6674041" y="2584737"/>
                </a:lnTo>
                <a:lnTo>
                  <a:pt x="7145020" y="3055716"/>
                </a:lnTo>
                <a:lnTo>
                  <a:pt x="7614024" y="2586712"/>
                </a:lnTo>
                <a:lnTo>
                  <a:pt x="7614024" y="2526286"/>
                </a:lnTo>
                <a:close/>
                <a:moveTo>
                  <a:pt x="5043655" y="2057288"/>
                </a:moveTo>
                <a:lnTo>
                  <a:pt x="4572425" y="2528510"/>
                </a:lnTo>
                <a:lnTo>
                  <a:pt x="4572425" y="2584487"/>
                </a:lnTo>
                <a:lnTo>
                  <a:pt x="5043655" y="3055718"/>
                </a:lnTo>
                <a:lnTo>
                  <a:pt x="5512408" y="2586964"/>
                </a:lnTo>
                <a:lnTo>
                  <a:pt x="5512408" y="2526033"/>
                </a:lnTo>
                <a:close/>
                <a:moveTo>
                  <a:pt x="840943" y="2057288"/>
                </a:moveTo>
                <a:lnTo>
                  <a:pt x="369202" y="2529021"/>
                </a:lnTo>
                <a:lnTo>
                  <a:pt x="369202" y="2583976"/>
                </a:lnTo>
                <a:lnTo>
                  <a:pt x="840943" y="3055718"/>
                </a:lnTo>
                <a:lnTo>
                  <a:pt x="1309190" y="2587479"/>
                </a:lnTo>
                <a:lnTo>
                  <a:pt x="1309190" y="2525518"/>
                </a:lnTo>
                <a:close/>
                <a:moveTo>
                  <a:pt x="8195701" y="2057287"/>
                </a:moveTo>
                <a:lnTo>
                  <a:pt x="7724849" y="2528130"/>
                </a:lnTo>
                <a:lnTo>
                  <a:pt x="7724849" y="2584867"/>
                </a:lnTo>
                <a:lnTo>
                  <a:pt x="8195700" y="3055717"/>
                </a:lnTo>
                <a:lnTo>
                  <a:pt x="8664832" y="2586585"/>
                </a:lnTo>
                <a:lnTo>
                  <a:pt x="8664832" y="2526410"/>
                </a:lnTo>
                <a:close/>
                <a:moveTo>
                  <a:pt x="6094339" y="2057287"/>
                </a:moveTo>
                <a:lnTo>
                  <a:pt x="5623233" y="2528385"/>
                </a:lnTo>
                <a:lnTo>
                  <a:pt x="5623233" y="2584613"/>
                </a:lnTo>
                <a:lnTo>
                  <a:pt x="6094336" y="3055717"/>
                </a:lnTo>
                <a:lnTo>
                  <a:pt x="6563216" y="2586838"/>
                </a:lnTo>
                <a:lnTo>
                  <a:pt x="6563216" y="2526156"/>
                </a:lnTo>
                <a:close/>
                <a:moveTo>
                  <a:pt x="1309181" y="1973451"/>
                </a:moveTo>
                <a:lnTo>
                  <a:pt x="1420005" y="1973451"/>
                </a:lnTo>
                <a:lnTo>
                  <a:pt x="1420005" y="2084276"/>
                </a:lnTo>
                <a:lnTo>
                  <a:pt x="1309181" y="2084276"/>
                </a:lnTo>
                <a:close/>
                <a:moveTo>
                  <a:pt x="258371" y="1973451"/>
                </a:moveTo>
                <a:lnTo>
                  <a:pt x="369196" y="1973451"/>
                </a:lnTo>
                <a:lnTo>
                  <a:pt x="369196" y="2084276"/>
                </a:lnTo>
                <a:lnTo>
                  <a:pt x="258371" y="2084276"/>
                </a:lnTo>
                <a:close/>
                <a:moveTo>
                  <a:pt x="3410796" y="1973451"/>
                </a:moveTo>
                <a:lnTo>
                  <a:pt x="3521621" y="1973451"/>
                </a:lnTo>
                <a:lnTo>
                  <a:pt x="3521621" y="2084276"/>
                </a:lnTo>
                <a:lnTo>
                  <a:pt x="3410796" y="2084276"/>
                </a:lnTo>
                <a:close/>
                <a:moveTo>
                  <a:pt x="2359988" y="1973451"/>
                </a:moveTo>
                <a:lnTo>
                  <a:pt x="2470813" y="1973451"/>
                </a:lnTo>
                <a:lnTo>
                  <a:pt x="2470813" y="2084276"/>
                </a:lnTo>
                <a:lnTo>
                  <a:pt x="2359988" y="2084276"/>
                </a:lnTo>
                <a:close/>
                <a:moveTo>
                  <a:pt x="4461600" y="1973451"/>
                </a:moveTo>
                <a:lnTo>
                  <a:pt x="4572425" y="1973451"/>
                </a:lnTo>
                <a:lnTo>
                  <a:pt x="4572425" y="2084276"/>
                </a:lnTo>
                <a:lnTo>
                  <a:pt x="4461600" y="2084276"/>
                </a:lnTo>
                <a:close/>
                <a:moveTo>
                  <a:pt x="6563216" y="1973451"/>
                </a:moveTo>
                <a:lnTo>
                  <a:pt x="6674041" y="1973451"/>
                </a:lnTo>
                <a:lnTo>
                  <a:pt x="6674041" y="2084276"/>
                </a:lnTo>
                <a:lnTo>
                  <a:pt x="6563216" y="2084276"/>
                </a:lnTo>
                <a:close/>
                <a:moveTo>
                  <a:pt x="5512408" y="1973451"/>
                </a:moveTo>
                <a:lnTo>
                  <a:pt x="5623233" y="1973451"/>
                </a:lnTo>
                <a:lnTo>
                  <a:pt x="5623233" y="2084276"/>
                </a:lnTo>
                <a:lnTo>
                  <a:pt x="5512408" y="2084276"/>
                </a:lnTo>
                <a:close/>
                <a:moveTo>
                  <a:pt x="8664832" y="1973450"/>
                </a:moveTo>
                <a:lnTo>
                  <a:pt x="8775657" y="1973450"/>
                </a:lnTo>
                <a:lnTo>
                  <a:pt x="8775657" y="2084275"/>
                </a:lnTo>
                <a:lnTo>
                  <a:pt x="8664832" y="2084275"/>
                </a:lnTo>
                <a:close/>
                <a:moveTo>
                  <a:pt x="7614024" y="1973450"/>
                </a:moveTo>
                <a:lnTo>
                  <a:pt x="7724849" y="1973450"/>
                </a:lnTo>
                <a:lnTo>
                  <a:pt x="7724849" y="2084275"/>
                </a:lnTo>
                <a:lnTo>
                  <a:pt x="7614024" y="2084275"/>
                </a:lnTo>
                <a:close/>
                <a:moveTo>
                  <a:pt x="1340281" y="1557960"/>
                </a:moveTo>
                <a:lnTo>
                  <a:pt x="867065" y="2031167"/>
                </a:lnTo>
                <a:lnTo>
                  <a:pt x="1335989" y="2500073"/>
                </a:lnTo>
                <a:lnTo>
                  <a:pt x="1396599" y="2500073"/>
                </a:lnTo>
                <a:lnTo>
                  <a:pt x="1865505" y="2031168"/>
                </a:lnTo>
                <a:lnTo>
                  <a:pt x="1392304" y="1557960"/>
                </a:lnTo>
                <a:close/>
                <a:moveTo>
                  <a:pt x="3441642" y="1557959"/>
                </a:moveTo>
                <a:lnTo>
                  <a:pt x="2968432" y="2031168"/>
                </a:lnTo>
                <a:lnTo>
                  <a:pt x="3437347" y="2500073"/>
                </a:lnTo>
                <a:lnTo>
                  <a:pt x="3497954" y="2500073"/>
                </a:lnTo>
                <a:lnTo>
                  <a:pt x="3966871" y="2031167"/>
                </a:lnTo>
                <a:lnTo>
                  <a:pt x="3493660" y="1557959"/>
                </a:lnTo>
                <a:close/>
                <a:moveTo>
                  <a:pt x="2390960" y="1557959"/>
                </a:moveTo>
                <a:lnTo>
                  <a:pt x="1917749" y="2031168"/>
                </a:lnTo>
                <a:lnTo>
                  <a:pt x="2386666" y="2500073"/>
                </a:lnTo>
                <a:lnTo>
                  <a:pt x="2447276" y="2500073"/>
                </a:lnTo>
                <a:lnTo>
                  <a:pt x="2916188" y="2031168"/>
                </a:lnTo>
                <a:lnTo>
                  <a:pt x="2442982" y="1557959"/>
                </a:lnTo>
                <a:close/>
                <a:moveTo>
                  <a:pt x="5542984" y="1557959"/>
                </a:moveTo>
                <a:lnTo>
                  <a:pt x="5069777" y="2031166"/>
                </a:lnTo>
                <a:lnTo>
                  <a:pt x="5538692" y="2500073"/>
                </a:lnTo>
                <a:lnTo>
                  <a:pt x="5599300" y="2500073"/>
                </a:lnTo>
                <a:lnTo>
                  <a:pt x="6068216" y="2031165"/>
                </a:lnTo>
                <a:lnTo>
                  <a:pt x="5595011" y="1557959"/>
                </a:lnTo>
                <a:close/>
                <a:moveTo>
                  <a:pt x="4492304" y="1557959"/>
                </a:moveTo>
                <a:lnTo>
                  <a:pt x="4019114" y="2031167"/>
                </a:lnTo>
                <a:lnTo>
                  <a:pt x="4488010" y="2500073"/>
                </a:lnTo>
                <a:lnTo>
                  <a:pt x="4548618" y="2500073"/>
                </a:lnTo>
                <a:lnTo>
                  <a:pt x="5017533" y="2031166"/>
                </a:lnTo>
                <a:lnTo>
                  <a:pt x="4544326" y="1557959"/>
                </a:lnTo>
                <a:close/>
                <a:moveTo>
                  <a:pt x="7644348" y="1557959"/>
                </a:moveTo>
                <a:lnTo>
                  <a:pt x="7171139" y="2031167"/>
                </a:lnTo>
                <a:lnTo>
                  <a:pt x="7640054" y="2500073"/>
                </a:lnTo>
                <a:lnTo>
                  <a:pt x="7700663" y="2500073"/>
                </a:lnTo>
                <a:lnTo>
                  <a:pt x="8169579" y="2031166"/>
                </a:lnTo>
                <a:lnTo>
                  <a:pt x="7696373" y="1557959"/>
                </a:lnTo>
                <a:close/>
                <a:moveTo>
                  <a:pt x="6593666" y="1557959"/>
                </a:moveTo>
                <a:lnTo>
                  <a:pt x="6120461" y="2031165"/>
                </a:lnTo>
                <a:lnTo>
                  <a:pt x="6589377" y="2500073"/>
                </a:lnTo>
                <a:lnTo>
                  <a:pt x="6649981" y="2500073"/>
                </a:lnTo>
                <a:lnTo>
                  <a:pt x="7118896" y="2031167"/>
                </a:lnTo>
                <a:lnTo>
                  <a:pt x="6645688" y="1557959"/>
                </a:lnTo>
                <a:close/>
                <a:moveTo>
                  <a:pt x="783783" y="1447135"/>
                </a:moveTo>
                <a:lnTo>
                  <a:pt x="894607" y="1447135"/>
                </a:lnTo>
                <a:lnTo>
                  <a:pt x="894607" y="1557960"/>
                </a:lnTo>
                <a:lnTo>
                  <a:pt x="783783" y="1557960"/>
                </a:lnTo>
                <a:close/>
                <a:moveTo>
                  <a:pt x="3936210" y="1447134"/>
                </a:moveTo>
                <a:lnTo>
                  <a:pt x="4047034" y="1447134"/>
                </a:lnTo>
                <a:lnTo>
                  <a:pt x="4047034" y="1557959"/>
                </a:lnTo>
                <a:lnTo>
                  <a:pt x="3936210" y="1557959"/>
                </a:lnTo>
                <a:close/>
                <a:moveTo>
                  <a:pt x="2885402" y="1447134"/>
                </a:moveTo>
                <a:lnTo>
                  <a:pt x="2996226" y="1447134"/>
                </a:lnTo>
                <a:lnTo>
                  <a:pt x="2996226" y="1557959"/>
                </a:lnTo>
                <a:lnTo>
                  <a:pt x="2885402" y="1557959"/>
                </a:lnTo>
                <a:close/>
                <a:moveTo>
                  <a:pt x="1834592" y="1447134"/>
                </a:moveTo>
                <a:lnTo>
                  <a:pt x="1945417" y="1447134"/>
                </a:lnTo>
                <a:lnTo>
                  <a:pt x="1945417" y="1557959"/>
                </a:lnTo>
                <a:lnTo>
                  <a:pt x="1834592" y="1557959"/>
                </a:lnTo>
                <a:close/>
                <a:moveTo>
                  <a:pt x="6037812" y="1447134"/>
                </a:moveTo>
                <a:lnTo>
                  <a:pt x="6148637" y="1447134"/>
                </a:lnTo>
                <a:lnTo>
                  <a:pt x="6148637" y="1557959"/>
                </a:lnTo>
                <a:lnTo>
                  <a:pt x="6037812" y="1557959"/>
                </a:lnTo>
                <a:close/>
                <a:moveTo>
                  <a:pt x="4987004" y="1447134"/>
                </a:moveTo>
                <a:lnTo>
                  <a:pt x="5097829" y="1447134"/>
                </a:lnTo>
                <a:lnTo>
                  <a:pt x="5097829" y="1557959"/>
                </a:lnTo>
                <a:lnTo>
                  <a:pt x="4987004" y="1557959"/>
                </a:lnTo>
                <a:close/>
                <a:moveTo>
                  <a:pt x="8139428" y="1447134"/>
                </a:moveTo>
                <a:lnTo>
                  <a:pt x="8250253" y="1447134"/>
                </a:lnTo>
                <a:lnTo>
                  <a:pt x="8250253" y="1557959"/>
                </a:lnTo>
                <a:lnTo>
                  <a:pt x="8139428" y="1557959"/>
                </a:lnTo>
                <a:close/>
                <a:moveTo>
                  <a:pt x="7088620" y="1447134"/>
                </a:moveTo>
                <a:lnTo>
                  <a:pt x="7199445" y="1447134"/>
                </a:lnTo>
                <a:lnTo>
                  <a:pt x="7199445" y="1557959"/>
                </a:lnTo>
                <a:lnTo>
                  <a:pt x="7088620" y="1557959"/>
                </a:lnTo>
                <a:close/>
                <a:moveTo>
                  <a:pt x="2942311" y="1006606"/>
                </a:moveTo>
                <a:lnTo>
                  <a:pt x="2470823" y="1478096"/>
                </a:lnTo>
                <a:lnTo>
                  <a:pt x="2470823" y="1533557"/>
                </a:lnTo>
                <a:lnTo>
                  <a:pt x="2942310" y="2005046"/>
                </a:lnTo>
                <a:lnTo>
                  <a:pt x="3410807" y="1536551"/>
                </a:lnTo>
                <a:lnTo>
                  <a:pt x="3410807" y="1475102"/>
                </a:lnTo>
                <a:close/>
                <a:moveTo>
                  <a:pt x="1891628" y="1006606"/>
                </a:moveTo>
                <a:lnTo>
                  <a:pt x="1420020" y="1478222"/>
                </a:lnTo>
                <a:lnTo>
                  <a:pt x="1420020" y="1533430"/>
                </a:lnTo>
                <a:lnTo>
                  <a:pt x="1891628" y="2005046"/>
                </a:lnTo>
                <a:lnTo>
                  <a:pt x="2359999" y="1536677"/>
                </a:lnTo>
                <a:lnTo>
                  <a:pt x="2359999" y="1474976"/>
                </a:lnTo>
                <a:close/>
                <a:moveTo>
                  <a:pt x="840942" y="1006606"/>
                </a:moveTo>
                <a:lnTo>
                  <a:pt x="369204" y="1478346"/>
                </a:lnTo>
                <a:lnTo>
                  <a:pt x="369204" y="1533304"/>
                </a:lnTo>
                <a:lnTo>
                  <a:pt x="840943" y="2005045"/>
                </a:lnTo>
                <a:lnTo>
                  <a:pt x="1309193" y="1536802"/>
                </a:lnTo>
                <a:lnTo>
                  <a:pt x="1309193" y="1474850"/>
                </a:lnTo>
                <a:close/>
                <a:moveTo>
                  <a:pt x="3992992" y="1006606"/>
                </a:moveTo>
                <a:lnTo>
                  <a:pt x="3521631" y="1477968"/>
                </a:lnTo>
                <a:lnTo>
                  <a:pt x="3521631" y="1533684"/>
                </a:lnTo>
                <a:lnTo>
                  <a:pt x="3992992" y="2005046"/>
                </a:lnTo>
                <a:lnTo>
                  <a:pt x="4461600" y="1536420"/>
                </a:lnTo>
                <a:lnTo>
                  <a:pt x="4461600" y="1475233"/>
                </a:lnTo>
                <a:close/>
                <a:moveTo>
                  <a:pt x="6094336" y="1006605"/>
                </a:moveTo>
                <a:lnTo>
                  <a:pt x="5623233" y="1477710"/>
                </a:lnTo>
                <a:lnTo>
                  <a:pt x="5623233" y="1533937"/>
                </a:lnTo>
                <a:lnTo>
                  <a:pt x="6094338" y="2005043"/>
                </a:lnTo>
                <a:lnTo>
                  <a:pt x="6563216" y="1536165"/>
                </a:lnTo>
                <a:lnTo>
                  <a:pt x="6563216" y="1475486"/>
                </a:lnTo>
                <a:close/>
                <a:moveTo>
                  <a:pt x="7145020" y="1006604"/>
                </a:moveTo>
                <a:lnTo>
                  <a:pt x="6674041" y="1477584"/>
                </a:lnTo>
                <a:lnTo>
                  <a:pt x="6674041" y="1534069"/>
                </a:lnTo>
                <a:lnTo>
                  <a:pt x="7145018" y="2005045"/>
                </a:lnTo>
                <a:lnTo>
                  <a:pt x="7614024" y="1536039"/>
                </a:lnTo>
                <a:lnTo>
                  <a:pt x="7614024" y="1475610"/>
                </a:lnTo>
                <a:close/>
                <a:moveTo>
                  <a:pt x="8195701" y="1006604"/>
                </a:moveTo>
                <a:lnTo>
                  <a:pt x="7724849" y="1477457"/>
                </a:lnTo>
                <a:lnTo>
                  <a:pt x="7724849" y="1534190"/>
                </a:lnTo>
                <a:lnTo>
                  <a:pt x="8195702" y="2005044"/>
                </a:lnTo>
                <a:lnTo>
                  <a:pt x="8664832" y="1535914"/>
                </a:lnTo>
                <a:lnTo>
                  <a:pt x="8664832" y="1475735"/>
                </a:lnTo>
                <a:close/>
                <a:moveTo>
                  <a:pt x="5043657" y="1006604"/>
                </a:moveTo>
                <a:lnTo>
                  <a:pt x="4572425" y="1477838"/>
                </a:lnTo>
                <a:lnTo>
                  <a:pt x="4572425" y="1533814"/>
                </a:lnTo>
                <a:lnTo>
                  <a:pt x="5043655" y="2005045"/>
                </a:lnTo>
                <a:lnTo>
                  <a:pt x="5512408" y="1536292"/>
                </a:lnTo>
                <a:lnTo>
                  <a:pt x="5512408" y="1475356"/>
                </a:lnTo>
                <a:close/>
                <a:moveTo>
                  <a:pt x="2359987" y="922636"/>
                </a:moveTo>
                <a:lnTo>
                  <a:pt x="2470812" y="922636"/>
                </a:lnTo>
                <a:lnTo>
                  <a:pt x="2470812" y="1033461"/>
                </a:lnTo>
                <a:lnTo>
                  <a:pt x="2359987" y="1033461"/>
                </a:lnTo>
                <a:close/>
                <a:moveTo>
                  <a:pt x="1309178" y="922636"/>
                </a:moveTo>
                <a:lnTo>
                  <a:pt x="1420004" y="922636"/>
                </a:lnTo>
                <a:lnTo>
                  <a:pt x="1420004" y="1033461"/>
                </a:lnTo>
                <a:lnTo>
                  <a:pt x="1309178" y="1033461"/>
                </a:lnTo>
                <a:close/>
                <a:moveTo>
                  <a:pt x="258370" y="922636"/>
                </a:moveTo>
                <a:lnTo>
                  <a:pt x="369195" y="922636"/>
                </a:lnTo>
                <a:lnTo>
                  <a:pt x="369195" y="1033461"/>
                </a:lnTo>
                <a:lnTo>
                  <a:pt x="258370" y="1033461"/>
                </a:lnTo>
                <a:close/>
                <a:moveTo>
                  <a:pt x="4461600" y="922636"/>
                </a:moveTo>
                <a:lnTo>
                  <a:pt x="4572425" y="922636"/>
                </a:lnTo>
                <a:lnTo>
                  <a:pt x="4572425" y="1033461"/>
                </a:lnTo>
                <a:lnTo>
                  <a:pt x="4461600" y="1033461"/>
                </a:lnTo>
                <a:close/>
                <a:moveTo>
                  <a:pt x="3410794" y="922636"/>
                </a:moveTo>
                <a:lnTo>
                  <a:pt x="3521620" y="922636"/>
                </a:lnTo>
                <a:lnTo>
                  <a:pt x="3521620" y="1033461"/>
                </a:lnTo>
                <a:lnTo>
                  <a:pt x="3410794" y="1033461"/>
                </a:lnTo>
                <a:close/>
                <a:moveTo>
                  <a:pt x="7614024" y="922636"/>
                </a:moveTo>
                <a:lnTo>
                  <a:pt x="7724849" y="922636"/>
                </a:lnTo>
                <a:lnTo>
                  <a:pt x="7724849" y="1033461"/>
                </a:lnTo>
                <a:lnTo>
                  <a:pt x="7614024" y="1033461"/>
                </a:lnTo>
                <a:close/>
                <a:moveTo>
                  <a:pt x="6563216" y="922636"/>
                </a:moveTo>
                <a:lnTo>
                  <a:pt x="6674041" y="922636"/>
                </a:lnTo>
                <a:lnTo>
                  <a:pt x="6674041" y="1033461"/>
                </a:lnTo>
                <a:lnTo>
                  <a:pt x="6563216" y="1033461"/>
                </a:lnTo>
                <a:close/>
                <a:moveTo>
                  <a:pt x="5512408" y="922636"/>
                </a:moveTo>
                <a:lnTo>
                  <a:pt x="5623233" y="922636"/>
                </a:lnTo>
                <a:lnTo>
                  <a:pt x="5623233" y="1033461"/>
                </a:lnTo>
                <a:lnTo>
                  <a:pt x="5512408" y="1033461"/>
                </a:lnTo>
                <a:close/>
                <a:moveTo>
                  <a:pt x="8664832" y="922635"/>
                </a:moveTo>
                <a:lnTo>
                  <a:pt x="8775657" y="922635"/>
                </a:lnTo>
                <a:lnTo>
                  <a:pt x="8775657" y="1033460"/>
                </a:lnTo>
                <a:lnTo>
                  <a:pt x="8664832" y="1033460"/>
                </a:lnTo>
                <a:close/>
                <a:moveTo>
                  <a:pt x="1337494" y="510063"/>
                </a:moveTo>
                <a:lnTo>
                  <a:pt x="867064" y="980485"/>
                </a:lnTo>
                <a:lnTo>
                  <a:pt x="1333721" y="1447135"/>
                </a:lnTo>
                <a:lnTo>
                  <a:pt x="1398862" y="1447135"/>
                </a:lnTo>
                <a:lnTo>
                  <a:pt x="1865505" y="980485"/>
                </a:lnTo>
                <a:lnTo>
                  <a:pt x="1395091" y="510063"/>
                </a:lnTo>
                <a:close/>
                <a:moveTo>
                  <a:pt x="2388172" y="510063"/>
                </a:moveTo>
                <a:lnTo>
                  <a:pt x="1917749" y="980485"/>
                </a:lnTo>
                <a:lnTo>
                  <a:pt x="2384400" y="1447135"/>
                </a:lnTo>
                <a:lnTo>
                  <a:pt x="2449540" y="1447135"/>
                </a:lnTo>
                <a:lnTo>
                  <a:pt x="2916188" y="980485"/>
                </a:lnTo>
                <a:lnTo>
                  <a:pt x="2445768" y="510063"/>
                </a:lnTo>
                <a:close/>
                <a:moveTo>
                  <a:pt x="3438854" y="510063"/>
                </a:moveTo>
                <a:lnTo>
                  <a:pt x="2968432" y="980485"/>
                </a:lnTo>
                <a:lnTo>
                  <a:pt x="3435082" y="1447134"/>
                </a:lnTo>
                <a:lnTo>
                  <a:pt x="3500221" y="1447134"/>
                </a:lnTo>
                <a:lnTo>
                  <a:pt x="3966871" y="980485"/>
                </a:lnTo>
                <a:lnTo>
                  <a:pt x="3496446" y="510063"/>
                </a:lnTo>
                <a:close/>
                <a:moveTo>
                  <a:pt x="4489516" y="510063"/>
                </a:moveTo>
                <a:lnTo>
                  <a:pt x="4019114" y="980485"/>
                </a:lnTo>
                <a:lnTo>
                  <a:pt x="4485745" y="1447134"/>
                </a:lnTo>
                <a:lnTo>
                  <a:pt x="4550885" y="1447134"/>
                </a:lnTo>
                <a:lnTo>
                  <a:pt x="5017536" y="980482"/>
                </a:lnTo>
                <a:lnTo>
                  <a:pt x="4547117" y="510063"/>
                </a:lnTo>
                <a:close/>
                <a:moveTo>
                  <a:pt x="5540197" y="510063"/>
                </a:moveTo>
                <a:lnTo>
                  <a:pt x="5069779" y="980483"/>
                </a:lnTo>
                <a:lnTo>
                  <a:pt x="5536430" y="1447134"/>
                </a:lnTo>
                <a:lnTo>
                  <a:pt x="5601565" y="1447134"/>
                </a:lnTo>
                <a:lnTo>
                  <a:pt x="6068214" y="980484"/>
                </a:lnTo>
                <a:lnTo>
                  <a:pt x="5597794" y="510063"/>
                </a:lnTo>
                <a:close/>
                <a:moveTo>
                  <a:pt x="6590878" y="510062"/>
                </a:moveTo>
                <a:lnTo>
                  <a:pt x="6120457" y="980484"/>
                </a:lnTo>
                <a:lnTo>
                  <a:pt x="6587106" y="1447134"/>
                </a:lnTo>
                <a:lnTo>
                  <a:pt x="6652247" y="1447134"/>
                </a:lnTo>
                <a:lnTo>
                  <a:pt x="7118898" y="980483"/>
                </a:lnTo>
                <a:lnTo>
                  <a:pt x="6648479" y="510062"/>
                </a:lnTo>
                <a:close/>
                <a:moveTo>
                  <a:pt x="7641560" y="510062"/>
                </a:moveTo>
                <a:lnTo>
                  <a:pt x="7171142" y="980482"/>
                </a:lnTo>
                <a:lnTo>
                  <a:pt x="7637793" y="1447134"/>
                </a:lnTo>
                <a:lnTo>
                  <a:pt x="7702929" y="1447134"/>
                </a:lnTo>
                <a:lnTo>
                  <a:pt x="8169579" y="980483"/>
                </a:lnTo>
                <a:lnTo>
                  <a:pt x="7699160" y="510062"/>
                </a:lnTo>
                <a:close/>
                <a:moveTo>
                  <a:pt x="783785" y="399238"/>
                </a:moveTo>
                <a:lnTo>
                  <a:pt x="894609" y="399238"/>
                </a:lnTo>
                <a:lnTo>
                  <a:pt x="894609" y="510063"/>
                </a:lnTo>
                <a:lnTo>
                  <a:pt x="783785" y="510063"/>
                </a:lnTo>
                <a:close/>
                <a:moveTo>
                  <a:pt x="1834594" y="399238"/>
                </a:moveTo>
                <a:lnTo>
                  <a:pt x="1945420" y="399238"/>
                </a:lnTo>
                <a:lnTo>
                  <a:pt x="1945420" y="510063"/>
                </a:lnTo>
                <a:lnTo>
                  <a:pt x="1834594" y="510063"/>
                </a:lnTo>
                <a:close/>
                <a:moveTo>
                  <a:pt x="3936212" y="399238"/>
                </a:moveTo>
                <a:lnTo>
                  <a:pt x="4047037" y="399238"/>
                </a:lnTo>
                <a:lnTo>
                  <a:pt x="4047037" y="510063"/>
                </a:lnTo>
                <a:lnTo>
                  <a:pt x="3936212" y="510063"/>
                </a:lnTo>
                <a:close/>
                <a:moveTo>
                  <a:pt x="2885405" y="399238"/>
                </a:moveTo>
                <a:lnTo>
                  <a:pt x="2996229" y="399238"/>
                </a:lnTo>
                <a:lnTo>
                  <a:pt x="2996229" y="510063"/>
                </a:lnTo>
                <a:lnTo>
                  <a:pt x="2885405" y="510063"/>
                </a:lnTo>
                <a:close/>
                <a:moveTo>
                  <a:pt x="4987004" y="399238"/>
                </a:moveTo>
                <a:lnTo>
                  <a:pt x="5097829" y="399238"/>
                </a:lnTo>
                <a:lnTo>
                  <a:pt x="5097829" y="510063"/>
                </a:lnTo>
                <a:lnTo>
                  <a:pt x="4987004" y="510063"/>
                </a:lnTo>
                <a:close/>
                <a:moveTo>
                  <a:pt x="6037812" y="399238"/>
                </a:moveTo>
                <a:lnTo>
                  <a:pt x="6148637" y="399238"/>
                </a:lnTo>
                <a:lnTo>
                  <a:pt x="6148637" y="510062"/>
                </a:lnTo>
                <a:lnTo>
                  <a:pt x="6037812" y="510062"/>
                </a:lnTo>
                <a:close/>
                <a:moveTo>
                  <a:pt x="7088620" y="399237"/>
                </a:moveTo>
                <a:lnTo>
                  <a:pt x="7199445" y="399237"/>
                </a:lnTo>
                <a:lnTo>
                  <a:pt x="7199445" y="510062"/>
                </a:lnTo>
                <a:lnTo>
                  <a:pt x="7088620" y="510062"/>
                </a:lnTo>
                <a:close/>
                <a:moveTo>
                  <a:pt x="8139428" y="399237"/>
                </a:moveTo>
                <a:lnTo>
                  <a:pt x="8250253" y="399237"/>
                </a:lnTo>
                <a:lnTo>
                  <a:pt x="8250253" y="510062"/>
                </a:lnTo>
                <a:lnTo>
                  <a:pt x="8139428" y="510062"/>
                </a:lnTo>
                <a:close/>
                <a:moveTo>
                  <a:pt x="6138416" y="0"/>
                </a:moveTo>
                <a:lnTo>
                  <a:pt x="6190660" y="0"/>
                </a:lnTo>
                <a:lnTo>
                  <a:pt x="6589898" y="399238"/>
                </a:lnTo>
                <a:lnTo>
                  <a:pt x="6649459" y="399238"/>
                </a:lnTo>
                <a:lnTo>
                  <a:pt x="7048695" y="2"/>
                </a:lnTo>
                <a:lnTo>
                  <a:pt x="7100939" y="2"/>
                </a:lnTo>
                <a:lnTo>
                  <a:pt x="6674041" y="426899"/>
                </a:lnTo>
                <a:lnTo>
                  <a:pt x="6674041" y="483380"/>
                </a:lnTo>
                <a:lnTo>
                  <a:pt x="7145020" y="954361"/>
                </a:lnTo>
                <a:lnTo>
                  <a:pt x="7614024" y="485355"/>
                </a:lnTo>
                <a:lnTo>
                  <a:pt x="7614024" y="424926"/>
                </a:lnTo>
                <a:lnTo>
                  <a:pt x="7189097" y="1"/>
                </a:lnTo>
                <a:lnTo>
                  <a:pt x="7241340" y="1"/>
                </a:lnTo>
                <a:lnTo>
                  <a:pt x="7640577" y="399237"/>
                </a:lnTo>
                <a:lnTo>
                  <a:pt x="7700142" y="399237"/>
                </a:lnTo>
                <a:lnTo>
                  <a:pt x="8099378" y="1"/>
                </a:lnTo>
                <a:lnTo>
                  <a:pt x="8151622" y="1"/>
                </a:lnTo>
                <a:lnTo>
                  <a:pt x="7724849" y="426774"/>
                </a:lnTo>
                <a:lnTo>
                  <a:pt x="7724849" y="483509"/>
                </a:lnTo>
                <a:lnTo>
                  <a:pt x="8195700" y="954363"/>
                </a:lnTo>
                <a:lnTo>
                  <a:pt x="8664832" y="485228"/>
                </a:lnTo>
                <a:lnTo>
                  <a:pt x="8664832" y="425054"/>
                </a:lnTo>
                <a:lnTo>
                  <a:pt x="8239778" y="1"/>
                </a:lnTo>
                <a:lnTo>
                  <a:pt x="8292022" y="1"/>
                </a:lnTo>
                <a:lnTo>
                  <a:pt x="8691259" y="399237"/>
                </a:lnTo>
                <a:lnTo>
                  <a:pt x="8750823" y="399237"/>
                </a:lnTo>
                <a:lnTo>
                  <a:pt x="9143986" y="6075"/>
                </a:lnTo>
                <a:lnTo>
                  <a:pt x="9143986" y="58319"/>
                </a:lnTo>
                <a:lnTo>
                  <a:pt x="8775657" y="426647"/>
                </a:lnTo>
                <a:lnTo>
                  <a:pt x="8775657" y="483635"/>
                </a:lnTo>
                <a:lnTo>
                  <a:pt x="9143986" y="851966"/>
                </a:lnTo>
                <a:lnTo>
                  <a:pt x="9143986" y="904210"/>
                </a:lnTo>
                <a:lnTo>
                  <a:pt x="8749840" y="510062"/>
                </a:lnTo>
                <a:lnTo>
                  <a:pt x="8692242" y="510062"/>
                </a:lnTo>
                <a:lnTo>
                  <a:pt x="8221822" y="980484"/>
                </a:lnTo>
                <a:lnTo>
                  <a:pt x="8688471" y="1447133"/>
                </a:lnTo>
                <a:lnTo>
                  <a:pt x="8753611" y="1447133"/>
                </a:lnTo>
                <a:lnTo>
                  <a:pt x="9143986" y="1056762"/>
                </a:lnTo>
                <a:lnTo>
                  <a:pt x="9143986" y="1109003"/>
                </a:lnTo>
                <a:lnTo>
                  <a:pt x="8775657" y="1477331"/>
                </a:lnTo>
                <a:lnTo>
                  <a:pt x="8775657" y="1534319"/>
                </a:lnTo>
                <a:lnTo>
                  <a:pt x="9143986" y="1902649"/>
                </a:lnTo>
                <a:lnTo>
                  <a:pt x="9143987" y="1954891"/>
                </a:lnTo>
                <a:lnTo>
                  <a:pt x="8747055" y="1557959"/>
                </a:lnTo>
                <a:lnTo>
                  <a:pt x="8695029" y="1557959"/>
                </a:lnTo>
                <a:lnTo>
                  <a:pt x="8221823" y="2031165"/>
                </a:lnTo>
                <a:lnTo>
                  <a:pt x="8690741" y="2500073"/>
                </a:lnTo>
                <a:lnTo>
                  <a:pt x="8751345" y="2500073"/>
                </a:lnTo>
                <a:lnTo>
                  <a:pt x="9143986" y="2107432"/>
                </a:lnTo>
                <a:lnTo>
                  <a:pt x="9143986" y="2159677"/>
                </a:lnTo>
                <a:lnTo>
                  <a:pt x="8775657" y="2528005"/>
                </a:lnTo>
                <a:lnTo>
                  <a:pt x="8775657" y="2584989"/>
                </a:lnTo>
                <a:lnTo>
                  <a:pt x="9143987" y="2953319"/>
                </a:lnTo>
                <a:lnTo>
                  <a:pt x="9143987" y="3005564"/>
                </a:lnTo>
                <a:lnTo>
                  <a:pt x="8749321" y="2610898"/>
                </a:lnTo>
                <a:lnTo>
                  <a:pt x="8692765" y="2610898"/>
                </a:lnTo>
                <a:lnTo>
                  <a:pt x="8221822" y="3081840"/>
                </a:lnTo>
                <a:lnTo>
                  <a:pt x="8691194" y="3551212"/>
                </a:lnTo>
                <a:lnTo>
                  <a:pt x="8750888" y="3551212"/>
                </a:lnTo>
                <a:lnTo>
                  <a:pt x="9143986" y="3158114"/>
                </a:lnTo>
                <a:lnTo>
                  <a:pt x="9143986" y="3210356"/>
                </a:lnTo>
                <a:lnTo>
                  <a:pt x="8775657" y="3578686"/>
                </a:lnTo>
                <a:lnTo>
                  <a:pt x="8775657" y="3635674"/>
                </a:lnTo>
                <a:lnTo>
                  <a:pt x="9143986" y="4004003"/>
                </a:lnTo>
                <a:lnTo>
                  <a:pt x="9143986" y="4056248"/>
                </a:lnTo>
                <a:lnTo>
                  <a:pt x="8749774" y="3662037"/>
                </a:lnTo>
                <a:lnTo>
                  <a:pt x="8692306" y="3662037"/>
                </a:lnTo>
                <a:lnTo>
                  <a:pt x="8221823" y="4132519"/>
                </a:lnTo>
                <a:lnTo>
                  <a:pt x="8661299" y="4571995"/>
                </a:lnTo>
                <a:lnTo>
                  <a:pt x="8609053" y="4571995"/>
                </a:lnTo>
                <a:lnTo>
                  <a:pt x="8195700" y="4158642"/>
                </a:lnTo>
                <a:lnTo>
                  <a:pt x="7782346" y="4571997"/>
                </a:lnTo>
                <a:lnTo>
                  <a:pt x="7730103" y="4571997"/>
                </a:lnTo>
                <a:lnTo>
                  <a:pt x="8169579" y="4132521"/>
                </a:lnTo>
                <a:lnTo>
                  <a:pt x="7699096" y="3662037"/>
                </a:lnTo>
                <a:lnTo>
                  <a:pt x="7641624" y="3662037"/>
                </a:lnTo>
                <a:lnTo>
                  <a:pt x="7171140" y="4132521"/>
                </a:lnTo>
                <a:lnTo>
                  <a:pt x="7610615" y="4571996"/>
                </a:lnTo>
                <a:lnTo>
                  <a:pt x="7558371" y="4571996"/>
                </a:lnTo>
                <a:lnTo>
                  <a:pt x="7145018" y="4158643"/>
                </a:lnTo>
                <a:lnTo>
                  <a:pt x="6731665" y="4571996"/>
                </a:lnTo>
                <a:lnTo>
                  <a:pt x="6679421" y="4571997"/>
                </a:lnTo>
                <a:lnTo>
                  <a:pt x="7118896" y="4132521"/>
                </a:lnTo>
                <a:lnTo>
                  <a:pt x="6648412" y="3662037"/>
                </a:lnTo>
                <a:lnTo>
                  <a:pt x="6590942" y="3662037"/>
                </a:lnTo>
                <a:lnTo>
                  <a:pt x="6120458" y="4132521"/>
                </a:lnTo>
                <a:lnTo>
                  <a:pt x="6559933" y="4571996"/>
                </a:lnTo>
                <a:lnTo>
                  <a:pt x="6507689" y="4571996"/>
                </a:lnTo>
                <a:lnTo>
                  <a:pt x="6094336" y="4158643"/>
                </a:lnTo>
                <a:lnTo>
                  <a:pt x="5680986" y="4571994"/>
                </a:lnTo>
                <a:lnTo>
                  <a:pt x="5628742" y="4571994"/>
                </a:lnTo>
                <a:lnTo>
                  <a:pt x="6068215" y="4132521"/>
                </a:lnTo>
                <a:lnTo>
                  <a:pt x="5597730" y="3662037"/>
                </a:lnTo>
                <a:lnTo>
                  <a:pt x="5540260" y="3662037"/>
                </a:lnTo>
                <a:lnTo>
                  <a:pt x="5069776" y="4132521"/>
                </a:lnTo>
                <a:lnTo>
                  <a:pt x="5509251" y="4571996"/>
                </a:lnTo>
                <a:lnTo>
                  <a:pt x="5457007" y="4571996"/>
                </a:lnTo>
                <a:lnTo>
                  <a:pt x="5043654" y="4158643"/>
                </a:lnTo>
                <a:lnTo>
                  <a:pt x="4630302" y="4571995"/>
                </a:lnTo>
                <a:lnTo>
                  <a:pt x="4578058" y="4571995"/>
                </a:lnTo>
                <a:lnTo>
                  <a:pt x="5017532" y="4132521"/>
                </a:lnTo>
                <a:lnTo>
                  <a:pt x="4547048" y="3662037"/>
                </a:lnTo>
                <a:lnTo>
                  <a:pt x="4489581" y="3662037"/>
                </a:lnTo>
                <a:lnTo>
                  <a:pt x="4019114" y="4132522"/>
                </a:lnTo>
                <a:lnTo>
                  <a:pt x="4458569" y="4571996"/>
                </a:lnTo>
                <a:lnTo>
                  <a:pt x="4406325" y="4571996"/>
                </a:lnTo>
                <a:lnTo>
                  <a:pt x="3992992" y="4158644"/>
                </a:lnTo>
                <a:lnTo>
                  <a:pt x="3579640" y="4571995"/>
                </a:lnTo>
                <a:lnTo>
                  <a:pt x="3527396" y="4571995"/>
                </a:lnTo>
                <a:lnTo>
                  <a:pt x="3966870" y="4132522"/>
                </a:lnTo>
                <a:lnTo>
                  <a:pt x="3496383" y="3662037"/>
                </a:lnTo>
                <a:lnTo>
                  <a:pt x="3438916" y="3662037"/>
                </a:lnTo>
                <a:lnTo>
                  <a:pt x="2968432" y="4132520"/>
                </a:lnTo>
                <a:lnTo>
                  <a:pt x="3407909" y="4571995"/>
                </a:lnTo>
                <a:lnTo>
                  <a:pt x="3355664" y="4571995"/>
                </a:lnTo>
                <a:lnTo>
                  <a:pt x="2942310" y="4158642"/>
                </a:lnTo>
                <a:lnTo>
                  <a:pt x="2528960" y="4571994"/>
                </a:lnTo>
                <a:lnTo>
                  <a:pt x="2476716" y="4571994"/>
                </a:lnTo>
                <a:lnTo>
                  <a:pt x="2916189" y="4132521"/>
                </a:lnTo>
                <a:lnTo>
                  <a:pt x="2445706" y="3662037"/>
                </a:lnTo>
                <a:lnTo>
                  <a:pt x="2388237" y="3662037"/>
                </a:lnTo>
                <a:lnTo>
                  <a:pt x="1917750" y="4132522"/>
                </a:lnTo>
                <a:lnTo>
                  <a:pt x="2357226" y="4571995"/>
                </a:lnTo>
                <a:lnTo>
                  <a:pt x="2304983" y="4571996"/>
                </a:lnTo>
                <a:lnTo>
                  <a:pt x="1891628" y="4158644"/>
                </a:lnTo>
                <a:lnTo>
                  <a:pt x="1478287" y="4571994"/>
                </a:lnTo>
                <a:lnTo>
                  <a:pt x="1426043" y="4571994"/>
                </a:lnTo>
                <a:lnTo>
                  <a:pt x="1865506" y="4132522"/>
                </a:lnTo>
                <a:lnTo>
                  <a:pt x="1395028" y="3662037"/>
                </a:lnTo>
                <a:lnTo>
                  <a:pt x="1337560" y="3662037"/>
                </a:lnTo>
                <a:lnTo>
                  <a:pt x="867065" y="4132523"/>
                </a:lnTo>
                <a:lnTo>
                  <a:pt x="1306545" y="4571995"/>
                </a:lnTo>
                <a:lnTo>
                  <a:pt x="1254301" y="4571995"/>
                </a:lnTo>
                <a:lnTo>
                  <a:pt x="840943" y="4158645"/>
                </a:lnTo>
                <a:lnTo>
                  <a:pt x="427592" y="4571996"/>
                </a:lnTo>
                <a:lnTo>
                  <a:pt x="375348" y="4571996"/>
                </a:lnTo>
                <a:lnTo>
                  <a:pt x="814821" y="4132522"/>
                </a:lnTo>
                <a:lnTo>
                  <a:pt x="344336" y="3662037"/>
                </a:lnTo>
                <a:lnTo>
                  <a:pt x="286868" y="3662037"/>
                </a:lnTo>
                <a:lnTo>
                  <a:pt x="2" y="3948903"/>
                </a:lnTo>
                <a:lnTo>
                  <a:pt x="2" y="3896659"/>
                </a:lnTo>
                <a:lnTo>
                  <a:pt x="258375" y="3638287"/>
                </a:lnTo>
                <a:lnTo>
                  <a:pt x="258375" y="3576075"/>
                </a:lnTo>
                <a:lnTo>
                  <a:pt x="1" y="3317701"/>
                </a:lnTo>
                <a:lnTo>
                  <a:pt x="1" y="3265457"/>
                </a:lnTo>
                <a:lnTo>
                  <a:pt x="285755" y="3551212"/>
                </a:lnTo>
                <a:lnTo>
                  <a:pt x="345449" y="3551212"/>
                </a:lnTo>
                <a:lnTo>
                  <a:pt x="814821" y="3081840"/>
                </a:lnTo>
                <a:lnTo>
                  <a:pt x="343879" y="2610898"/>
                </a:lnTo>
                <a:lnTo>
                  <a:pt x="287325" y="2610898"/>
                </a:lnTo>
                <a:lnTo>
                  <a:pt x="4" y="2898220"/>
                </a:lnTo>
                <a:lnTo>
                  <a:pt x="4" y="2845976"/>
                </a:lnTo>
                <a:lnTo>
                  <a:pt x="258377" y="2587602"/>
                </a:lnTo>
                <a:lnTo>
                  <a:pt x="258377" y="2525395"/>
                </a:lnTo>
                <a:lnTo>
                  <a:pt x="1" y="2267018"/>
                </a:lnTo>
                <a:lnTo>
                  <a:pt x="0" y="2214773"/>
                </a:lnTo>
                <a:lnTo>
                  <a:pt x="285299" y="2500073"/>
                </a:lnTo>
                <a:lnTo>
                  <a:pt x="345906" y="2500073"/>
                </a:lnTo>
                <a:lnTo>
                  <a:pt x="814821" y="2031167"/>
                </a:lnTo>
                <a:lnTo>
                  <a:pt x="341615" y="1557960"/>
                </a:lnTo>
                <a:lnTo>
                  <a:pt x="289591" y="1557960"/>
                </a:lnTo>
                <a:lnTo>
                  <a:pt x="1" y="1847551"/>
                </a:lnTo>
                <a:lnTo>
                  <a:pt x="1" y="1795307"/>
                </a:lnTo>
                <a:lnTo>
                  <a:pt x="258379" y="1536928"/>
                </a:lnTo>
                <a:lnTo>
                  <a:pt x="258379" y="1474723"/>
                </a:lnTo>
                <a:lnTo>
                  <a:pt x="1" y="1216345"/>
                </a:lnTo>
                <a:lnTo>
                  <a:pt x="1" y="1164102"/>
                </a:lnTo>
                <a:lnTo>
                  <a:pt x="283034" y="1447135"/>
                </a:lnTo>
                <a:lnTo>
                  <a:pt x="348172" y="1447135"/>
                </a:lnTo>
                <a:lnTo>
                  <a:pt x="814820" y="980485"/>
                </a:lnTo>
                <a:lnTo>
                  <a:pt x="344400" y="510063"/>
                </a:lnTo>
                <a:lnTo>
                  <a:pt x="286802" y="510063"/>
                </a:lnTo>
                <a:lnTo>
                  <a:pt x="2" y="796868"/>
                </a:lnTo>
                <a:lnTo>
                  <a:pt x="2" y="744627"/>
                </a:lnTo>
                <a:lnTo>
                  <a:pt x="258382" y="486240"/>
                </a:lnTo>
                <a:lnTo>
                  <a:pt x="258382" y="424044"/>
                </a:lnTo>
                <a:lnTo>
                  <a:pt x="2" y="165665"/>
                </a:lnTo>
                <a:lnTo>
                  <a:pt x="2" y="113421"/>
                </a:lnTo>
                <a:lnTo>
                  <a:pt x="285819" y="399238"/>
                </a:lnTo>
                <a:lnTo>
                  <a:pt x="345383" y="399238"/>
                </a:lnTo>
                <a:lnTo>
                  <a:pt x="744619" y="2"/>
                </a:lnTo>
                <a:lnTo>
                  <a:pt x="796863" y="2"/>
                </a:lnTo>
                <a:lnTo>
                  <a:pt x="369206" y="427659"/>
                </a:lnTo>
                <a:lnTo>
                  <a:pt x="369206" y="482625"/>
                </a:lnTo>
                <a:lnTo>
                  <a:pt x="840942" y="954363"/>
                </a:lnTo>
                <a:lnTo>
                  <a:pt x="1309198" y="486115"/>
                </a:lnTo>
                <a:lnTo>
                  <a:pt x="1309198" y="424170"/>
                </a:lnTo>
                <a:lnTo>
                  <a:pt x="885018" y="1"/>
                </a:lnTo>
                <a:lnTo>
                  <a:pt x="937262" y="1"/>
                </a:lnTo>
                <a:lnTo>
                  <a:pt x="1336510" y="399238"/>
                </a:lnTo>
                <a:lnTo>
                  <a:pt x="1396075" y="399238"/>
                </a:lnTo>
                <a:lnTo>
                  <a:pt x="1795305" y="3"/>
                </a:lnTo>
                <a:lnTo>
                  <a:pt x="1847547" y="3"/>
                </a:lnTo>
                <a:lnTo>
                  <a:pt x="1420024" y="427535"/>
                </a:lnTo>
                <a:lnTo>
                  <a:pt x="1420024" y="482750"/>
                </a:lnTo>
                <a:lnTo>
                  <a:pt x="1891628" y="954364"/>
                </a:lnTo>
                <a:lnTo>
                  <a:pt x="2360002" y="485990"/>
                </a:lnTo>
                <a:lnTo>
                  <a:pt x="2360002" y="424295"/>
                </a:lnTo>
                <a:lnTo>
                  <a:pt x="1935703" y="1"/>
                </a:lnTo>
                <a:lnTo>
                  <a:pt x="1987946" y="1"/>
                </a:lnTo>
                <a:lnTo>
                  <a:pt x="2387188" y="399238"/>
                </a:lnTo>
                <a:lnTo>
                  <a:pt x="2446753" y="399238"/>
                </a:lnTo>
                <a:lnTo>
                  <a:pt x="2845989" y="2"/>
                </a:lnTo>
                <a:lnTo>
                  <a:pt x="2898233" y="2"/>
                </a:lnTo>
                <a:lnTo>
                  <a:pt x="2470826" y="427409"/>
                </a:lnTo>
                <a:lnTo>
                  <a:pt x="2470826" y="482876"/>
                </a:lnTo>
                <a:lnTo>
                  <a:pt x="2942310" y="954364"/>
                </a:lnTo>
                <a:lnTo>
                  <a:pt x="3410810" y="485864"/>
                </a:lnTo>
                <a:lnTo>
                  <a:pt x="3410810" y="424421"/>
                </a:lnTo>
                <a:lnTo>
                  <a:pt x="2986387" y="1"/>
                </a:lnTo>
                <a:lnTo>
                  <a:pt x="3038634" y="1"/>
                </a:lnTo>
                <a:lnTo>
                  <a:pt x="3437870" y="399238"/>
                </a:lnTo>
                <a:lnTo>
                  <a:pt x="3497432" y="399238"/>
                </a:lnTo>
                <a:lnTo>
                  <a:pt x="3896671" y="2"/>
                </a:lnTo>
                <a:lnTo>
                  <a:pt x="3948916" y="2"/>
                </a:lnTo>
                <a:lnTo>
                  <a:pt x="3521633" y="427284"/>
                </a:lnTo>
                <a:lnTo>
                  <a:pt x="3521633" y="483002"/>
                </a:lnTo>
                <a:lnTo>
                  <a:pt x="3992992" y="954363"/>
                </a:lnTo>
                <a:lnTo>
                  <a:pt x="4461600" y="485736"/>
                </a:lnTo>
                <a:lnTo>
                  <a:pt x="4461600" y="424545"/>
                </a:lnTo>
                <a:lnTo>
                  <a:pt x="4037073" y="1"/>
                </a:lnTo>
                <a:lnTo>
                  <a:pt x="4089316" y="1"/>
                </a:lnTo>
                <a:lnTo>
                  <a:pt x="4488536" y="399238"/>
                </a:lnTo>
                <a:lnTo>
                  <a:pt x="4548098" y="399238"/>
                </a:lnTo>
                <a:lnTo>
                  <a:pt x="4947332" y="4"/>
                </a:lnTo>
                <a:lnTo>
                  <a:pt x="4999576" y="4"/>
                </a:lnTo>
                <a:lnTo>
                  <a:pt x="4572425" y="427154"/>
                </a:lnTo>
                <a:lnTo>
                  <a:pt x="4572425" y="483127"/>
                </a:lnTo>
                <a:lnTo>
                  <a:pt x="5043657" y="954361"/>
                </a:lnTo>
                <a:lnTo>
                  <a:pt x="5512408" y="485609"/>
                </a:lnTo>
                <a:lnTo>
                  <a:pt x="5512408" y="424676"/>
                </a:lnTo>
                <a:lnTo>
                  <a:pt x="5087732" y="1"/>
                </a:lnTo>
                <a:lnTo>
                  <a:pt x="5139975" y="1"/>
                </a:lnTo>
                <a:lnTo>
                  <a:pt x="5539212" y="399238"/>
                </a:lnTo>
                <a:lnTo>
                  <a:pt x="5598779" y="399238"/>
                </a:lnTo>
                <a:lnTo>
                  <a:pt x="5998015" y="2"/>
                </a:lnTo>
                <a:lnTo>
                  <a:pt x="6050259" y="2"/>
                </a:lnTo>
                <a:lnTo>
                  <a:pt x="5623233" y="427027"/>
                </a:lnTo>
                <a:lnTo>
                  <a:pt x="5623233" y="483258"/>
                </a:lnTo>
                <a:lnTo>
                  <a:pt x="6094336" y="954363"/>
                </a:lnTo>
                <a:lnTo>
                  <a:pt x="6563216" y="485481"/>
                </a:lnTo>
                <a:lnTo>
                  <a:pt x="6563216"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D189FEF-FB9C-9F41-B7B9-B1962D74E40A}" type="datetimeFigureOut">
              <a:rPr lang="en-US" smtClean="0"/>
              <a:pPr/>
              <a:t>3/30/19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D4B7F-C296-1146-BAA5-397A06F57F88}"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41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89FEF-FB9C-9F41-B7B9-B1962D74E40A}" type="datetimeFigureOut">
              <a:rPr lang="en-US" smtClean="0"/>
              <a:pPr/>
              <a:t>3/30/19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D4B7F-C296-1146-BAA5-397A06F57F88}" type="slidenum">
              <a:rPr lang="en-US" smtClean="0"/>
              <a:pPr/>
              <a:t>‹#›</a:t>
            </a:fld>
            <a:endParaRPr lang="en-US"/>
          </a:p>
        </p:txBody>
      </p:sp>
    </p:spTree>
    <p:extLst>
      <p:ext uri="{BB962C8B-B14F-4D97-AF65-F5344CB8AC3E}">
        <p14:creationId xmlns:p14="http://schemas.microsoft.com/office/powerpoint/2010/main" val="395354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89FEF-FB9C-9F41-B7B9-B1962D74E40A}" type="datetimeFigureOut">
              <a:rPr lang="en-US" smtClean="0"/>
              <a:pPr/>
              <a:t>3/30/19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D4B7F-C296-1146-BAA5-397A06F57F88}"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171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9" name="Shape 9"/>
          <p:cNvSpPr/>
          <p:nvPr/>
        </p:nvSpPr>
        <p:spPr>
          <a:xfrm>
            <a:off x="0" y="6400800"/>
            <a:ext cx="12192000" cy="457200"/>
          </a:xfrm>
          <a:prstGeom prst="rect">
            <a:avLst/>
          </a:prstGeom>
          <a:solidFill>
            <a:srgbClr val="82847C"/>
          </a:solidFill>
          <a:ln w="12700">
            <a:miter lim="400000"/>
          </a:ln>
        </p:spPr>
        <p:txBody>
          <a:bodyPr lIns="0" tIns="0" rIns="0" bIns="0"/>
          <a:lstStyle/>
          <a:p>
            <a:pPr lvl="0"/>
            <a:endParaRPr/>
          </a:p>
        </p:txBody>
      </p:sp>
      <p:sp>
        <p:nvSpPr>
          <p:cNvPr id="10" name="Shape 10"/>
          <p:cNvSpPr/>
          <p:nvPr/>
        </p:nvSpPr>
        <p:spPr>
          <a:xfrm>
            <a:off x="0" y="6334125"/>
            <a:ext cx="12192000" cy="66675"/>
          </a:xfrm>
          <a:prstGeom prst="rect">
            <a:avLst/>
          </a:prstGeom>
          <a:solidFill>
            <a:srgbClr val="ACADA8"/>
          </a:solidFill>
          <a:ln w="12700">
            <a:miter lim="400000"/>
          </a:ln>
        </p:spPr>
        <p:txBody>
          <a:bodyPr lIns="0" tIns="0" rIns="0" bIns="0"/>
          <a:lstStyle/>
          <a:p>
            <a:pPr lvl="0"/>
            <a:endParaRPr/>
          </a:p>
        </p:txBody>
      </p:sp>
      <p:sp>
        <p:nvSpPr>
          <p:cNvPr id="11" name="Shape 11"/>
          <p:cNvSpPr/>
          <p:nvPr/>
        </p:nvSpPr>
        <p:spPr>
          <a:xfrm>
            <a:off x="1193799" y="1738312"/>
            <a:ext cx="9966327" cy="1"/>
          </a:xfrm>
          <a:prstGeom prst="line">
            <a:avLst/>
          </a:prstGeom>
          <a:ln w="6350">
            <a:solidFill>
              <a:srgbClr val="7F7F7F"/>
            </a:solidFill>
            <a:round/>
          </a:ln>
        </p:spPr>
        <p:txBody>
          <a:bodyPr lIns="0" tIns="0" rIns="0" bIns="0"/>
          <a:lstStyle/>
          <a:p>
            <a:pPr lvl="0">
              <a:defRPr sz="1200">
                <a:latin typeface="+mn-lt"/>
                <a:ea typeface="+mn-ea"/>
                <a:cs typeface="+mn-cs"/>
                <a:sym typeface="Helvetica"/>
              </a:defRPr>
            </a:pPr>
            <a:endParaRP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137007872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D189FEF-FB9C-9F41-B7B9-B1962D74E40A}" type="datetimeFigureOut">
              <a:rPr lang="en-US" smtClean="0"/>
              <a:pPr/>
              <a:t>3/30/19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D4B7F-C296-1146-BAA5-397A06F57F88}" type="slidenum">
              <a:rPr lang="en-US" smtClean="0"/>
              <a:pPr/>
              <a:t>‹#›</a:t>
            </a:fld>
            <a:endParaRPr lang="en-US"/>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037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89FEF-FB9C-9F41-B7B9-B1962D74E40A}" type="datetimeFigureOut">
              <a:rPr lang="en-US" smtClean="0"/>
              <a:pPr/>
              <a:t>3/30/19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D4B7F-C296-1146-BAA5-397A06F57F88}" type="slidenum">
              <a:rPr lang="en-US" smtClean="0"/>
              <a:pPr/>
              <a:t>‹#›</a:t>
            </a:fld>
            <a:endParaRPr lang="en-US"/>
          </a:p>
        </p:txBody>
      </p:sp>
    </p:spTree>
    <p:extLst>
      <p:ext uri="{BB962C8B-B14F-4D97-AF65-F5344CB8AC3E}">
        <p14:creationId xmlns:p14="http://schemas.microsoft.com/office/powerpoint/2010/main" val="3347246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89FEF-FB9C-9F41-B7B9-B1962D74E40A}" type="datetimeFigureOut">
              <a:rPr lang="en-US" smtClean="0"/>
              <a:pPr/>
              <a:t>3/30/19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D4B7F-C296-1146-BAA5-397A06F57F88}" type="slidenum">
              <a:rPr lang="en-US" smtClean="0"/>
              <a:pPr/>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222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189FEF-FB9C-9F41-B7B9-B1962D74E40A}" type="datetimeFigureOut">
              <a:rPr lang="en-US" smtClean="0"/>
              <a:pPr/>
              <a:t>3/30/19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D4B7F-C296-1146-BAA5-397A06F57F88}" type="slidenum">
              <a:rPr lang="en-US" smtClean="0"/>
              <a:pPr/>
              <a:t>‹#›</a:t>
            </a:fld>
            <a:endParaRPr lang="en-US"/>
          </a:p>
        </p:txBody>
      </p:sp>
    </p:spTree>
    <p:extLst>
      <p:ext uri="{BB962C8B-B14F-4D97-AF65-F5344CB8AC3E}">
        <p14:creationId xmlns:p14="http://schemas.microsoft.com/office/powerpoint/2010/main" val="3871728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189FEF-FB9C-9F41-B7B9-B1962D74E40A}" type="datetimeFigureOut">
              <a:rPr lang="en-US" smtClean="0"/>
              <a:pPr/>
              <a:t>3/30/19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D4B7F-C296-1146-BAA5-397A06F57F88}" type="slidenum">
              <a:rPr lang="en-US" smtClean="0"/>
              <a:pPr/>
              <a:t>‹#›</a:t>
            </a:fld>
            <a:endParaRPr lang="en-US"/>
          </a:p>
        </p:txBody>
      </p:sp>
    </p:spTree>
    <p:extLst>
      <p:ext uri="{BB962C8B-B14F-4D97-AF65-F5344CB8AC3E}">
        <p14:creationId xmlns:p14="http://schemas.microsoft.com/office/powerpoint/2010/main" val="419574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189FEF-FB9C-9F41-B7B9-B1962D74E40A}" type="datetimeFigureOut">
              <a:rPr lang="en-US" smtClean="0"/>
              <a:pPr/>
              <a:t>3/30/19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D4B7F-C296-1146-BAA5-397A06F57F88}" type="slidenum">
              <a:rPr lang="en-US" smtClean="0"/>
              <a:pPr/>
              <a:t>‹#›</a:t>
            </a:fld>
            <a:endParaRPr lang="en-US"/>
          </a:p>
        </p:txBody>
      </p:sp>
    </p:spTree>
    <p:extLst>
      <p:ext uri="{BB962C8B-B14F-4D97-AF65-F5344CB8AC3E}">
        <p14:creationId xmlns:p14="http://schemas.microsoft.com/office/powerpoint/2010/main" val="1116311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89FEF-FB9C-9F41-B7B9-B1962D74E40A}" type="datetimeFigureOut">
              <a:rPr lang="en-US" smtClean="0"/>
              <a:pPr/>
              <a:t>3/30/19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D4B7F-C296-1146-BAA5-397A06F57F88}" type="slidenum">
              <a:rPr lang="en-US" smtClean="0"/>
              <a:pPr/>
              <a:t>‹#›</a:t>
            </a:fld>
            <a:endParaRPr lang="en-US"/>
          </a:p>
        </p:txBody>
      </p:sp>
    </p:spTree>
    <p:extLst>
      <p:ext uri="{BB962C8B-B14F-4D97-AF65-F5344CB8AC3E}">
        <p14:creationId xmlns:p14="http://schemas.microsoft.com/office/powerpoint/2010/main" val="309592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89FEF-FB9C-9F41-B7B9-B1962D74E40A}" type="datetimeFigureOut">
              <a:rPr lang="en-US" smtClean="0"/>
              <a:pPr/>
              <a:t>3/30/19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D4B7F-C296-1146-BAA5-397A06F57F88}" type="slidenum">
              <a:rPr lang="en-US" smtClean="0"/>
              <a:pPr/>
              <a:t>‹#›</a:t>
            </a:fld>
            <a:endParaRPr lang="en-US"/>
          </a:p>
        </p:txBody>
      </p:sp>
    </p:spTree>
    <p:extLst>
      <p:ext uri="{BB962C8B-B14F-4D97-AF65-F5344CB8AC3E}">
        <p14:creationId xmlns:p14="http://schemas.microsoft.com/office/powerpoint/2010/main" val="3285223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189FEF-FB9C-9F41-B7B9-B1962D74E40A}" type="datetimeFigureOut">
              <a:rPr lang="en-US" smtClean="0"/>
              <a:pPr/>
              <a:t>3/30/19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D4B7F-C296-1146-BAA5-397A06F57F88}" type="slidenum">
              <a:rPr lang="en-US" smtClean="0"/>
              <a:pPr/>
              <a:t>‹#›</a:t>
            </a:fld>
            <a:endParaRPr lang="en-US"/>
          </a:p>
        </p:txBody>
      </p:sp>
    </p:spTree>
    <p:extLst>
      <p:ext uri="{BB962C8B-B14F-4D97-AF65-F5344CB8AC3E}">
        <p14:creationId xmlns:p14="http://schemas.microsoft.com/office/powerpoint/2010/main" val="937193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189FEF-FB9C-9F41-B7B9-B1962D74E40A}" type="datetimeFigureOut">
              <a:rPr lang="en-US" smtClean="0"/>
              <a:pPr/>
              <a:t>3/30/19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D4B7F-C296-1146-BAA5-397A06F57F88}"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504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89FEF-FB9C-9F41-B7B9-B1962D74E40A}" type="datetimeFigureOut">
              <a:rPr lang="en-US" smtClean="0"/>
              <a:pPr/>
              <a:t>3/30/19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D4B7F-C296-1146-BAA5-397A06F57F88}" type="slidenum">
              <a:rPr lang="en-US" smtClean="0"/>
              <a:pPr/>
              <a:t>‹#›</a:t>
            </a:fld>
            <a:endParaRPr lang="en-US"/>
          </a:p>
        </p:txBody>
      </p:sp>
    </p:spTree>
    <p:extLst>
      <p:ext uri="{BB962C8B-B14F-4D97-AF65-F5344CB8AC3E}">
        <p14:creationId xmlns:p14="http://schemas.microsoft.com/office/powerpoint/2010/main" val="562029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89FEF-FB9C-9F41-B7B9-B1962D74E40A}" type="datetimeFigureOut">
              <a:rPr lang="en-US" smtClean="0"/>
              <a:pPr/>
              <a:t>3/30/19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D4B7F-C296-1146-BAA5-397A06F57F88}"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924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30142965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189FEF-FB9C-9F41-B7B9-B1962D74E40A}" type="datetimeFigureOut">
              <a:rPr lang="en-US" smtClean="0"/>
              <a:pPr/>
              <a:t>3/30/19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D4B7F-C296-1146-BAA5-397A06F57F88}"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1"/>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19" y="7"/>
            <a:ext cx="12191983" cy="4571997"/>
          </a:xfrm>
          <a:custGeom>
            <a:avLst/>
            <a:gdLst/>
            <a:ahLst/>
            <a:cxnLst/>
            <a:rect l="l" t="t" r="r" b="b"/>
            <a:pathLst>
              <a:path w="9143987" h="4571997">
                <a:moveTo>
                  <a:pt x="1" y="4316132"/>
                </a:moveTo>
                <a:lnTo>
                  <a:pt x="255863" y="4571994"/>
                </a:lnTo>
                <a:lnTo>
                  <a:pt x="203619" y="4571994"/>
                </a:lnTo>
                <a:lnTo>
                  <a:pt x="1" y="4368376"/>
                </a:lnTo>
                <a:close/>
                <a:moveTo>
                  <a:pt x="9143985" y="4208793"/>
                </a:moveTo>
                <a:lnTo>
                  <a:pt x="9143985" y="4261037"/>
                </a:lnTo>
                <a:lnTo>
                  <a:pt x="8833027" y="4571996"/>
                </a:lnTo>
                <a:lnTo>
                  <a:pt x="8780783" y="4571996"/>
                </a:lnTo>
                <a:close/>
                <a:moveTo>
                  <a:pt x="8664832" y="4076819"/>
                </a:moveTo>
                <a:lnTo>
                  <a:pt x="8775657" y="4076819"/>
                </a:lnTo>
                <a:lnTo>
                  <a:pt x="8775657" y="4187644"/>
                </a:lnTo>
                <a:lnTo>
                  <a:pt x="8664832" y="4187644"/>
                </a:lnTo>
                <a:close/>
                <a:moveTo>
                  <a:pt x="7614024" y="4076819"/>
                </a:moveTo>
                <a:lnTo>
                  <a:pt x="7724849" y="4076819"/>
                </a:lnTo>
                <a:lnTo>
                  <a:pt x="7724849" y="4187644"/>
                </a:lnTo>
                <a:lnTo>
                  <a:pt x="7614024" y="4187644"/>
                </a:lnTo>
                <a:close/>
                <a:moveTo>
                  <a:pt x="6563216" y="4076819"/>
                </a:moveTo>
                <a:lnTo>
                  <a:pt x="6674041" y="4076819"/>
                </a:lnTo>
                <a:lnTo>
                  <a:pt x="6674041" y="4187644"/>
                </a:lnTo>
                <a:lnTo>
                  <a:pt x="6563216" y="4187644"/>
                </a:lnTo>
                <a:close/>
                <a:moveTo>
                  <a:pt x="5512408" y="4076819"/>
                </a:moveTo>
                <a:lnTo>
                  <a:pt x="5623233" y="4076819"/>
                </a:lnTo>
                <a:lnTo>
                  <a:pt x="5623233" y="4187644"/>
                </a:lnTo>
                <a:lnTo>
                  <a:pt x="5512408" y="4187644"/>
                </a:lnTo>
                <a:close/>
                <a:moveTo>
                  <a:pt x="4461600" y="4076819"/>
                </a:moveTo>
                <a:lnTo>
                  <a:pt x="4572425" y="4076819"/>
                </a:lnTo>
                <a:lnTo>
                  <a:pt x="4572425" y="4187644"/>
                </a:lnTo>
                <a:lnTo>
                  <a:pt x="4461600" y="4187644"/>
                </a:lnTo>
                <a:close/>
                <a:moveTo>
                  <a:pt x="3410793" y="4076819"/>
                </a:moveTo>
                <a:lnTo>
                  <a:pt x="3521618" y="4076819"/>
                </a:lnTo>
                <a:lnTo>
                  <a:pt x="3521618" y="4187644"/>
                </a:lnTo>
                <a:lnTo>
                  <a:pt x="3410793" y="4187644"/>
                </a:lnTo>
                <a:close/>
                <a:moveTo>
                  <a:pt x="2359985" y="4076819"/>
                </a:moveTo>
                <a:lnTo>
                  <a:pt x="2470810" y="4076819"/>
                </a:lnTo>
                <a:lnTo>
                  <a:pt x="2470810" y="4187644"/>
                </a:lnTo>
                <a:lnTo>
                  <a:pt x="2359985" y="4187644"/>
                </a:lnTo>
                <a:close/>
                <a:moveTo>
                  <a:pt x="1309177" y="4076819"/>
                </a:moveTo>
                <a:lnTo>
                  <a:pt x="1420002" y="4076819"/>
                </a:lnTo>
                <a:lnTo>
                  <a:pt x="1420002" y="4187644"/>
                </a:lnTo>
                <a:lnTo>
                  <a:pt x="1309177" y="4187644"/>
                </a:lnTo>
                <a:close/>
                <a:moveTo>
                  <a:pt x="258369" y="4076819"/>
                </a:moveTo>
                <a:lnTo>
                  <a:pt x="369194" y="4076819"/>
                </a:lnTo>
                <a:lnTo>
                  <a:pt x="369194" y="4187644"/>
                </a:lnTo>
                <a:lnTo>
                  <a:pt x="258369" y="4187644"/>
                </a:lnTo>
                <a:close/>
                <a:moveTo>
                  <a:pt x="8139428" y="3551212"/>
                </a:moveTo>
                <a:lnTo>
                  <a:pt x="8250253" y="3551212"/>
                </a:lnTo>
                <a:lnTo>
                  <a:pt x="8250253" y="3662037"/>
                </a:lnTo>
                <a:lnTo>
                  <a:pt x="8139428" y="3662037"/>
                </a:lnTo>
                <a:close/>
                <a:moveTo>
                  <a:pt x="7088620" y="3551212"/>
                </a:moveTo>
                <a:lnTo>
                  <a:pt x="7199445" y="3551212"/>
                </a:lnTo>
                <a:lnTo>
                  <a:pt x="7199445" y="3662037"/>
                </a:lnTo>
                <a:lnTo>
                  <a:pt x="7088620" y="3662037"/>
                </a:lnTo>
                <a:close/>
                <a:moveTo>
                  <a:pt x="6037812" y="3551212"/>
                </a:moveTo>
                <a:lnTo>
                  <a:pt x="6148637" y="3551212"/>
                </a:lnTo>
                <a:lnTo>
                  <a:pt x="6148637" y="3662037"/>
                </a:lnTo>
                <a:lnTo>
                  <a:pt x="6037812" y="3662037"/>
                </a:lnTo>
                <a:close/>
                <a:moveTo>
                  <a:pt x="4987004" y="3551212"/>
                </a:moveTo>
                <a:lnTo>
                  <a:pt x="5097829" y="3551212"/>
                </a:lnTo>
                <a:lnTo>
                  <a:pt x="5097829" y="3662037"/>
                </a:lnTo>
                <a:lnTo>
                  <a:pt x="4987004" y="3662037"/>
                </a:lnTo>
                <a:close/>
                <a:moveTo>
                  <a:pt x="3936204" y="3551212"/>
                </a:moveTo>
                <a:lnTo>
                  <a:pt x="4047028" y="3551212"/>
                </a:lnTo>
                <a:lnTo>
                  <a:pt x="4047028" y="3662037"/>
                </a:lnTo>
                <a:lnTo>
                  <a:pt x="3936204" y="3662037"/>
                </a:lnTo>
                <a:close/>
                <a:moveTo>
                  <a:pt x="2885395" y="3551212"/>
                </a:moveTo>
                <a:lnTo>
                  <a:pt x="2996220" y="3551212"/>
                </a:lnTo>
                <a:lnTo>
                  <a:pt x="2996220" y="3662037"/>
                </a:lnTo>
                <a:lnTo>
                  <a:pt x="2885395" y="3662037"/>
                </a:lnTo>
                <a:close/>
                <a:moveTo>
                  <a:pt x="1834587" y="3551212"/>
                </a:moveTo>
                <a:lnTo>
                  <a:pt x="1945412" y="3551212"/>
                </a:lnTo>
                <a:lnTo>
                  <a:pt x="1945412" y="3662037"/>
                </a:lnTo>
                <a:lnTo>
                  <a:pt x="1834587" y="3662037"/>
                </a:lnTo>
                <a:close/>
                <a:moveTo>
                  <a:pt x="783778" y="3551212"/>
                </a:moveTo>
                <a:lnTo>
                  <a:pt x="894603" y="3551212"/>
                </a:lnTo>
                <a:lnTo>
                  <a:pt x="894603" y="3662037"/>
                </a:lnTo>
                <a:lnTo>
                  <a:pt x="783778" y="3662037"/>
                </a:lnTo>
                <a:close/>
                <a:moveTo>
                  <a:pt x="2942310" y="3107962"/>
                </a:moveTo>
                <a:lnTo>
                  <a:pt x="2470818" y="3579456"/>
                </a:lnTo>
                <a:lnTo>
                  <a:pt x="2470818" y="3634904"/>
                </a:lnTo>
                <a:lnTo>
                  <a:pt x="2942310" y="4106399"/>
                </a:lnTo>
                <a:lnTo>
                  <a:pt x="3410800" y="3637911"/>
                </a:lnTo>
                <a:lnTo>
                  <a:pt x="3410800" y="3576450"/>
                </a:lnTo>
                <a:close/>
                <a:moveTo>
                  <a:pt x="8195700" y="3107962"/>
                </a:moveTo>
                <a:lnTo>
                  <a:pt x="7724849" y="3578813"/>
                </a:lnTo>
                <a:lnTo>
                  <a:pt x="7724849" y="3635545"/>
                </a:lnTo>
                <a:lnTo>
                  <a:pt x="8195702" y="4106398"/>
                </a:lnTo>
                <a:lnTo>
                  <a:pt x="8664832" y="3637268"/>
                </a:lnTo>
                <a:lnTo>
                  <a:pt x="8664832" y="3577094"/>
                </a:lnTo>
                <a:close/>
                <a:moveTo>
                  <a:pt x="5043655" y="3107962"/>
                </a:moveTo>
                <a:lnTo>
                  <a:pt x="4572425" y="3579192"/>
                </a:lnTo>
                <a:lnTo>
                  <a:pt x="4572425" y="3635169"/>
                </a:lnTo>
                <a:lnTo>
                  <a:pt x="5043654" y="4106399"/>
                </a:lnTo>
                <a:lnTo>
                  <a:pt x="5512408" y="3637645"/>
                </a:lnTo>
                <a:lnTo>
                  <a:pt x="5512408" y="3576714"/>
                </a:lnTo>
                <a:close/>
                <a:moveTo>
                  <a:pt x="840943" y="3107962"/>
                </a:moveTo>
                <a:lnTo>
                  <a:pt x="369199" y="3579705"/>
                </a:lnTo>
                <a:lnTo>
                  <a:pt x="369199" y="3634656"/>
                </a:lnTo>
                <a:lnTo>
                  <a:pt x="840943" y="4106401"/>
                </a:lnTo>
                <a:lnTo>
                  <a:pt x="1309186" y="3638165"/>
                </a:lnTo>
                <a:lnTo>
                  <a:pt x="1309186" y="3576196"/>
                </a:lnTo>
                <a:close/>
                <a:moveTo>
                  <a:pt x="3992991" y="3107961"/>
                </a:moveTo>
                <a:lnTo>
                  <a:pt x="3521625" y="3579327"/>
                </a:lnTo>
                <a:lnTo>
                  <a:pt x="3521625" y="3635034"/>
                </a:lnTo>
                <a:lnTo>
                  <a:pt x="3992992" y="4106400"/>
                </a:lnTo>
                <a:lnTo>
                  <a:pt x="4461600" y="3637773"/>
                </a:lnTo>
                <a:lnTo>
                  <a:pt x="4461600" y="3576588"/>
                </a:lnTo>
                <a:close/>
                <a:moveTo>
                  <a:pt x="1891629" y="3107961"/>
                </a:moveTo>
                <a:lnTo>
                  <a:pt x="1420011" y="3579585"/>
                </a:lnTo>
                <a:lnTo>
                  <a:pt x="1420011" y="3634777"/>
                </a:lnTo>
                <a:lnTo>
                  <a:pt x="1891629" y="4106400"/>
                </a:lnTo>
                <a:lnTo>
                  <a:pt x="2359993" y="3638038"/>
                </a:lnTo>
                <a:lnTo>
                  <a:pt x="2359993" y="3576322"/>
                </a:lnTo>
                <a:close/>
                <a:moveTo>
                  <a:pt x="6094336" y="3107961"/>
                </a:moveTo>
                <a:lnTo>
                  <a:pt x="5623233" y="3579064"/>
                </a:lnTo>
                <a:lnTo>
                  <a:pt x="5623233" y="3635295"/>
                </a:lnTo>
                <a:lnTo>
                  <a:pt x="6094336" y="4106399"/>
                </a:lnTo>
                <a:lnTo>
                  <a:pt x="6563216" y="3637520"/>
                </a:lnTo>
                <a:lnTo>
                  <a:pt x="6563216" y="3576841"/>
                </a:lnTo>
                <a:close/>
                <a:moveTo>
                  <a:pt x="7145019" y="3107960"/>
                </a:moveTo>
                <a:lnTo>
                  <a:pt x="6674041" y="3578938"/>
                </a:lnTo>
                <a:lnTo>
                  <a:pt x="6674041" y="3635421"/>
                </a:lnTo>
                <a:lnTo>
                  <a:pt x="7145018" y="4106399"/>
                </a:lnTo>
                <a:lnTo>
                  <a:pt x="7614024" y="3637394"/>
                </a:lnTo>
                <a:lnTo>
                  <a:pt x="7614024" y="3576965"/>
                </a:lnTo>
                <a:close/>
                <a:moveTo>
                  <a:pt x="8664832" y="3027337"/>
                </a:moveTo>
                <a:lnTo>
                  <a:pt x="8775657" y="3027337"/>
                </a:lnTo>
                <a:lnTo>
                  <a:pt x="8775657" y="3138162"/>
                </a:lnTo>
                <a:lnTo>
                  <a:pt x="8664832" y="3138162"/>
                </a:lnTo>
                <a:close/>
                <a:moveTo>
                  <a:pt x="7614024" y="3027337"/>
                </a:moveTo>
                <a:lnTo>
                  <a:pt x="7724849" y="3027337"/>
                </a:lnTo>
                <a:lnTo>
                  <a:pt x="7724849" y="3138162"/>
                </a:lnTo>
                <a:lnTo>
                  <a:pt x="7614024" y="3138162"/>
                </a:lnTo>
                <a:close/>
                <a:moveTo>
                  <a:pt x="6563216" y="3027337"/>
                </a:moveTo>
                <a:lnTo>
                  <a:pt x="6674041" y="3027337"/>
                </a:lnTo>
                <a:lnTo>
                  <a:pt x="6674041" y="3138162"/>
                </a:lnTo>
                <a:lnTo>
                  <a:pt x="6563216" y="3138162"/>
                </a:lnTo>
                <a:close/>
                <a:moveTo>
                  <a:pt x="5512408" y="3027337"/>
                </a:moveTo>
                <a:lnTo>
                  <a:pt x="5623233" y="3027337"/>
                </a:lnTo>
                <a:lnTo>
                  <a:pt x="5623233" y="3138162"/>
                </a:lnTo>
                <a:lnTo>
                  <a:pt x="5512408" y="3138162"/>
                </a:lnTo>
                <a:close/>
                <a:moveTo>
                  <a:pt x="4461600" y="3027337"/>
                </a:moveTo>
                <a:lnTo>
                  <a:pt x="4572425" y="3027337"/>
                </a:lnTo>
                <a:lnTo>
                  <a:pt x="4572425" y="3138162"/>
                </a:lnTo>
                <a:lnTo>
                  <a:pt x="4461600" y="3138162"/>
                </a:lnTo>
                <a:close/>
                <a:moveTo>
                  <a:pt x="3410798" y="3027337"/>
                </a:moveTo>
                <a:lnTo>
                  <a:pt x="3521622" y="3027337"/>
                </a:lnTo>
                <a:lnTo>
                  <a:pt x="3521622" y="3138162"/>
                </a:lnTo>
                <a:lnTo>
                  <a:pt x="3410798" y="3138162"/>
                </a:lnTo>
                <a:close/>
                <a:moveTo>
                  <a:pt x="2359990" y="3027337"/>
                </a:moveTo>
                <a:lnTo>
                  <a:pt x="2470815" y="3027337"/>
                </a:lnTo>
                <a:lnTo>
                  <a:pt x="2470815" y="3138162"/>
                </a:lnTo>
                <a:lnTo>
                  <a:pt x="2359990" y="3138162"/>
                </a:lnTo>
                <a:close/>
                <a:moveTo>
                  <a:pt x="1309183" y="3027337"/>
                </a:moveTo>
                <a:lnTo>
                  <a:pt x="1420008" y="3027337"/>
                </a:lnTo>
                <a:lnTo>
                  <a:pt x="1420008" y="3138162"/>
                </a:lnTo>
                <a:lnTo>
                  <a:pt x="1309183" y="3138162"/>
                </a:lnTo>
                <a:close/>
                <a:moveTo>
                  <a:pt x="258373" y="3027337"/>
                </a:moveTo>
                <a:lnTo>
                  <a:pt x="369197" y="3027337"/>
                </a:lnTo>
                <a:lnTo>
                  <a:pt x="369197" y="3138162"/>
                </a:lnTo>
                <a:lnTo>
                  <a:pt x="258373" y="3138162"/>
                </a:lnTo>
                <a:close/>
                <a:moveTo>
                  <a:pt x="7642081" y="2610898"/>
                </a:moveTo>
                <a:lnTo>
                  <a:pt x="7171142" y="3081837"/>
                </a:lnTo>
                <a:lnTo>
                  <a:pt x="7640516" y="3551212"/>
                </a:lnTo>
                <a:lnTo>
                  <a:pt x="7700206" y="3551212"/>
                </a:lnTo>
                <a:lnTo>
                  <a:pt x="8169578" y="3081840"/>
                </a:lnTo>
                <a:lnTo>
                  <a:pt x="7698636" y="2610898"/>
                </a:lnTo>
                <a:close/>
                <a:moveTo>
                  <a:pt x="6591400" y="2610898"/>
                </a:moveTo>
                <a:lnTo>
                  <a:pt x="6120458" y="3081839"/>
                </a:lnTo>
                <a:lnTo>
                  <a:pt x="6589831" y="3551212"/>
                </a:lnTo>
                <a:lnTo>
                  <a:pt x="6649523" y="3551212"/>
                </a:lnTo>
                <a:lnTo>
                  <a:pt x="7118897" y="3081838"/>
                </a:lnTo>
                <a:lnTo>
                  <a:pt x="6647958" y="2610898"/>
                </a:lnTo>
                <a:close/>
                <a:moveTo>
                  <a:pt x="5540719" y="2610898"/>
                </a:moveTo>
                <a:lnTo>
                  <a:pt x="5069777" y="3081840"/>
                </a:lnTo>
                <a:lnTo>
                  <a:pt x="5539149" y="3551212"/>
                </a:lnTo>
                <a:lnTo>
                  <a:pt x="5598841" y="3551212"/>
                </a:lnTo>
                <a:lnTo>
                  <a:pt x="6068214" y="3081839"/>
                </a:lnTo>
                <a:lnTo>
                  <a:pt x="5597273" y="2610898"/>
                </a:lnTo>
                <a:close/>
                <a:moveTo>
                  <a:pt x="4490037" y="2610898"/>
                </a:moveTo>
                <a:lnTo>
                  <a:pt x="4019113" y="3081839"/>
                </a:lnTo>
                <a:lnTo>
                  <a:pt x="4488468" y="3551212"/>
                </a:lnTo>
                <a:lnTo>
                  <a:pt x="4548161" y="3551212"/>
                </a:lnTo>
                <a:lnTo>
                  <a:pt x="5017533" y="3081840"/>
                </a:lnTo>
                <a:lnTo>
                  <a:pt x="4546591" y="2610898"/>
                </a:lnTo>
                <a:close/>
                <a:moveTo>
                  <a:pt x="3439375" y="2610898"/>
                </a:moveTo>
                <a:lnTo>
                  <a:pt x="2968432" y="3081840"/>
                </a:lnTo>
                <a:lnTo>
                  <a:pt x="3437804" y="3551212"/>
                </a:lnTo>
                <a:lnTo>
                  <a:pt x="3497496" y="3551212"/>
                </a:lnTo>
                <a:lnTo>
                  <a:pt x="3966869" y="3081840"/>
                </a:lnTo>
                <a:lnTo>
                  <a:pt x="3495925" y="2610898"/>
                </a:lnTo>
                <a:close/>
                <a:moveTo>
                  <a:pt x="2388694" y="2610898"/>
                </a:moveTo>
                <a:lnTo>
                  <a:pt x="1917751" y="3081839"/>
                </a:lnTo>
                <a:lnTo>
                  <a:pt x="2387125" y="3551212"/>
                </a:lnTo>
                <a:lnTo>
                  <a:pt x="2446818" y="3551212"/>
                </a:lnTo>
                <a:lnTo>
                  <a:pt x="2916188" y="3081841"/>
                </a:lnTo>
                <a:lnTo>
                  <a:pt x="2445246" y="2610898"/>
                </a:lnTo>
                <a:close/>
                <a:moveTo>
                  <a:pt x="1338016" y="2610898"/>
                </a:moveTo>
                <a:lnTo>
                  <a:pt x="867065" y="3081840"/>
                </a:lnTo>
                <a:lnTo>
                  <a:pt x="1336446" y="3551212"/>
                </a:lnTo>
                <a:lnTo>
                  <a:pt x="1396142" y="3551212"/>
                </a:lnTo>
                <a:lnTo>
                  <a:pt x="1865507" y="3081839"/>
                </a:lnTo>
                <a:lnTo>
                  <a:pt x="1394572" y="2610898"/>
                </a:lnTo>
                <a:close/>
                <a:moveTo>
                  <a:pt x="8139428" y="2500073"/>
                </a:moveTo>
                <a:lnTo>
                  <a:pt x="8250253" y="2500073"/>
                </a:lnTo>
                <a:lnTo>
                  <a:pt x="8250253" y="2610898"/>
                </a:lnTo>
                <a:lnTo>
                  <a:pt x="8139428" y="2610898"/>
                </a:lnTo>
                <a:close/>
                <a:moveTo>
                  <a:pt x="7088620" y="2500073"/>
                </a:moveTo>
                <a:lnTo>
                  <a:pt x="7199445" y="2500073"/>
                </a:lnTo>
                <a:lnTo>
                  <a:pt x="7199445" y="2610898"/>
                </a:lnTo>
                <a:lnTo>
                  <a:pt x="7088620" y="2610898"/>
                </a:lnTo>
                <a:close/>
                <a:moveTo>
                  <a:pt x="6037812" y="2500073"/>
                </a:moveTo>
                <a:lnTo>
                  <a:pt x="6148637" y="2500073"/>
                </a:lnTo>
                <a:lnTo>
                  <a:pt x="6148637" y="2610898"/>
                </a:lnTo>
                <a:lnTo>
                  <a:pt x="6037812" y="2610898"/>
                </a:lnTo>
                <a:close/>
                <a:moveTo>
                  <a:pt x="4987004" y="2500073"/>
                </a:moveTo>
                <a:lnTo>
                  <a:pt x="5097829" y="2500073"/>
                </a:lnTo>
                <a:lnTo>
                  <a:pt x="5097829" y="2610898"/>
                </a:lnTo>
                <a:lnTo>
                  <a:pt x="4987004" y="2610898"/>
                </a:lnTo>
                <a:close/>
                <a:moveTo>
                  <a:pt x="3936207" y="2500073"/>
                </a:moveTo>
                <a:lnTo>
                  <a:pt x="4047031" y="2500073"/>
                </a:lnTo>
                <a:lnTo>
                  <a:pt x="4047031" y="2610898"/>
                </a:lnTo>
                <a:lnTo>
                  <a:pt x="3936207" y="2610898"/>
                </a:lnTo>
                <a:close/>
                <a:moveTo>
                  <a:pt x="2885399" y="2500073"/>
                </a:moveTo>
                <a:lnTo>
                  <a:pt x="2996223" y="2500073"/>
                </a:lnTo>
                <a:lnTo>
                  <a:pt x="2996223" y="2610898"/>
                </a:lnTo>
                <a:lnTo>
                  <a:pt x="2885399" y="2610898"/>
                </a:lnTo>
                <a:close/>
                <a:moveTo>
                  <a:pt x="1834589" y="2500073"/>
                </a:moveTo>
                <a:lnTo>
                  <a:pt x="1945415" y="2500073"/>
                </a:lnTo>
                <a:lnTo>
                  <a:pt x="1945415" y="2610898"/>
                </a:lnTo>
                <a:lnTo>
                  <a:pt x="1834589" y="2610898"/>
                </a:lnTo>
                <a:close/>
                <a:moveTo>
                  <a:pt x="783780" y="2500073"/>
                </a:moveTo>
                <a:lnTo>
                  <a:pt x="894605" y="2500073"/>
                </a:lnTo>
                <a:lnTo>
                  <a:pt x="894605" y="2610898"/>
                </a:lnTo>
                <a:lnTo>
                  <a:pt x="783780" y="2610898"/>
                </a:lnTo>
                <a:close/>
                <a:moveTo>
                  <a:pt x="1891628" y="2057290"/>
                </a:moveTo>
                <a:lnTo>
                  <a:pt x="1420016" y="2528900"/>
                </a:lnTo>
                <a:lnTo>
                  <a:pt x="1420016" y="2584097"/>
                </a:lnTo>
                <a:lnTo>
                  <a:pt x="1891629" y="3055718"/>
                </a:lnTo>
                <a:lnTo>
                  <a:pt x="2359995" y="2587353"/>
                </a:lnTo>
                <a:lnTo>
                  <a:pt x="2359995" y="2525647"/>
                </a:lnTo>
                <a:close/>
                <a:moveTo>
                  <a:pt x="2942310" y="2057290"/>
                </a:moveTo>
                <a:lnTo>
                  <a:pt x="2470820" y="2528772"/>
                </a:lnTo>
                <a:lnTo>
                  <a:pt x="2470820" y="2584228"/>
                </a:lnTo>
                <a:lnTo>
                  <a:pt x="2942310" y="3055719"/>
                </a:lnTo>
                <a:lnTo>
                  <a:pt x="3410803" y="2587227"/>
                </a:lnTo>
                <a:lnTo>
                  <a:pt x="3410803" y="2525772"/>
                </a:lnTo>
                <a:close/>
                <a:moveTo>
                  <a:pt x="3992992" y="2057289"/>
                </a:moveTo>
                <a:lnTo>
                  <a:pt x="3521627" y="2528644"/>
                </a:lnTo>
                <a:lnTo>
                  <a:pt x="3521627" y="2584355"/>
                </a:lnTo>
                <a:lnTo>
                  <a:pt x="3992992" y="3055718"/>
                </a:lnTo>
                <a:lnTo>
                  <a:pt x="4461600" y="2587092"/>
                </a:lnTo>
                <a:lnTo>
                  <a:pt x="4461600" y="2525906"/>
                </a:lnTo>
                <a:close/>
                <a:moveTo>
                  <a:pt x="7145018" y="2057289"/>
                </a:moveTo>
                <a:lnTo>
                  <a:pt x="6674041" y="2528257"/>
                </a:lnTo>
                <a:lnTo>
                  <a:pt x="6674041" y="2584737"/>
                </a:lnTo>
                <a:lnTo>
                  <a:pt x="7145020" y="3055716"/>
                </a:lnTo>
                <a:lnTo>
                  <a:pt x="7614024" y="2586712"/>
                </a:lnTo>
                <a:lnTo>
                  <a:pt x="7614024" y="2526286"/>
                </a:lnTo>
                <a:close/>
                <a:moveTo>
                  <a:pt x="5043655" y="2057288"/>
                </a:moveTo>
                <a:lnTo>
                  <a:pt x="4572425" y="2528510"/>
                </a:lnTo>
                <a:lnTo>
                  <a:pt x="4572425" y="2584487"/>
                </a:lnTo>
                <a:lnTo>
                  <a:pt x="5043655" y="3055718"/>
                </a:lnTo>
                <a:lnTo>
                  <a:pt x="5512408" y="2586964"/>
                </a:lnTo>
                <a:lnTo>
                  <a:pt x="5512408" y="2526033"/>
                </a:lnTo>
                <a:close/>
                <a:moveTo>
                  <a:pt x="840943" y="2057288"/>
                </a:moveTo>
                <a:lnTo>
                  <a:pt x="369202" y="2529021"/>
                </a:lnTo>
                <a:lnTo>
                  <a:pt x="369202" y="2583976"/>
                </a:lnTo>
                <a:lnTo>
                  <a:pt x="840943" y="3055718"/>
                </a:lnTo>
                <a:lnTo>
                  <a:pt x="1309190" y="2587479"/>
                </a:lnTo>
                <a:lnTo>
                  <a:pt x="1309190" y="2525518"/>
                </a:lnTo>
                <a:close/>
                <a:moveTo>
                  <a:pt x="8195701" y="2057287"/>
                </a:moveTo>
                <a:lnTo>
                  <a:pt x="7724849" y="2528130"/>
                </a:lnTo>
                <a:lnTo>
                  <a:pt x="7724849" y="2584867"/>
                </a:lnTo>
                <a:lnTo>
                  <a:pt x="8195700" y="3055717"/>
                </a:lnTo>
                <a:lnTo>
                  <a:pt x="8664832" y="2586585"/>
                </a:lnTo>
                <a:lnTo>
                  <a:pt x="8664832" y="2526410"/>
                </a:lnTo>
                <a:close/>
                <a:moveTo>
                  <a:pt x="6094339" y="2057287"/>
                </a:moveTo>
                <a:lnTo>
                  <a:pt x="5623233" y="2528385"/>
                </a:lnTo>
                <a:lnTo>
                  <a:pt x="5623233" y="2584613"/>
                </a:lnTo>
                <a:lnTo>
                  <a:pt x="6094336" y="3055717"/>
                </a:lnTo>
                <a:lnTo>
                  <a:pt x="6563216" y="2586838"/>
                </a:lnTo>
                <a:lnTo>
                  <a:pt x="6563216" y="2526156"/>
                </a:lnTo>
                <a:close/>
                <a:moveTo>
                  <a:pt x="1309181" y="1973451"/>
                </a:moveTo>
                <a:lnTo>
                  <a:pt x="1420005" y="1973451"/>
                </a:lnTo>
                <a:lnTo>
                  <a:pt x="1420005" y="2084276"/>
                </a:lnTo>
                <a:lnTo>
                  <a:pt x="1309181" y="2084276"/>
                </a:lnTo>
                <a:close/>
                <a:moveTo>
                  <a:pt x="258371" y="1973451"/>
                </a:moveTo>
                <a:lnTo>
                  <a:pt x="369196" y="1973451"/>
                </a:lnTo>
                <a:lnTo>
                  <a:pt x="369196" y="2084276"/>
                </a:lnTo>
                <a:lnTo>
                  <a:pt x="258371" y="2084276"/>
                </a:lnTo>
                <a:close/>
                <a:moveTo>
                  <a:pt x="3410796" y="1973451"/>
                </a:moveTo>
                <a:lnTo>
                  <a:pt x="3521621" y="1973451"/>
                </a:lnTo>
                <a:lnTo>
                  <a:pt x="3521621" y="2084276"/>
                </a:lnTo>
                <a:lnTo>
                  <a:pt x="3410796" y="2084276"/>
                </a:lnTo>
                <a:close/>
                <a:moveTo>
                  <a:pt x="2359988" y="1973451"/>
                </a:moveTo>
                <a:lnTo>
                  <a:pt x="2470813" y="1973451"/>
                </a:lnTo>
                <a:lnTo>
                  <a:pt x="2470813" y="2084276"/>
                </a:lnTo>
                <a:lnTo>
                  <a:pt x="2359988" y="2084276"/>
                </a:lnTo>
                <a:close/>
                <a:moveTo>
                  <a:pt x="4461600" y="1973451"/>
                </a:moveTo>
                <a:lnTo>
                  <a:pt x="4572425" y="1973451"/>
                </a:lnTo>
                <a:lnTo>
                  <a:pt x="4572425" y="2084276"/>
                </a:lnTo>
                <a:lnTo>
                  <a:pt x="4461600" y="2084276"/>
                </a:lnTo>
                <a:close/>
                <a:moveTo>
                  <a:pt x="6563216" y="1973451"/>
                </a:moveTo>
                <a:lnTo>
                  <a:pt x="6674041" y="1973451"/>
                </a:lnTo>
                <a:lnTo>
                  <a:pt x="6674041" y="2084276"/>
                </a:lnTo>
                <a:lnTo>
                  <a:pt x="6563216" y="2084276"/>
                </a:lnTo>
                <a:close/>
                <a:moveTo>
                  <a:pt x="5512408" y="1973451"/>
                </a:moveTo>
                <a:lnTo>
                  <a:pt x="5623233" y="1973451"/>
                </a:lnTo>
                <a:lnTo>
                  <a:pt x="5623233" y="2084276"/>
                </a:lnTo>
                <a:lnTo>
                  <a:pt x="5512408" y="2084276"/>
                </a:lnTo>
                <a:close/>
                <a:moveTo>
                  <a:pt x="8664832" y="1973450"/>
                </a:moveTo>
                <a:lnTo>
                  <a:pt x="8775657" y="1973450"/>
                </a:lnTo>
                <a:lnTo>
                  <a:pt x="8775657" y="2084275"/>
                </a:lnTo>
                <a:lnTo>
                  <a:pt x="8664832" y="2084275"/>
                </a:lnTo>
                <a:close/>
                <a:moveTo>
                  <a:pt x="7614024" y="1973450"/>
                </a:moveTo>
                <a:lnTo>
                  <a:pt x="7724849" y="1973450"/>
                </a:lnTo>
                <a:lnTo>
                  <a:pt x="7724849" y="2084275"/>
                </a:lnTo>
                <a:lnTo>
                  <a:pt x="7614024" y="2084275"/>
                </a:lnTo>
                <a:close/>
                <a:moveTo>
                  <a:pt x="1340281" y="1557960"/>
                </a:moveTo>
                <a:lnTo>
                  <a:pt x="867065" y="2031167"/>
                </a:lnTo>
                <a:lnTo>
                  <a:pt x="1335989" y="2500073"/>
                </a:lnTo>
                <a:lnTo>
                  <a:pt x="1396599" y="2500073"/>
                </a:lnTo>
                <a:lnTo>
                  <a:pt x="1865505" y="2031168"/>
                </a:lnTo>
                <a:lnTo>
                  <a:pt x="1392304" y="1557960"/>
                </a:lnTo>
                <a:close/>
                <a:moveTo>
                  <a:pt x="3441642" y="1557959"/>
                </a:moveTo>
                <a:lnTo>
                  <a:pt x="2968432" y="2031168"/>
                </a:lnTo>
                <a:lnTo>
                  <a:pt x="3437347" y="2500073"/>
                </a:lnTo>
                <a:lnTo>
                  <a:pt x="3497954" y="2500073"/>
                </a:lnTo>
                <a:lnTo>
                  <a:pt x="3966871" y="2031167"/>
                </a:lnTo>
                <a:lnTo>
                  <a:pt x="3493660" y="1557959"/>
                </a:lnTo>
                <a:close/>
                <a:moveTo>
                  <a:pt x="2390960" y="1557959"/>
                </a:moveTo>
                <a:lnTo>
                  <a:pt x="1917749" y="2031168"/>
                </a:lnTo>
                <a:lnTo>
                  <a:pt x="2386666" y="2500073"/>
                </a:lnTo>
                <a:lnTo>
                  <a:pt x="2447276" y="2500073"/>
                </a:lnTo>
                <a:lnTo>
                  <a:pt x="2916188" y="2031168"/>
                </a:lnTo>
                <a:lnTo>
                  <a:pt x="2442982" y="1557959"/>
                </a:lnTo>
                <a:close/>
                <a:moveTo>
                  <a:pt x="5542984" y="1557959"/>
                </a:moveTo>
                <a:lnTo>
                  <a:pt x="5069777" y="2031166"/>
                </a:lnTo>
                <a:lnTo>
                  <a:pt x="5538692" y="2500073"/>
                </a:lnTo>
                <a:lnTo>
                  <a:pt x="5599300" y="2500073"/>
                </a:lnTo>
                <a:lnTo>
                  <a:pt x="6068216" y="2031165"/>
                </a:lnTo>
                <a:lnTo>
                  <a:pt x="5595011" y="1557959"/>
                </a:lnTo>
                <a:close/>
                <a:moveTo>
                  <a:pt x="4492304" y="1557959"/>
                </a:moveTo>
                <a:lnTo>
                  <a:pt x="4019114" y="2031167"/>
                </a:lnTo>
                <a:lnTo>
                  <a:pt x="4488010" y="2500073"/>
                </a:lnTo>
                <a:lnTo>
                  <a:pt x="4548618" y="2500073"/>
                </a:lnTo>
                <a:lnTo>
                  <a:pt x="5017533" y="2031166"/>
                </a:lnTo>
                <a:lnTo>
                  <a:pt x="4544326" y="1557959"/>
                </a:lnTo>
                <a:close/>
                <a:moveTo>
                  <a:pt x="7644348" y="1557959"/>
                </a:moveTo>
                <a:lnTo>
                  <a:pt x="7171139" y="2031167"/>
                </a:lnTo>
                <a:lnTo>
                  <a:pt x="7640054" y="2500073"/>
                </a:lnTo>
                <a:lnTo>
                  <a:pt x="7700663" y="2500073"/>
                </a:lnTo>
                <a:lnTo>
                  <a:pt x="8169579" y="2031166"/>
                </a:lnTo>
                <a:lnTo>
                  <a:pt x="7696373" y="1557959"/>
                </a:lnTo>
                <a:close/>
                <a:moveTo>
                  <a:pt x="6593666" y="1557959"/>
                </a:moveTo>
                <a:lnTo>
                  <a:pt x="6120461" y="2031165"/>
                </a:lnTo>
                <a:lnTo>
                  <a:pt x="6589377" y="2500073"/>
                </a:lnTo>
                <a:lnTo>
                  <a:pt x="6649981" y="2500073"/>
                </a:lnTo>
                <a:lnTo>
                  <a:pt x="7118896" y="2031167"/>
                </a:lnTo>
                <a:lnTo>
                  <a:pt x="6645688" y="1557959"/>
                </a:lnTo>
                <a:close/>
                <a:moveTo>
                  <a:pt x="783783" y="1447135"/>
                </a:moveTo>
                <a:lnTo>
                  <a:pt x="894607" y="1447135"/>
                </a:lnTo>
                <a:lnTo>
                  <a:pt x="894607" y="1557960"/>
                </a:lnTo>
                <a:lnTo>
                  <a:pt x="783783" y="1557960"/>
                </a:lnTo>
                <a:close/>
                <a:moveTo>
                  <a:pt x="3936210" y="1447134"/>
                </a:moveTo>
                <a:lnTo>
                  <a:pt x="4047034" y="1447134"/>
                </a:lnTo>
                <a:lnTo>
                  <a:pt x="4047034" y="1557959"/>
                </a:lnTo>
                <a:lnTo>
                  <a:pt x="3936210" y="1557959"/>
                </a:lnTo>
                <a:close/>
                <a:moveTo>
                  <a:pt x="2885402" y="1447134"/>
                </a:moveTo>
                <a:lnTo>
                  <a:pt x="2996226" y="1447134"/>
                </a:lnTo>
                <a:lnTo>
                  <a:pt x="2996226" y="1557959"/>
                </a:lnTo>
                <a:lnTo>
                  <a:pt x="2885402" y="1557959"/>
                </a:lnTo>
                <a:close/>
                <a:moveTo>
                  <a:pt x="1834592" y="1447134"/>
                </a:moveTo>
                <a:lnTo>
                  <a:pt x="1945417" y="1447134"/>
                </a:lnTo>
                <a:lnTo>
                  <a:pt x="1945417" y="1557959"/>
                </a:lnTo>
                <a:lnTo>
                  <a:pt x="1834592" y="1557959"/>
                </a:lnTo>
                <a:close/>
                <a:moveTo>
                  <a:pt x="6037812" y="1447134"/>
                </a:moveTo>
                <a:lnTo>
                  <a:pt x="6148637" y="1447134"/>
                </a:lnTo>
                <a:lnTo>
                  <a:pt x="6148637" y="1557959"/>
                </a:lnTo>
                <a:lnTo>
                  <a:pt x="6037812" y="1557959"/>
                </a:lnTo>
                <a:close/>
                <a:moveTo>
                  <a:pt x="4987004" y="1447134"/>
                </a:moveTo>
                <a:lnTo>
                  <a:pt x="5097829" y="1447134"/>
                </a:lnTo>
                <a:lnTo>
                  <a:pt x="5097829" y="1557959"/>
                </a:lnTo>
                <a:lnTo>
                  <a:pt x="4987004" y="1557959"/>
                </a:lnTo>
                <a:close/>
                <a:moveTo>
                  <a:pt x="8139428" y="1447134"/>
                </a:moveTo>
                <a:lnTo>
                  <a:pt x="8250253" y="1447134"/>
                </a:lnTo>
                <a:lnTo>
                  <a:pt x="8250253" y="1557959"/>
                </a:lnTo>
                <a:lnTo>
                  <a:pt x="8139428" y="1557959"/>
                </a:lnTo>
                <a:close/>
                <a:moveTo>
                  <a:pt x="7088620" y="1447134"/>
                </a:moveTo>
                <a:lnTo>
                  <a:pt x="7199445" y="1447134"/>
                </a:lnTo>
                <a:lnTo>
                  <a:pt x="7199445" y="1557959"/>
                </a:lnTo>
                <a:lnTo>
                  <a:pt x="7088620" y="1557959"/>
                </a:lnTo>
                <a:close/>
                <a:moveTo>
                  <a:pt x="2942311" y="1006606"/>
                </a:moveTo>
                <a:lnTo>
                  <a:pt x="2470823" y="1478096"/>
                </a:lnTo>
                <a:lnTo>
                  <a:pt x="2470823" y="1533557"/>
                </a:lnTo>
                <a:lnTo>
                  <a:pt x="2942310" y="2005046"/>
                </a:lnTo>
                <a:lnTo>
                  <a:pt x="3410807" y="1536551"/>
                </a:lnTo>
                <a:lnTo>
                  <a:pt x="3410807" y="1475102"/>
                </a:lnTo>
                <a:close/>
                <a:moveTo>
                  <a:pt x="1891628" y="1006606"/>
                </a:moveTo>
                <a:lnTo>
                  <a:pt x="1420020" y="1478222"/>
                </a:lnTo>
                <a:lnTo>
                  <a:pt x="1420020" y="1533430"/>
                </a:lnTo>
                <a:lnTo>
                  <a:pt x="1891628" y="2005046"/>
                </a:lnTo>
                <a:lnTo>
                  <a:pt x="2359999" y="1536677"/>
                </a:lnTo>
                <a:lnTo>
                  <a:pt x="2359999" y="1474976"/>
                </a:lnTo>
                <a:close/>
                <a:moveTo>
                  <a:pt x="840942" y="1006606"/>
                </a:moveTo>
                <a:lnTo>
                  <a:pt x="369204" y="1478346"/>
                </a:lnTo>
                <a:lnTo>
                  <a:pt x="369204" y="1533304"/>
                </a:lnTo>
                <a:lnTo>
                  <a:pt x="840943" y="2005045"/>
                </a:lnTo>
                <a:lnTo>
                  <a:pt x="1309193" y="1536802"/>
                </a:lnTo>
                <a:lnTo>
                  <a:pt x="1309193" y="1474850"/>
                </a:lnTo>
                <a:close/>
                <a:moveTo>
                  <a:pt x="3992992" y="1006606"/>
                </a:moveTo>
                <a:lnTo>
                  <a:pt x="3521631" y="1477968"/>
                </a:lnTo>
                <a:lnTo>
                  <a:pt x="3521631" y="1533684"/>
                </a:lnTo>
                <a:lnTo>
                  <a:pt x="3992992" y="2005046"/>
                </a:lnTo>
                <a:lnTo>
                  <a:pt x="4461600" y="1536420"/>
                </a:lnTo>
                <a:lnTo>
                  <a:pt x="4461600" y="1475233"/>
                </a:lnTo>
                <a:close/>
                <a:moveTo>
                  <a:pt x="6094336" y="1006605"/>
                </a:moveTo>
                <a:lnTo>
                  <a:pt x="5623233" y="1477710"/>
                </a:lnTo>
                <a:lnTo>
                  <a:pt x="5623233" y="1533937"/>
                </a:lnTo>
                <a:lnTo>
                  <a:pt x="6094338" y="2005043"/>
                </a:lnTo>
                <a:lnTo>
                  <a:pt x="6563216" y="1536165"/>
                </a:lnTo>
                <a:lnTo>
                  <a:pt x="6563216" y="1475486"/>
                </a:lnTo>
                <a:close/>
                <a:moveTo>
                  <a:pt x="7145020" y="1006604"/>
                </a:moveTo>
                <a:lnTo>
                  <a:pt x="6674041" y="1477584"/>
                </a:lnTo>
                <a:lnTo>
                  <a:pt x="6674041" y="1534069"/>
                </a:lnTo>
                <a:lnTo>
                  <a:pt x="7145018" y="2005045"/>
                </a:lnTo>
                <a:lnTo>
                  <a:pt x="7614024" y="1536039"/>
                </a:lnTo>
                <a:lnTo>
                  <a:pt x="7614024" y="1475610"/>
                </a:lnTo>
                <a:close/>
                <a:moveTo>
                  <a:pt x="8195701" y="1006604"/>
                </a:moveTo>
                <a:lnTo>
                  <a:pt x="7724849" y="1477457"/>
                </a:lnTo>
                <a:lnTo>
                  <a:pt x="7724849" y="1534190"/>
                </a:lnTo>
                <a:lnTo>
                  <a:pt x="8195702" y="2005044"/>
                </a:lnTo>
                <a:lnTo>
                  <a:pt x="8664832" y="1535914"/>
                </a:lnTo>
                <a:lnTo>
                  <a:pt x="8664832" y="1475735"/>
                </a:lnTo>
                <a:close/>
                <a:moveTo>
                  <a:pt x="5043657" y="1006604"/>
                </a:moveTo>
                <a:lnTo>
                  <a:pt x="4572425" y="1477838"/>
                </a:lnTo>
                <a:lnTo>
                  <a:pt x="4572425" y="1533814"/>
                </a:lnTo>
                <a:lnTo>
                  <a:pt x="5043655" y="2005045"/>
                </a:lnTo>
                <a:lnTo>
                  <a:pt x="5512408" y="1536292"/>
                </a:lnTo>
                <a:lnTo>
                  <a:pt x="5512408" y="1475356"/>
                </a:lnTo>
                <a:close/>
                <a:moveTo>
                  <a:pt x="2359987" y="922636"/>
                </a:moveTo>
                <a:lnTo>
                  <a:pt x="2470812" y="922636"/>
                </a:lnTo>
                <a:lnTo>
                  <a:pt x="2470812" y="1033461"/>
                </a:lnTo>
                <a:lnTo>
                  <a:pt x="2359987" y="1033461"/>
                </a:lnTo>
                <a:close/>
                <a:moveTo>
                  <a:pt x="1309178" y="922636"/>
                </a:moveTo>
                <a:lnTo>
                  <a:pt x="1420004" y="922636"/>
                </a:lnTo>
                <a:lnTo>
                  <a:pt x="1420004" y="1033461"/>
                </a:lnTo>
                <a:lnTo>
                  <a:pt x="1309178" y="1033461"/>
                </a:lnTo>
                <a:close/>
                <a:moveTo>
                  <a:pt x="258370" y="922636"/>
                </a:moveTo>
                <a:lnTo>
                  <a:pt x="369195" y="922636"/>
                </a:lnTo>
                <a:lnTo>
                  <a:pt x="369195" y="1033461"/>
                </a:lnTo>
                <a:lnTo>
                  <a:pt x="258370" y="1033461"/>
                </a:lnTo>
                <a:close/>
                <a:moveTo>
                  <a:pt x="4461600" y="922636"/>
                </a:moveTo>
                <a:lnTo>
                  <a:pt x="4572425" y="922636"/>
                </a:lnTo>
                <a:lnTo>
                  <a:pt x="4572425" y="1033461"/>
                </a:lnTo>
                <a:lnTo>
                  <a:pt x="4461600" y="1033461"/>
                </a:lnTo>
                <a:close/>
                <a:moveTo>
                  <a:pt x="3410794" y="922636"/>
                </a:moveTo>
                <a:lnTo>
                  <a:pt x="3521620" y="922636"/>
                </a:lnTo>
                <a:lnTo>
                  <a:pt x="3521620" y="1033461"/>
                </a:lnTo>
                <a:lnTo>
                  <a:pt x="3410794" y="1033461"/>
                </a:lnTo>
                <a:close/>
                <a:moveTo>
                  <a:pt x="7614024" y="922636"/>
                </a:moveTo>
                <a:lnTo>
                  <a:pt x="7724849" y="922636"/>
                </a:lnTo>
                <a:lnTo>
                  <a:pt x="7724849" y="1033461"/>
                </a:lnTo>
                <a:lnTo>
                  <a:pt x="7614024" y="1033461"/>
                </a:lnTo>
                <a:close/>
                <a:moveTo>
                  <a:pt x="6563216" y="922636"/>
                </a:moveTo>
                <a:lnTo>
                  <a:pt x="6674041" y="922636"/>
                </a:lnTo>
                <a:lnTo>
                  <a:pt x="6674041" y="1033461"/>
                </a:lnTo>
                <a:lnTo>
                  <a:pt x="6563216" y="1033461"/>
                </a:lnTo>
                <a:close/>
                <a:moveTo>
                  <a:pt x="5512408" y="922636"/>
                </a:moveTo>
                <a:lnTo>
                  <a:pt x="5623233" y="922636"/>
                </a:lnTo>
                <a:lnTo>
                  <a:pt x="5623233" y="1033461"/>
                </a:lnTo>
                <a:lnTo>
                  <a:pt x="5512408" y="1033461"/>
                </a:lnTo>
                <a:close/>
                <a:moveTo>
                  <a:pt x="8664832" y="922635"/>
                </a:moveTo>
                <a:lnTo>
                  <a:pt x="8775657" y="922635"/>
                </a:lnTo>
                <a:lnTo>
                  <a:pt x="8775657" y="1033460"/>
                </a:lnTo>
                <a:lnTo>
                  <a:pt x="8664832" y="1033460"/>
                </a:lnTo>
                <a:close/>
                <a:moveTo>
                  <a:pt x="1337494" y="510063"/>
                </a:moveTo>
                <a:lnTo>
                  <a:pt x="867064" y="980485"/>
                </a:lnTo>
                <a:lnTo>
                  <a:pt x="1333721" y="1447135"/>
                </a:lnTo>
                <a:lnTo>
                  <a:pt x="1398862" y="1447135"/>
                </a:lnTo>
                <a:lnTo>
                  <a:pt x="1865505" y="980485"/>
                </a:lnTo>
                <a:lnTo>
                  <a:pt x="1395091" y="510063"/>
                </a:lnTo>
                <a:close/>
                <a:moveTo>
                  <a:pt x="2388172" y="510063"/>
                </a:moveTo>
                <a:lnTo>
                  <a:pt x="1917749" y="980485"/>
                </a:lnTo>
                <a:lnTo>
                  <a:pt x="2384400" y="1447135"/>
                </a:lnTo>
                <a:lnTo>
                  <a:pt x="2449540" y="1447135"/>
                </a:lnTo>
                <a:lnTo>
                  <a:pt x="2916188" y="980485"/>
                </a:lnTo>
                <a:lnTo>
                  <a:pt x="2445768" y="510063"/>
                </a:lnTo>
                <a:close/>
                <a:moveTo>
                  <a:pt x="3438854" y="510063"/>
                </a:moveTo>
                <a:lnTo>
                  <a:pt x="2968432" y="980485"/>
                </a:lnTo>
                <a:lnTo>
                  <a:pt x="3435082" y="1447134"/>
                </a:lnTo>
                <a:lnTo>
                  <a:pt x="3500221" y="1447134"/>
                </a:lnTo>
                <a:lnTo>
                  <a:pt x="3966871" y="980485"/>
                </a:lnTo>
                <a:lnTo>
                  <a:pt x="3496446" y="510063"/>
                </a:lnTo>
                <a:close/>
                <a:moveTo>
                  <a:pt x="4489516" y="510063"/>
                </a:moveTo>
                <a:lnTo>
                  <a:pt x="4019114" y="980485"/>
                </a:lnTo>
                <a:lnTo>
                  <a:pt x="4485745" y="1447134"/>
                </a:lnTo>
                <a:lnTo>
                  <a:pt x="4550885" y="1447134"/>
                </a:lnTo>
                <a:lnTo>
                  <a:pt x="5017536" y="980482"/>
                </a:lnTo>
                <a:lnTo>
                  <a:pt x="4547117" y="510063"/>
                </a:lnTo>
                <a:close/>
                <a:moveTo>
                  <a:pt x="5540197" y="510063"/>
                </a:moveTo>
                <a:lnTo>
                  <a:pt x="5069779" y="980483"/>
                </a:lnTo>
                <a:lnTo>
                  <a:pt x="5536430" y="1447134"/>
                </a:lnTo>
                <a:lnTo>
                  <a:pt x="5601565" y="1447134"/>
                </a:lnTo>
                <a:lnTo>
                  <a:pt x="6068214" y="980484"/>
                </a:lnTo>
                <a:lnTo>
                  <a:pt x="5597794" y="510063"/>
                </a:lnTo>
                <a:close/>
                <a:moveTo>
                  <a:pt x="6590878" y="510062"/>
                </a:moveTo>
                <a:lnTo>
                  <a:pt x="6120457" y="980484"/>
                </a:lnTo>
                <a:lnTo>
                  <a:pt x="6587106" y="1447134"/>
                </a:lnTo>
                <a:lnTo>
                  <a:pt x="6652247" y="1447134"/>
                </a:lnTo>
                <a:lnTo>
                  <a:pt x="7118898" y="980483"/>
                </a:lnTo>
                <a:lnTo>
                  <a:pt x="6648479" y="510062"/>
                </a:lnTo>
                <a:close/>
                <a:moveTo>
                  <a:pt x="7641560" y="510062"/>
                </a:moveTo>
                <a:lnTo>
                  <a:pt x="7171142" y="980482"/>
                </a:lnTo>
                <a:lnTo>
                  <a:pt x="7637793" y="1447134"/>
                </a:lnTo>
                <a:lnTo>
                  <a:pt x="7702929" y="1447134"/>
                </a:lnTo>
                <a:lnTo>
                  <a:pt x="8169579" y="980483"/>
                </a:lnTo>
                <a:lnTo>
                  <a:pt x="7699160" y="510062"/>
                </a:lnTo>
                <a:close/>
                <a:moveTo>
                  <a:pt x="783785" y="399238"/>
                </a:moveTo>
                <a:lnTo>
                  <a:pt x="894609" y="399238"/>
                </a:lnTo>
                <a:lnTo>
                  <a:pt x="894609" y="510063"/>
                </a:lnTo>
                <a:lnTo>
                  <a:pt x="783785" y="510063"/>
                </a:lnTo>
                <a:close/>
                <a:moveTo>
                  <a:pt x="1834594" y="399238"/>
                </a:moveTo>
                <a:lnTo>
                  <a:pt x="1945420" y="399238"/>
                </a:lnTo>
                <a:lnTo>
                  <a:pt x="1945420" y="510063"/>
                </a:lnTo>
                <a:lnTo>
                  <a:pt x="1834594" y="510063"/>
                </a:lnTo>
                <a:close/>
                <a:moveTo>
                  <a:pt x="3936212" y="399238"/>
                </a:moveTo>
                <a:lnTo>
                  <a:pt x="4047037" y="399238"/>
                </a:lnTo>
                <a:lnTo>
                  <a:pt x="4047037" y="510063"/>
                </a:lnTo>
                <a:lnTo>
                  <a:pt x="3936212" y="510063"/>
                </a:lnTo>
                <a:close/>
                <a:moveTo>
                  <a:pt x="2885405" y="399238"/>
                </a:moveTo>
                <a:lnTo>
                  <a:pt x="2996229" y="399238"/>
                </a:lnTo>
                <a:lnTo>
                  <a:pt x="2996229" y="510063"/>
                </a:lnTo>
                <a:lnTo>
                  <a:pt x="2885405" y="510063"/>
                </a:lnTo>
                <a:close/>
                <a:moveTo>
                  <a:pt x="4987004" y="399238"/>
                </a:moveTo>
                <a:lnTo>
                  <a:pt x="5097829" y="399238"/>
                </a:lnTo>
                <a:lnTo>
                  <a:pt x="5097829" y="510063"/>
                </a:lnTo>
                <a:lnTo>
                  <a:pt x="4987004" y="510063"/>
                </a:lnTo>
                <a:close/>
                <a:moveTo>
                  <a:pt x="6037812" y="399238"/>
                </a:moveTo>
                <a:lnTo>
                  <a:pt x="6148637" y="399238"/>
                </a:lnTo>
                <a:lnTo>
                  <a:pt x="6148637" y="510062"/>
                </a:lnTo>
                <a:lnTo>
                  <a:pt x="6037812" y="510062"/>
                </a:lnTo>
                <a:close/>
                <a:moveTo>
                  <a:pt x="7088620" y="399237"/>
                </a:moveTo>
                <a:lnTo>
                  <a:pt x="7199445" y="399237"/>
                </a:lnTo>
                <a:lnTo>
                  <a:pt x="7199445" y="510062"/>
                </a:lnTo>
                <a:lnTo>
                  <a:pt x="7088620" y="510062"/>
                </a:lnTo>
                <a:close/>
                <a:moveTo>
                  <a:pt x="8139428" y="399237"/>
                </a:moveTo>
                <a:lnTo>
                  <a:pt x="8250253" y="399237"/>
                </a:lnTo>
                <a:lnTo>
                  <a:pt x="8250253" y="510062"/>
                </a:lnTo>
                <a:lnTo>
                  <a:pt x="8139428" y="510062"/>
                </a:lnTo>
                <a:close/>
                <a:moveTo>
                  <a:pt x="6138416" y="0"/>
                </a:moveTo>
                <a:lnTo>
                  <a:pt x="6190660" y="0"/>
                </a:lnTo>
                <a:lnTo>
                  <a:pt x="6589898" y="399238"/>
                </a:lnTo>
                <a:lnTo>
                  <a:pt x="6649459" y="399238"/>
                </a:lnTo>
                <a:lnTo>
                  <a:pt x="7048695" y="2"/>
                </a:lnTo>
                <a:lnTo>
                  <a:pt x="7100939" y="2"/>
                </a:lnTo>
                <a:lnTo>
                  <a:pt x="6674041" y="426899"/>
                </a:lnTo>
                <a:lnTo>
                  <a:pt x="6674041" y="483380"/>
                </a:lnTo>
                <a:lnTo>
                  <a:pt x="7145020" y="954361"/>
                </a:lnTo>
                <a:lnTo>
                  <a:pt x="7614024" y="485355"/>
                </a:lnTo>
                <a:lnTo>
                  <a:pt x="7614024" y="424926"/>
                </a:lnTo>
                <a:lnTo>
                  <a:pt x="7189097" y="1"/>
                </a:lnTo>
                <a:lnTo>
                  <a:pt x="7241340" y="1"/>
                </a:lnTo>
                <a:lnTo>
                  <a:pt x="7640577" y="399237"/>
                </a:lnTo>
                <a:lnTo>
                  <a:pt x="7700142" y="399237"/>
                </a:lnTo>
                <a:lnTo>
                  <a:pt x="8099378" y="1"/>
                </a:lnTo>
                <a:lnTo>
                  <a:pt x="8151622" y="1"/>
                </a:lnTo>
                <a:lnTo>
                  <a:pt x="7724849" y="426774"/>
                </a:lnTo>
                <a:lnTo>
                  <a:pt x="7724849" y="483509"/>
                </a:lnTo>
                <a:lnTo>
                  <a:pt x="8195700" y="954363"/>
                </a:lnTo>
                <a:lnTo>
                  <a:pt x="8664832" y="485228"/>
                </a:lnTo>
                <a:lnTo>
                  <a:pt x="8664832" y="425054"/>
                </a:lnTo>
                <a:lnTo>
                  <a:pt x="8239778" y="1"/>
                </a:lnTo>
                <a:lnTo>
                  <a:pt x="8292022" y="1"/>
                </a:lnTo>
                <a:lnTo>
                  <a:pt x="8691259" y="399237"/>
                </a:lnTo>
                <a:lnTo>
                  <a:pt x="8750823" y="399237"/>
                </a:lnTo>
                <a:lnTo>
                  <a:pt x="9143986" y="6075"/>
                </a:lnTo>
                <a:lnTo>
                  <a:pt x="9143986" y="58319"/>
                </a:lnTo>
                <a:lnTo>
                  <a:pt x="8775657" y="426647"/>
                </a:lnTo>
                <a:lnTo>
                  <a:pt x="8775657" y="483635"/>
                </a:lnTo>
                <a:lnTo>
                  <a:pt x="9143986" y="851966"/>
                </a:lnTo>
                <a:lnTo>
                  <a:pt x="9143986" y="904210"/>
                </a:lnTo>
                <a:lnTo>
                  <a:pt x="8749840" y="510062"/>
                </a:lnTo>
                <a:lnTo>
                  <a:pt x="8692242" y="510062"/>
                </a:lnTo>
                <a:lnTo>
                  <a:pt x="8221822" y="980484"/>
                </a:lnTo>
                <a:lnTo>
                  <a:pt x="8688471" y="1447133"/>
                </a:lnTo>
                <a:lnTo>
                  <a:pt x="8753611" y="1447133"/>
                </a:lnTo>
                <a:lnTo>
                  <a:pt x="9143986" y="1056762"/>
                </a:lnTo>
                <a:lnTo>
                  <a:pt x="9143986" y="1109003"/>
                </a:lnTo>
                <a:lnTo>
                  <a:pt x="8775657" y="1477331"/>
                </a:lnTo>
                <a:lnTo>
                  <a:pt x="8775657" y="1534319"/>
                </a:lnTo>
                <a:lnTo>
                  <a:pt x="9143986" y="1902649"/>
                </a:lnTo>
                <a:lnTo>
                  <a:pt x="9143987" y="1954891"/>
                </a:lnTo>
                <a:lnTo>
                  <a:pt x="8747055" y="1557959"/>
                </a:lnTo>
                <a:lnTo>
                  <a:pt x="8695029" y="1557959"/>
                </a:lnTo>
                <a:lnTo>
                  <a:pt x="8221823" y="2031165"/>
                </a:lnTo>
                <a:lnTo>
                  <a:pt x="8690741" y="2500073"/>
                </a:lnTo>
                <a:lnTo>
                  <a:pt x="8751345" y="2500073"/>
                </a:lnTo>
                <a:lnTo>
                  <a:pt x="9143986" y="2107432"/>
                </a:lnTo>
                <a:lnTo>
                  <a:pt x="9143986" y="2159677"/>
                </a:lnTo>
                <a:lnTo>
                  <a:pt x="8775657" y="2528005"/>
                </a:lnTo>
                <a:lnTo>
                  <a:pt x="8775657" y="2584989"/>
                </a:lnTo>
                <a:lnTo>
                  <a:pt x="9143987" y="2953319"/>
                </a:lnTo>
                <a:lnTo>
                  <a:pt x="9143987" y="3005564"/>
                </a:lnTo>
                <a:lnTo>
                  <a:pt x="8749321" y="2610898"/>
                </a:lnTo>
                <a:lnTo>
                  <a:pt x="8692765" y="2610898"/>
                </a:lnTo>
                <a:lnTo>
                  <a:pt x="8221822" y="3081840"/>
                </a:lnTo>
                <a:lnTo>
                  <a:pt x="8691194" y="3551212"/>
                </a:lnTo>
                <a:lnTo>
                  <a:pt x="8750888" y="3551212"/>
                </a:lnTo>
                <a:lnTo>
                  <a:pt x="9143986" y="3158114"/>
                </a:lnTo>
                <a:lnTo>
                  <a:pt x="9143986" y="3210356"/>
                </a:lnTo>
                <a:lnTo>
                  <a:pt x="8775657" y="3578686"/>
                </a:lnTo>
                <a:lnTo>
                  <a:pt x="8775657" y="3635674"/>
                </a:lnTo>
                <a:lnTo>
                  <a:pt x="9143986" y="4004003"/>
                </a:lnTo>
                <a:lnTo>
                  <a:pt x="9143986" y="4056248"/>
                </a:lnTo>
                <a:lnTo>
                  <a:pt x="8749774" y="3662037"/>
                </a:lnTo>
                <a:lnTo>
                  <a:pt x="8692306" y="3662037"/>
                </a:lnTo>
                <a:lnTo>
                  <a:pt x="8221823" y="4132519"/>
                </a:lnTo>
                <a:lnTo>
                  <a:pt x="8661299" y="4571995"/>
                </a:lnTo>
                <a:lnTo>
                  <a:pt x="8609053" y="4571995"/>
                </a:lnTo>
                <a:lnTo>
                  <a:pt x="8195700" y="4158642"/>
                </a:lnTo>
                <a:lnTo>
                  <a:pt x="7782346" y="4571997"/>
                </a:lnTo>
                <a:lnTo>
                  <a:pt x="7730103" y="4571997"/>
                </a:lnTo>
                <a:lnTo>
                  <a:pt x="8169579" y="4132521"/>
                </a:lnTo>
                <a:lnTo>
                  <a:pt x="7699096" y="3662037"/>
                </a:lnTo>
                <a:lnTo>
                  <a:pt x="7641624" y="3662037"/>
                </a:lnTo>
                <a:lnTo>
                  <a:pt x="7171140" y="4132521"/>
                </a:lnTo>
                <a:lnTo>
                  <a:pt x="7610615" y="4571996"/>
                </a:lnTo>
                <a:lnTo>
                  <a:pt x="7558371" y="4571996"/>
                </a:lnTo>
                <a:lnTo>
                  <a:pt x="7145018" y="4158643"/>
                </a:lnTo>
                <a:lnTo>
                  <a:pt x="6731665" y="4571996"/>
                </a:lnTo>
                <a:lnTo>
                  <a:pt x="6679421" y="4571997"/>
                </a:lnTo>
                <a:lnTo>
                  <a:pt x="7118896" y="4132521"/>
                </a:lnTo>
                <a:lnTo>
                  <a:pt x="6648412" y="3662037"/>
                </a:lnTo>
                <a:lnTo>
                  <a:pt x="6590942" y="3662037"/>
                </a:lnTo>
                <a:lnTo>
                  <a:pt x="6120458" y="4132521"/>
                </a:lnTo>
                <a:lnTo>
                  <a:pt x="6559933" y="4571996"/>
                </a:lnTo>
                <a:lnTo>
                  <a:pt x="6507689" y="4571996"/>
                </a:lnTo>
                <a:lnTo>
                  <a:pt x="6094336" y="4158643"/>
                </a:lnTo>
                <a:lnTo>
                  <a:pt x="5680986" y="4571994"/>
                </a:lnTo>
                <a:lnTo>
                  <a:pt x="5628742" y="4571994"/>
                </a:lnTo>
                <a:lnTo>
                  <a:pt x="6068215" y="4132521"/>
                </a:lnTo>
                <a:lnTo>
                  <a:pt x="5597730" y="3662037"/>
                </a:lnTo>
                <a:lnTo>
                  <a:pt x="5540260" y="3662037"/>
                </a:lnTo>
                <a:lnTo>
                  <a:pt x="5069776" y="4132521"/>
                </a:lnTo>
                <a:lnTo>
                  <a:pt x="5509251" y="4571996"/>
                </a:lnTo>
                <a:lnTo>
                  <a:pt x="5457007" y="4571996"/>
                </a:lnTo>
                <a:lnTo>
                  <a:pt x="5043654" y="4158643"/>
                </a:lnTo>
                <a:lnTo>
                  <a:pt x="4630302" y="4571995"/>
                </a:lnTo>
                <a:lnTo>
                  <a:pt x="4578058" y="4571995"/>
                </a:lnTo>
                <a:lnTo>
                  <a:pt x="5017532" y="4132521"/>
                </a:lnTo>
                <a:lnTo>
                  <a:pt x="4547048" y="3662037"/>
                </a:lnTo>
                <a:lnTo>
                  <a:pt x="4489581" y="3662037"/>
                </a:lnTo>
                <a:lnTo>
                  <a:pt x="4019114" y="4132522"/>
                </a:lnTo>
                <a:lnTo>
                  <a:pt x="4458569" y="4571996"/>
                </a:lnTo>
                <a:lnTo>
                  <a:pt x="4406325" y="4571996"/>
                </a:lnTo>
                <a:lnTo>
                  <a:pt x="3992992" y="4158644"/>
                </a:lnTo>
                <a:lnTo>
                  <a:pt x="3579640" y="4571995"/>
                </a:lnTo>
                <a:lnTo>
                  <a:pt x="3527396" y="4571995"/>
                </a:lnTo>
                <a:lnTo>
                  <a:pt x="3966870" y="4132522"/>
                </a:lnTo>
                <a:lnTo>
                  <a:pt x="3496383" y="3662037"/>
                </a:lnTo>
                <a:lnTo>
                  <a:pt x="3438916" y="3662037"/>
                </a:lnTo>
                <a:lnTo>
                  <a:pt x="2968432" y="4132520"/>
                </a:lnTo>
                <a:lnTo>
                  <a:pt x="3407909" y="4571995"/>
                </a:lnTo>
                <a:lnTo>
                  <a:pt x="3355664" y="4571995"/>
                </a:lnTo>
                <a:lnTo>
                  <a:pt x="2942310" y="4158642"/>
                </a:lnTo>
                <a:lnTo>
                  <a:pt x="2528960" y="4571994"/>
                </a:lnTo>
                <a:lnTo>
                  <a:pt x="2476716" y="4571994"/>
                </a:lnTo>
                <a:lnTo>
                  <a:pt x="2916189" y="4132521"/>
                </a:lnTo>
                <a:lnTo>
                  <a:pt x="2445706" y="3662037"/>
                </a:lnTo>
                <a:lnTo>
                  <a:pt x="2388237" y="3662037"/>
                </a:lnTo>
                <a:lnTo>
                  <a:pt x="1917750" y="4132522"/>
                </a:lnTo>
                <a:lnTo>
                  <a:pt x="2357226" y="4571995"/>
                </a:lnTo>
                <a:lnTo>
                  <a:pt x="2304983" y="4571996"/>
                </a:lnTo>
                <a:lnTo>
                  <a:pt x="1891628" y="4158644"/>
                </a:lnTo>
                <a:lnTo>
                  <a:pt x="1478287" y="4571994"/>
                </a:lnTo>
                <a:lnTo>
                  <a:pt x="1426043" y="4571994"/>
                </a:lnTo>
                <a:lnTo>
                  <a:pt x="1865506" y="4132522"/>
                </a:lnTo>
                <a:lnTo>
                  <a:pt x="1395028" y="3662037"/>
                </a:lnTo>
                <a:lnTo>
                  <a:pt x="1337560" y="3662037"/>
                </a:lnTo>
                <a:lnTo>
                  <a:pt x="867065" y="4132523"/>
                </a:lnTo>
                <a:lnTo>
                  <a:pt x="1306545" y="4571995"/>
                </a:lnTo>
                <a:lnTo>
                  <a:pt x="1254301" y="4571995"/>
                </a:lnTo>
                <a:lnTo>
                  <a:pt x="840943" y="4158645"/>
                </a:lnTo>
                <a:lnTo>
                  <a:pt x="427592" y="4571996"/>
                </a:lnTo>
                <a:lnTo>
                  <a:pt x="375348" y="4571996"/>
                </a:lnTo>
                <a:lnTo>
                  <a:pt x="814821" y="4132522"/>
                </a:lnTo>
                <a:lnTo>
                  <a:pt x="344336" y="3662037"/>
                </a:lnTo>
                <a:lnTo>
                  <a:pt x="286868" y="3662037"/>
                </a:lnTo>
                <a:lnTo>
                  <a:pt x="2" y="3948903"/>
                </a:lnTo>
                <a:lnTo>
                  <a:pt x="2" y="3896659"/>
                </a:lnTo>
                <a:lnTo>
                  <a:pt x="258375" y="3638287"/>
                </a:lnTo>
                <a:lnTo>
                  <a:pt x="258375" y="3576075"/>
                </a:lnTo>
                <a:lnTo>
                  <a:pt x="1" y="3317701"/>
                </a:lnTo>
                <a:lnTo>
                  <a:pt x="1" y="3265457"/>
                </a:lnTo>
                <a:lnTo>
                  <a:pt x="285755" y="3551212"/>
                </a:lnTo>
                <a:lnTo>
                  <a:pt x="345449" y="3551212"/>
                </a:lnTo>
                <a:lnTo>
                  <a:pt x="814821" y="3081840"/>
                </a:lnTo>
                <a:lnTo>
                  <a:pt x="343879" y="2610898"/>
                </a:lnTo>
                <a:lnTo>
                  <a:pt x="287325" y="2610898"/>
                </a:lnTo>
                <a:lnTo>
                  <a:pt x="4" y="2898220"/>
                </a:lnTo>
                <a:lnTo>
                  <a:pt x="4" y="2845976"/>
                </a:lnTo>
                <a:lnTo>
                  <a:pt x="258377" y="2587602"/>
                </a:lnTo>
                <a:lnTo>
                  <a:pt x="258377" y="2525395"/>
                </a:lnTo>
                <a:lnTo>
                  <a:pt x="1" y="2267018"/>
                </a:lnTo>
                <a:lnTo>
                  <a:pt x="0" y="2214773"/>
                </a:lnTo>
                <a:lnTo>
                  <a:pt x="285299" y="2500073"/>
                </a:lnTo>
                <a:lnTo>
                  <a:pt x="345906" y="2500073"/>
                </a:lnTo>
                <a:lnTo>
                  <a:pt x="814821" y="2031167"/>
                </a:lnTo>
                <a:lnTo>
                  <a:pt x="341615" y="1557960"/>
                </a:lnTo>
                <a:lnTo>
                  <a:pt x="289591" y="1557960"/>
                </a:lnTo>
                <a:lnTo>
                  <a:pt x="1" y="1847551"/>
                </a:lnTo>
                <a:lnTo>
                  <a:pt x="1" y="1795307"/>
                </a:lnTo>
                <a:lnTo>
                  <a:pt x="258379" y="1536928"/>
                </a:lnTo>
                <a:lnTo>
                  <a:pt x="258379" y="1474723"/>
                </a:lnTo>
                <a:lnTo>
                  <a:pt x="1" y="1216345"/>
                </a:lnTo>
                <a:lnTo>
                  <a:pt x="1" y="1164102"/>
                </a:lnTo>
                <a:lnTo>
                  <a:pt x="283034" y="1447135"/>
                </a:lnTo>
                <a:lnTo>
                  <a:pt x="348172" y="1447135"/>
                </a:lnTo>
                <a:lnTo>
                  <a:pt x="814820" y="980485"/>
                </a:lnTo>
                <a:lnTo>
                  <a:pt x="344400" y="510063"/>
                </a:lnTo>
                <a:lnTo>
                  <a:pt x="286802" y="510063"/>
                </a:lnTo>
                <a:lnTo>
                  <a:pt x="2" y="796868"/>
                </a:lnTo>
                <a:lnTo>
                  <a:pt x="2" y="744627"/>
                </a:lnTo>
                <a:lnTo>
                  <a:pt x="258382" y="486240"/>
                </a:lnTo>
                <a:lnTo>
                  <a:pt x="258382" y="424044"/>
                </a:lnTo>
                <a:lnTo>
                  <a:pt x="2" y="165665"/>
                </a:lnTo>
                <a:lnTo>
                  <a:pt x="2" y="113421"/>
                </a:lnTo>
                <a:lnTo>
                  <a:pt x="285819" y="399238"/>
                </a:lnTo>
                <a:lnTo>
                  <a:pt x="345383" y="399238"/>
                </a:lnTo>
                <a:lnTo>
                  <a:pt x="744619" y="2"/>
                </a:lnTo>
                <a:lnTo>
                  <a:pt x="796863" y="2"/>
                </a:lnTo>
                <a:lnTo>
                  <a:pt x="369206" y="427659"/>
                </a:lnTo>
                <a:lnTo>
                  <a:pt x="369206" y="482625"/>
                </a:lnTo>
                <a:lnTo>
                  <a:pt x="840942" y="954363"/>
                </a:lnTo>
                <a:lnTo>
                  <a:pt x="1309198" y="486115"/>
                </a:lnTo>
                <a:lnTo>
                  <a:pt x="1309198" y="424170"/>
                </a:lnTo>
                <a:lnTo>
                  <a:pt x="885018" y="1"/>
                </a:lnTo>
                <a:lnTo>
                  <a:pt x="937262" y="1"/>
                </a:lnTo>
                <a:lnTo>
                  <a:pt x="1336510" y="399238"/>
                </a:lnTo>
                <a:lnTo>
                  <a:pt x="1396075" y="399238"/>
                </a:lnTo>
                <a:lnTo>
                  <a:pt x="1795305" y="3"/>
                </a:lnTo>
                <a:lnTo>
                  <a:pt x="1847547" y="3"/>
                </a:lnTo>
                <a:lnTo>
                  <a:pt x="1420024" y="427535"/>
                </a:lnTo>
                <a:lnTo>
                  <a:pt x="1420024" y="482750"/>
                </a:lnTo>
                <a:lnTo>
                  <a:pt x="1891628" y="954364"/>
                </a:lnTo>
                <a:lnTo>
                  <a:pt x="2360002" y="485990"/>
                </a:lnTo>
                <a:lnTo>
                  <a:pt x="2360002" y="424295"/>
                </a:lnTo>
                <a:lnTo>
                  <a:pt x="1935703" y="1"/>
                </a:lnTo>
                <a:lnTo>
                  <a:pt x="1987946" y="1"/>
                </a:lnTo>
                <a:lnTo>
                  <a:pt x="2387188" y="399238"/>
                </a:lnTo>
                <a:lnTo>
                  <a:pt x="2446753" y="399238"/>
                </a:lnTo>
                <a:lnTo>
                  <a:pt x="2845989" y="2"/>
                </a:lnTo>
                <a:lnTo>
                  <a:pt x="2898233" y="2"/>
                </a:lnTo>
                <a:lnTo>
                  <a:pt x="2470826" y="427409"/>
                </a:lnTo>
                <a:lnTo>
                  <a:pt x="2470826" y="482876"/>
                </a:lnTo>
                <a:lnTo>
                  <a:pt x="2942310" y="954364"/>
                </a:lnTo>
                <a:lnTo>
                  <a:pt x="3410810" y="485864"/>
                </a:lnTo>
                <a:lnTo>
                  <a:pt x="3410810" y="424421"/>
                </a:lnTo>
                <a:lnTo>
                  <a:pt x="2986387" y="1"/>
                </a:lnTo>
                <a:lnTo>
                  <a:pt x="3038634" y="1"/>
                </a:lnTo>
                <a:lnTo>
                  <a:pt x="3437870" y="399238"/>
                </a:lnTo>
                <a:lnTo>
                  <a:pt x="3497432" y="399238"/>
                </a:lnTo>
                <a:lnTo>
                  <a:pt x="3896671" y="2"/>
                </a:lnTo>
                <a:lnTo>
                  <a:pt x="3948916" y="2"/>
                </a:lnTo>
                <a:lnTo>
                  <a:pt x="3521633" y="427284"/>
                </a:lnTo>
                <a:lnTo>
                  <a:pt x="3521633" y="483002"/>
                </a:lnTo>
                <a:lnTo>
                  <a:pt x="3992992" y="954363"/>
                </a:lnTo>
                <a:lnTo>
                  <a:pt x="4461600" y="485736"/>
                </a:lnTo>
                <a:lnTo>
                  <a:pt x="4461600" y="424545"/>
                </a:lnTo>
                <a:lnTo>
                  <a:pt x="4037073" y="1"/>
                </a:lnTo>
                <a:lnTo>
                  <a:pt x="4089316" y="1"/>
                </a:lnTo>
                <a:lnTo>
                  <a:pt x="4488536" y="399238"/>
                </a:lnTo>
                <a:lnTo>
                  <a:pt x="4548098" y="399238"/>
                </a:lnTo>
                <a:lnTo>
                  <a:pt x="4947332" y="4"/>
                </a:lnTo>
                <a:lnTo>
                  <a:pt x="4999576" y="4"/>
                </a:lnTo>
                <a:lnTo>
                  <a:pt x="4572425" y="427154"/>
                </a:lnTo>
                <a:lnTo>
                  <a:pt x="4572425" y="483127"/>
                </a:lnTo>
                <a:lnTo>
                  <a:pt x="5043657" y="954361"/>
                </a:lnTo>
                <a:lnTo>
                  <a:pt x="5512408" y="485609"/>
                </a:lnTo>
                <a:lnTo>
                  <a:pt x="5512408" y="424676"/>
                </a:lnTo>
                <a:lnTo>
                  <a:pt x="5087732" y="1"/>
                </a:lnTo>
                <a:lnTo>
                  <a:pt x="5139975" y="1"/>
                </a:lnTo>
                <a:lnTo>
                  <a:pt x="5539212" y="399238"/>
                </a:lnTo>
                <a:lnTo>
                  <a:pt x="5598779" y="399238"/>
                </a:lnTo>
                <a:lnTo>
                  <a:pt x="5998015" y="2"/>
                </a:lnTo>
                <a:lnTo>
                  <a:pt x="6050259" y="2"/>
                </a:lnTo>
                <a:lnTo>
                  <a:pt x="5623233" y="427027"/>
                </a:lnTo>
                <a:lnTo>
                  <a:pt x="5623233" y="483258"/>
                </a:lnTo>
                <a:lnTo>
                  <a:pt x="6094336" y="954363"/>
                </a:lnTo>
                <a:lnTo>
                  <a:pt x="6563216" y="485481"/>
                </a:lnTo>
                <a:lnTo>
                  <a:pt x="6563216"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969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189FEF-FB9C-9F41-B7B9-B1962D74E40A}" type="datetimeFigureOut">
              <a:rPr lang="en-US" smtClean="0"/>
              <a:pPr/>
              <a:t>3/30/19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D4B7F-C296-1146-BAA5-397A06F57F88}" type="slidenum">
              <a:rPr lang="en-US" smtClean="0"/>
              <a:pPr/>
              <a:t>‹#›</a:t>
            </a:fld>
            <a:endParaRPr lang="en-US"/>
          </a:p>
        </p:txBody>
      </p:sp>
    </p:spTree>
    <p:extLst>
      <p:ext uri="{BB962C8B-B14F-4D97-AF65-F5344CB8AC3E}">
        <p14:creationId xmlns:p14="http://schemas.microsoft.com/office/powerpoint/2010/main" val="274899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189FEF-FB9C-9F41-B7B9-B1962D74E40A}" type="datetimeFigureOut">
              <a:rPr lang="en-US" smtClean="0"/>
              <a:pPr/>
              <a:t>3/30/19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D4B7F-C296-1146-BAA5-397A06F57F88}" type="slidenum">
              <a:rPr lang="en-US" smtClean="0"/>
              <a:pPr/>
              <a:t>‹#›</a:t>
            </a:fld>
            <a:endParaRPr lang="en-US"/>
          </a:p>
        </p:txBody>
      </p:sp>
    </p:spTree>
    <p:extLst>
      <p:ext uri="{BB962C8B-B14F-4D97-AF65-F5344CB8AC3E}">
        <p14:creationId xmlns:p14="http://schemas.microsoft.com/office/powerpoint/2010/main" val="110765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189FEF-FB9C-9F41-B7B9-B1962D74E40A}" type="datetimeFigureOut">
              <a:rPr lang="en-US" smtClean="0"/>
              <a:pPr/>
              <a:t>3/30/19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D4B7F-C296-1146-BAA5-397A06F57F88}" type="slidenum">
              <a:rPr lang="en-US" smtClean="0"/>
              <a:pPr/>
              <a:t>‹#›</a:t>
            </a:fld>
            <a:endParaRPr lang="en-US"/>
          </a:p>
        </p:txBody>
      </p:sp>
    </p:spTree>
    <p:extLst>
      <p:ext uri="{BB962C8B-B14F-4D97-AF65-F5344CB8AC3E}">
        <p14:creationId xmlns:p14="http://schemas.microsoft.com/office/powerpoint/2010/main" val="2664714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89FEF-FB9C-9F41-B7B9-B1962D74E40A}" type="datetimeFigureOut">
              <a:rPr lang="en-US" smtClean="0"/>
              <a:pPr/>
              <a:t>3/30/19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D4B7F-C296-1146-BAA5-397A06F57F88}" type="slidenum">
              <a:rPr lang="en-US" smtClean="0"/>
              <a:pPr/>
              <a:t>‹#›</a:t>
            </a:fld>
            <a:endParaRPr lang="en-US"/>
          </a:p>
        </p:txBody>
      </p:sp>
    </p:spTree>
    <p:extLst>
      <p:ext uri="{BB962C8B-B14F-4D97-AF65-F5344CB8AC3E}">
        <p14:creationId xmlns:p14="http://schemas.microsoft.com/office/powerpoint/2010/main" val="163697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189FEF-FB9C-9F41-B7B9-B1962D74E40A}" type="datetimeFigureOut">
              <a:rPr lang="en-US" smtClean="0"/>
              <a:pPr/>
              <a:t>3/30/19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D4B7F-C296-1146-BAA5-397A06F57F88}" type="slidenum">
              <a:rPr lang="en-US" smtClean="0"/>
              <a:pPr/>
              <a:t>‹#›</a:t>
            </a:fld>
            <a:endParaRPr lang="en-US"/>
          </a:p>
        </p:txBody>
      </p:sp>
    </p:spTree>
    <p:extLst>
      <p:ext uri="{BB962C8B-B14F-4D97-AF65-F5344CB8AC3E}">
        <p14:creationId xmlns:p14="http://schemas.microsoft.com/office/powerpoint/2010/main" val="105193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D189FEF-FB9C-9F41-B7B9-B1962D74E40A}" type="datetimeFigureOut">
              <a:rPr lang="en-US" smtClean="0"/>
              <a:pPr/>
              <a:t>3/30/19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D4B7F-C296-1146-BAA5-397A06F57F88}"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294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2"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D189FEF-FB9C-9F41-B7B9-B1962D74E40A}" type="datetimeFigureOut">
              <a:rPr lang="en-US" smtClean="0"/>
              <a:pPr/>
              <a:t>3/30/19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74D4B7F-C296-1146-BAA5-397A06F57F88}"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718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D189FEF-FB9C-9F41-B7B9-B1962D74E40A}" type="datetimeFigureOut">
              <a:rPr lang="en-US" smtClean="0"/>
              <a:pPr/>
              <a:t>3/30/19</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74D4B7F-C296-1146-BAA5-397A06F57F88}"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2205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funnymagic.typepad.com/.a/6a00e54ef7abbe88330120a66346f4970b-pi" TargetMode="Externa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r>
              <a:rPr lang="en-US" dirty="0"/>
              <a:t>Content Area 4 - </a:t>
            </a:r>
            <a:r>
              <a:rPr lang="en-US" altLang="en-US" dirty="0"/>
              <a:t>Early modernism</a:t>
            </a:r>
          </a:p>
        </p:txBody>
      </p:sp>
      <p:sp>
        <p:nvSpPr>
          <p:cNvPr id="3" name="Subtitle 2"/>
          <p:cNvSpPr>
            <a:spLocks noGrp="1"/>
          </p:cNvSpPr>
          <p:nvPr>
            <p:ph type="subTitle" idx="1"/>
          </p:nvPr>
        </p:nvSpPr>
        <p:spPr/>
        <p:txBody>
          <a:bodyPr>
            <a:normAutofit/>
          </a:bodyPr>
          <a:lstStyle/>
          <a:p>
            <a:pPr>
              <a:spcAft>
                <a:spcPts val="0"/>
              </a:spcAft>
              <a:defRPr/>
            </a:pPr>
            <a:r>
              <a:rPr lang="en-US" dirty="0"/>
              <a:t>REALISM</a:t>
            </a:r>
          </a:p>
          <a:p>
            <a:pPr>
              <a:spcAft>
                <a:spcPts val="0"/>
              </a:spcAft>
              <a:defRPr/>
            </a:pPr>
            <a:r>
              <a:rPr lang="en-US" dirty="0"/>
              <a:t>PHOTOGRAPHY</a:t>
            </a:r>
          </a:p>
          <a:p>
            <a:pPr>
              <a:spcAft>
                <a:spcPts val="0"/>
              </a:spcAft>
              <a:defRPr/>
            </a:pPr>
            <a:r>
              <a:rPr lang="en-US" dirty="0"/>
              <a:t>19</a:t>
            </a:r>
            <a:r>
              <a:rPr lang="en-US" baseline="30000" dirty="0"/>
              <a:t>TH</a:t>
            </a:r>
            <a:r>
              <a:rPr lang="en-US" dirty="0"/>
              <a:t> CENTURY ARCHITECTURE</a:t>
            </a:r>
          </a:p>
        </p:txBody>
      </p:sp>
    </p:spTree>
    <p:extLst>
      <p:ext uri="{BB962C8B-B14F-4D97-AF65-F5344CB8AC3E}">
        <p14:creationId xmlns:p14="http://schemas.microsoft.com/office/powerpoint/2010/main" val="260198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0" y="129654"/>
            <a:ext cx="3200400" cy="1524000"/>
          </a:xfrm>
        </p:spPr>
        <p:txBody>
          <a:bodyPr>
            <a:normAutofit fontScale="90000"/>
          </a:bodyPr>
          <a:lstStyle/>
          <a:p>
            <a:pPr>
              <a:defRPr/>
            </a:pPr>
            <a:r>
              <a:rPr lang="en-US" dirty="0">
                <a:solidFill>
                  <a:schemeClr val="accent1">
                    <a:lumMod val="75000"/>
                  </a:schemeClr>
                </a:solidFill>
              </a:rPr>
              <a:t>Courbet, Stone Breakers, 1850, Realism, France, oil on canvas</a:t>
            </a:r>
          </a:p>
        </p:txBody>
      </p:sp>
      <p:pic>
        <p:nvPicPr>
          <p:cNvPr id="19460" name="Picture 7" descr="29-1.jpg                                                       001680E9William's Hard Drive           B6EA260F:"/>
          <p:cNvPicPr>
            <a:picLocks noGrp="1" noChangeAspect="1" noChangeArrowheads="1"/>
          </p:cNvPicPr>
          <p:nvPr>
            <p:ph idx="1"/>
          </p:nvPr>
        </p:nvPicPr>
        <p:blipFill>
          <a:blip r:embed="rId2">
            <a:lum bright="-6000" contrast="6000"/>
            <a:extLst>
              <a:ext uri="{28A0092B-C50C-407E-A947-70E740481C1C}">
                <a14:useLocalDpi xmlns:a14="http://schemas.microsoft.com/office/drawing/2010/main" val="0"/>
              </a:ext>
            </a:extLst>
          </a:blip>
          <a:srcRect b="529"/>
          <a:stretch>
            <a:fillRect/>
          </a:stretch>
        </p:blipFill>
        <p:spPr>
          <a:xfrm>
            <a:off x="231399" y="1371599"/>
            <a:ext cx="7611339" cy="4736124"/>
          </a:xfrm>
        </p:spPr>
      </p:pic>
      <p:sp>
        <p:nvSpPr>
          <p:cNvPr id="17411" name="Text Placeholder 2"/>
          <p:cNvSpPr>
            <a:spLocks noGrp="1"/>
          </p:cNvSpPr>
          <p:nvPr>
            <p:ph type="body" sz="half" idx="2"/>
          </p:nvPr>
        </p:nvSpPr>
        <p:spPr>
          <a:xfrm>
            <a:off x="8382000" y="1676400"/>
            <a:ext cx="3399692" cy="5181600"/>
          </a:xfrm>
        </p:spPr>
        <p:txBody>
          <a:bodyPr>
            <a:normAutofit fontScale="92500" lnSpcReduction="10000"/>
          </a:bodyPr>
          <a:lstStyle/>
          <a:p>
            <a:pPr>
              <a:spcBef>
                <a:spcPts val="0"/>
              </a:spcBef>
              <a:spcAft>
                <a:spcPts val="0"/>
              </a:spcAft>
              <a:defRPr/>
            </a:pPr>
            <a:r>
              <a:rPr lang="en-US" sz="1800" dirty="0"/>
              <a:t>-Glimpse into real life of rural menial laborers, 2 men, one old and one young</a:t>
            </a:r>
          </a:p>
          <a:p>
            <a:pPr>
              <a:spcBef>
                <a:spcPts val="0"/>
              </a:spcBef>
              <a:spcAft>
                <a:spcPts val="0"/>
              </a:spcAft>
              <a:defRPr/>
            </a:pPr>
            <a:r>
              <a:rPr lang="en-US" sz="1800" dirty="0"/>
              <a:t>-Common rural town in the background</a:t>
            </a:r>
          </a:p>
          <a:p>
            <a:pPr>
              <a:spcBef>
                <a:spcPts val="0"/>
              </a:spcBef>
              <a:spcAft>
                <a:spcPts val="0"/>
              </a:spcAft>
              <a:defRPr/>
            </a:pPr>
            <a:r>
              <a:rPr lang="en-US" sz="1800" dirty="0"/>
              <a:t>-Lowest job in French society</a:t>
            </a:r>
          </a:p>
          <a:p>
            <a:pPr>
              <a:spcBef>
                <a:spcPts val="0"/>
              </a:spcBef>
              <a:spcAft>
                <a:spcPts val="0"/>
              </a:spcAft>
              <a:defRPr/>
            </a:pPr>
            <a:r>
              <a:rPr lang="en-US" sz="1800" dirty="0"/>
              <a:t>-Juxtaposing youth and age, remain poor their entire lives</a:t>
            </a:r>
          </a:p>
          <a:p>
            <a:pPr>
              <a:spcBef>
                <a:spcPts val="0"/>
              </a:spcBef>
              <a:spcAft>
                <a:spcPts val="0"/>
              </a:spcAft>
              <a:defRPr/>
            </a:pPr>
            <a:r>
              <a:rPr lang="en-US" sz="1800" dirty="0"/>
              <a:t>-Not romanticized or idealized</a:t>
            </a:r>
          </a:p>
          <a:p>
            <a:pPr>
              <a:spcBef>
                <a:spcPts val="0"/>
              </a:spcBef>
              <a:spcAft>
                <a:spcPts val="0"/>
              </a:spcAft>
              <a:defRPr/>
            </a:pPr>
            <a:r>
              <a:rPr lang="en-US" sz="1800" dirty="0"/>
              <a:t>-Isolated physically and economically</a:t>
            </a:r>
          </a:p>
          <a:p>
            <a:pPr>
              <a:spcBef>
                <a:spcPts val="0"/>
              </a:spcBef>
              <a:spcAft>
                <a:spcPts val="0"/>
              </a:spcAft>
              <a:defRPr/>
            </a:pPr>
            <a:r>
              <a:rPr lang="en-US" sz="1800" dirty="0"/>
              <a:t>-Colors and angles suggest dismal nature and mechanism</a:t>
            </a:r>
          </a:p>
          <a:p>
            <a:pPr>
              <a:spcBef>
                <a:spcPts val="0"/>
              </a:spcBef>
              <a:spcAft>
                <a:spcPts val="0"/>
              </a:spcAft>
              <a:defRPr/>
            </a:pPr>
            <a:r>
              <a:rPr lang="en-US" sz="1800" dirty="0"/>
              <a:t>-1848 laborers rebelled against bourgeois leaders, demanding better working conditions. Put down in days, but many died</a:t>
            </a:r>
          </a:p>
          <a:p>
            <a:pPr>
              <a:spcBef>
                <a:spcPts val="0"/>
              </a:spcBef>
              <a:spcAft>
                <a:spcPts val="0"/>
              </a:spcAft>
              <a:defRPr/>
            </a:pPr>
            <a:r>
              <a:rPr lang="en-US" sz="1800" dirty="0"/>
              <a:t>-Original was destroyed during WWII when a transport vehicle moving it in Dresden was bombed by Allied Forces</a:t>
            </a:r>
          </a:p>
        </p:txBody>
      </p:sp>
      <p:sp>
        <p:nvSpPr>
          <p:cNvPr id="2" name="5-Point Star 1">
            <a:extLst>
              <a:ext uri="{FF2B5EF4-FFF2-40B4-BE49-F238E27FC236}">
                <a16:creationId xmlns:a16="http://schemas.microsoft.com/office/drawing/2014/main" id="{ACD68348-48F6-D447-A0CC-2C1578183897}"/>
              </a:ext>
            </a:extLst>
          </p:cNvPr>
          <p:cNvSpPr/>
          <p:nvPr/>
        </p:nvSpPr>
        <p:spPr>
          <a:xfrm>
            <a:off x="231399" y="258608"/>
            <a:ext cx="785446" cy="796469"/>
          </a:xfrm>
          <a:prstGeom prst="star5">
            <a:avLst>
              <a:gd name="adj" fmla="val 27950"/>
              <a:gd name="hf" fmla="val 105146"/>
              <a:gd name="vf" fmla="val 110557"/>
            </a:avLst>
          </a:prstGeom>
          <a:solidFill>
            <a:srgbClr val="FFE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3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https://ka-perseus-images.s3.amazonaws.com/dbbf11d8873defcfd3038ae2087f065cf7681dc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47276" y="395797"/>
            <a:ext cx="4041775" cy="3233070"/>
          </a:xfrm>
        </p:spPr>
      </p:pic>
      <p:sp>
        <p:nvSpPr>
          <p:cNvPr id="20482" name="Text Placeholder 2"/>
          <p:cNvSpPr>
            <a:spLocks noGrp="1"/>
          </p:cNvSpPr>
          <p:nvPr>
            <p:ph type="body" sz="half" idx="2"/>
          </p:nvPr>
        </p:nvSpPr>
        <p:spPr>
          <a:xfrm>
            <a:off x="7250722" y="816546"/>
            <a:ext cx="3006969" cy="5834063"/>
          </a:xfrm>
        </p:spPr>
        <p:txBody>
          <a:bodyPr>
            <a:normAutofit fontScale="92500" lnSpcReduction="10000"/>
          </a:bodyPr>
          <a:lstStyle/>
          <a:p>
            <a:pPr marL="285750" indent="-285750">
              <a:buFont typeface="Arial" panose="020B0604020202020204" pitchFamily="34" charset="0"/>
              <a:buChar char="•"/>
            </a:pPr>
            <a:r>
              <a:rPr lang="en-US" altLang="en-US" sz="2400" dirty="0"/>
              <a:t>On top, Millet’s </a:t>
            </a:r>
            <a:r>
              <a:rPr lang="en-US" altLang="en-US" sz="2400" i="1" dirty="0"/>
              <a:t>The Gleaners</a:t>
            </a:r>
            <a:r>
              <a:rPr lang="en-US" altLang="en-US" sz="2400" dirty="0"/>
              <a:t>, hard-working but un-idealized peasants</a:t>
            </a:r>
          </a:p>
          <a:p>
            <a:pPr marL="833438" lvl="1" indent="-285750">
              <a:buFont typeface="Arial" panose="020B0604020202020204" pitchFamily="34" charset="0"/>
              <a:buChar char="•"/>
            </a:pPr>
            <a:r>
              <a:rPr lang="en-US" altLang="en-US" sz="1800" dirty="0"/>
              <a:t>Hard working but not depicted as harshly</a:t>
            </a:r>
          </a:p>
          <a:p>
            <a:pPr marL="285750" indent="-285750">
              <a:buFont typeface="Arial" panose="020B0604020202020204" pitchFamily="34" charset="0"/>
              <a:buChar char="•"/>
            </a:pPr>
            <a:r>
              <a:rPr lang="en-US" altLang="en-US" sz="2400" dirty="0"/>
              <a:t>Aerial perspective is calming, close up and low perspective is uncomfortable</a:t>
            </a:r>
          </a:p>
          <a:p>
            <a:pPr marL="285750" indent="-285750">
              <a:buFont typeface="Arial" panose="020B0604020202020204" pitchFamily="34" charset="0"/>
              <a:buChar char="•"/>
            </a:pPr>
            <a:r>
              <a:rPr lang="en-US" altLang="en-US" sz="2400" dirty="0"/>
              <a:t>Brush strokes are rough and choppy in </a:t>
            </a:r>
            <a:r>
              <a:rPr lang="en-US" altLang="en-US" sz="2400" i="1" dirty="0"/>
              <a:t>Stone Breakers</a:t>
            </a:r>
            <a:endParaRPr lang="en-US" altLang="en-US" sz="2400" dirty="0"/>
          </a:p>
          <a:p>
            <a:pPr marL="833438" lvl="1" indent="-285750">
              <a:buFont typeface="Arial" panose="020B0604020202020204" pitchFamily="34" charset="0"/>
              <a:buChar char="•"/>
            </a:pPr>
            <a:r>
              <a:rPr lang="en-US" altLang="en-US" sz="1800" dirty="0"/>
              <a:t>Rejection of Neoclassicist style</a:t>
            </a:r>
          </a:p>
          <a:p>
            <a:pPr marL="285750" indent="-285750">
              <a:buFont typeface="Arial" panose="020B0604020202020204" pitchFamily="34" charset="0"/>
              <a:buChar char="•"/>
            </a:pPr>
            <a:r>
              <a:rPr lang="en-US" altLang="en-US" sz="2400" dirty="0"/>
              <a:t>No attention given to faces in either work</a:t>
            </a:r>
          </a:p>
        </p:txBody>
      </p:sp>
      <p:pic>
        <p:nvPicPr>
          <p:cNvPr id="20484" name="Picture 4" descr="https://ka-perseus-images.s3.amazonaws.com/c3a1347a6d9f3176bfd9c584d78cd5d4e3fc7e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316" y="3733577"/>
            <a:ext cx="4801696" cy="291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575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50403" y="76200"/>
            <a:ext cx="3200400" cy="1524000"/>
          </a:xfrm>
        </p:spPr>
        <p:txBody>
          <a:bodyPr>
            <a:normAutofit fontScale="90000"/>
          </a:bodyPr>
          <a:lstStyle/>
          <a:p>
            <a:pPr>
              <a:defRPr/>
            </a:pPr>
            <a:r>
              <a:rPr lang="en-US" dirty="0">
                <a:solidFill>
                  <a:schemeClr val="accent1">
                    <a:lumMod val="75000"/>
                  </a:schemeClr>
                </a:solidFill>
              </a:rPr>
              <a:t>Millet, The Gleaners, 1857, Realism, France, oil on canvas** Not in 250</a:t>
            </a:r>
          </a:p>
        </p:txBody>
      </p:sp>
      <p:pic>
        <p:nvPicPr>
          <p:cNvPr id="21508" name="Picture 5" descr="29-3.jpg                                                       001680E9William's Hard Drive           B6EA260F:"/>
          <p:cNvPicPr>
            <a:picLocks noGrp="1" noChangeAspect="1" noChangeArrowheads="1"/>
          </p:cNvPicPr>
          <p:nvPr>
            <p:ph idx="1"/>
          </p:nvPr>
        </p:nvPicPr>
        <p:blipFill>
          <a:blip r:embed="rId2">
            <a:lum bright="-6000" contrast="6000"/>
            <a:extLst>
              <a:ext uri="{28A0092B-C50C-407E-A947-70E740481C1C}">
                <a14:useLocalDpi xmlns:a14="http://schemas.microsoft.com/office/drawing/2010/main" val="0"/>
              </a:ext>
            </a:extLst>
          </a:blip>
          <a:srcRect/>
          <a:stretch>
            <a:fillRect/>
          </a:stretch>
        </p:blipFill>
        <p:spPr>
          <a:xfrm>
            <a:off x="419371" y="1261544"/>
            <a:ext cx="6293416" cy="4792328"/>
          </a:xfrm>
        </p:spPr>
      </p:pic>
      <p:sp>
        <p:nvSpPr>
          <p:cNvPr id="21507" name="Text Placeholder 2"/>
          <p:cNvSpPr>
            <a:spLocks noGrp="1"/>
          </p:cNvSpPr>
          <p:nvPr>
            <p:ph type="body" sz="half" idx="2"/>
          </p:nvPr>
        </p:nvSpPr>
        <p:spPr>
          <a:xfrm>
            <a:off x="7344895" y="1763011"/>
            <a:ext cx="3938015" cy="5094989"/>
          </a:xfrm>
        </p:spPr>
        <p:txBody>
          <a:bodyPr>
            <a:normAutofit/>
          </a:bodyPr>
          <a:lstStyle/>
          <a:p>
            <a:pPr eaLnBrk="1" hangingPunct="1">
              <a:spcBef>
                <a:spcPct val="0"/>
              </a:spcBef>
              <a:spcAft>
                <a:spcPct val="0"/>
              </a:spcAft>
            </a:pPr>
            <a:r>
              <a:rPr lang="en-US" altLang="en-US" sz="1800" dirty="0"/>
              <a:t>-Subjects in occupations of the everyday world</a:t>
            </a:r>
          </a:p>
          <a:p>
            <a:pPr eaLnBrk="1" hangingPunct="1">
              <a:spcBef>
                <a:spcPct val="0"/>
              </a:spcBef>
              <a:spcAft>
                <a:spcPct val="0"/>
              </a:spcAft>
            </a:pPr>
            <a:r>
              <a:rPr lang="en-US" altLang="en-US" sz="1800" dirty="0"/>
              <a:t>-Millet was part of a group of painters who settled in the countryside to paint (Barbizon School)</a:t>
            </a:r>
          </a:p>
          <a:p>
            <a:pPr eaLnBrk="1" hangingPunct="1">
              <a:spcBef>
                <a:spcPct val="0"/>
              </a:spcBef>
              <a:spcAft>
                <a:spcPct val="0"/>
              </a:spcAft>
            </a:pPr>
            <a:r>
              <a:rPr lang="en-US" altLang="en-US" sz="1800" dirty="0"/>
              <a:t>-Millet was also from a peasant family and identified with the country poor</a:t>
            </a:r>
          </a:p>
          <a:p>
            <a:pPr eaLnBrk="1" hangingPunct="1">
              <a:spcBef>
                <a:spcPct val="0"/>
              </a:spcBef>
              <a:spcAft>
                <a:spcPct val="0"/>
              </a:spcAft>
            </a:pPr>
            <a:r>
              <a:rPr lang="en-US" altLang="en-US" sz="1800" dirty="0"/>
              <a:t>-Three peasant women finding the scraps of grain, allowed to do this by wealthy landowners</a:t>
            </a:r>
          </a:p>
          <a:p>
            <a:pPr eaLnBrk="1" hangingPunct="1">
              <a:spcBef>
                <a:spcPct val="0"/>
              </a:spcBef>
              <a:spcAft>
                <a:spcPct val="0"/>
              </a:spcAft>
            </a:pPr>
            <a:r>
              <a:rPr lang="en-US" altLang="en-US" sz="1800" dirty="0"/>
              <a:t>-Monumental figures against a large sky</a:t>
            </a:r>
          </a:p>
          <a:p>
            <a:pPr eaLnBrk="1" hangingPunct="1">
              <a:spcBef>
                <a:spcPct val="0"/>
              </a:spcBef>
              <a:spcAft>
                <a:spcPct val="0"/>
              </a:spcAft>
            </a:pPr>
            <a:r>
              <a:rPr lang="en-US" altLang="en-US" sz="1800" dirty="0"/>
              <a:t>-Sentimental, unlike Courbet</a:t>
            </a:r>
          </a:p>
          <a:p>
            <a:pPr eaLnBrk="1" hangingPunct="1">
              <a:spcBef>
                <a:spcPct val="0"/>
              </a:spcBef>
              <a:spcAft>
                <a:spcPct val="0"/>
              </a:spcAft>
            </a:pPr>
            <a:r>
              <a:rPr lang="en-US" altLang="en-US" sz="1800" dirty="0"/>
              <a:t>-Disliked by public, especially rich middle and upper classes</a:t>
            </a:r>
          </a:p>
          <a:p>
            <a:pPr eaLnBrk="1" hangingPunct="1">
              <a:spcBef>
                <a:spcPct val="0"/>
              </a:spcBef>
              <a:spcAft>
                <a:spcPct val="0"/>
              </a:spcAft>
            </a:pPr>
            <a:r>
              <a:rPr lang="en-US" altLang="en-US" sz="1800" dirty="0"/>
              <a:t>-Influenced socialist movements and thinkers like Marx</a:t>
            </a:r>
          </a:p>
        </p:txBody>
      </p:sp>
    </p:spTree>
    <p:extLst>
      <p:ext uri="{BB962C8B-B14F-4D97-AF65-F5344CB8AC3E}">
        <p14:creationId xmlns:p14="http://schemas.microsoft.com/office/powerpoint/2010/main" val="3414871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89990" y="439616"/>
            <a:ext cx="3200400" cy="1524000"/>
          </a:xfrm>
        </p:spPr>
        <p:txBody>
          <a:bodyPr>
            <a:normAutofit fontScale="90000"/>
          </a:bodyPr>
          <a:lstStyle/>
          <a:p>
            <a:pPr>
              <a:defRPr/>
            </a:pPr>
            <a:r>
              <a:rPr lang="en-US" dirty="0" err="1">
                <a:solidFill>
                  <a:schemeClr val="accent1">
                    <a:lumMod val="75000"/>
                  </a:schemeClr>
                </a:solidFill>
              </a:rPr>
              <a:t>Manet</a:t>
            </a:r>
            <a:r>
              <a:rPr lang="en-US" dirty="0">
                <a:solidFill>
                  <a:schemeClr val="accent1">
                    <a:lumMod val="75000"/>
                  </a:schemeClr>
                </a:solidFill>
              </a:rPr>
              <a:t>, Le </a:t>
            </a:r>
            <a:r>
              <a:rPr lang="en-US" dirty="0" err="1">
                <a:solidFill>
                  <a:schemeClr val="accent1">
                    <a:lumMod val="75000"/>
                  </a:schemeClr>
                </a:solidFill>
              </a:rPr>
              <a:t>Dejeneur</a:t>
            </a:r>
            <a:r>
              <a:rPr lang="en-US" dirty="0">
                <a:solidFill>
                  <a:schemeClr val="accent1">
                    <a:lumMod val="75000"/>
                  </a:schemeClr>
                </a:solidFill>
              </a:rPr>
              <a:t> sur </a:t>
            </a:r>
            <a:r>
              <a:rPr lang="en-US" dirty="0" err="1">
                <a:solidFill>
                  <a:schemeClr val="accent1">
                    <a:lumMod val="75000"/>
                  </a:schemeClr>
                </a:solidFill>
              </a:rPr>
              <a:t>l’herbe</a:t>
            </a:r>
            <a:r>
              <a:rPr lang="en-US" dirty="0">
                <a:solidFill>
                  <a:schemeClr val="accent1">
                    <a:lumMod val="75000"/>
                  </a:schemeClr>
                </a:solidFill>
              </a:rPr>
              <a:t>, 1860</a:t>
            </a:r>
            <a:r>
              <a:rPr lang="en-US" sz="2000" dirty="0">
                <a:solidFill>
                  <a:schemeClr val="accent1">
                    <a:lumMod val="75000"/>
                  </a:schemeClr>
                </a:solidFill>
              </a:rPr>
              <a:t>s</a:t>
            </a:r>
            <a:r>
              <a:rPr lang="en-US" dirty="0">
                <a:solidFill>
                  <a:schemeClr val="accent1">
                    <a:lumMod val="75000"/>
                  </a:schemeClr>
                </a:solidFill>
              </a:rPr>
              <a:t>, Realism, France, oil on canvas**Not in 250</a:t>
            </a:r>
          </a:p>
        </p:txBody>
      </p:sp>
      <p:pic>
        <p:nvPicPr>
          <p:cNvPr id="22532" name="Picture 6" descr="29-7.jpg                                                       001680E9William's Hard Drive           B6EA260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7817" y="1049216"/>
            <a:ext cx="6561199" cy="5175738"/>
          </a:xfrm>
        </p:spPr>
      </p:pic>
      <p:sp>
        <p:nvSpPr>
          <p:cNvPr id="20483" name="Text Placeholder 2"/>
          <p:cNvSpPr>
            <a:spLocks noGrp="1"/>
          </p:cNvSpPr>
          <p:nvPr>
            <p:ph type="body" sz="half" idx="2"/>
          </p:nvPr>
        </p:nvSpPr>
        <p:spPr>
          <a:xfrm>
            <a:off x="7696199" y="2086708"/>
            <a:ext cx="3987983" cy="4771292"/>
          </a:xfrm>
        </p:spPr>
        <p:txBody>
          <a:bodyPr>
            <a:normAutofit fontScale="92500" lnSpcReduction="10000"/>
          </a:bodyPr>
          <a:lstStyle/>
          <a:p>
            <a:pPr>
              <a:spcBef>
                <a:spcPts val="0"/>
              </a:spcBef>
              <a:spcAft>
                <a:spcPts val="0"/>
              </a:spcAft>
              <a:defRPr/>
            </a:pPr>
            <a:r>
              <a:rPr lang="en-US" sz="1800" dirty="0"/>
              <a:t>-Important in the development of Impressionism</a:t>
            </a:r>
          </a:p>
          <a:p>
            <a:pPr>
              <a:spcBef>
                <a:spcPts val="0"/>
              </a:spcBef>
              <a:spcAft>
                <a:spcPts val="0"/>
              </a:spcAft>
              <a:defRPr/>
            </a:pPr>
            <a:r>
              <a:rPr lang="en-US" sz="1800" dirty="0"/>
              <a:t>-Two women and two men enjoying a picnic</a:t>
            </a:r>
          </a:p>
          <a:p>
            <a:pPr>
              <a:spcBef>
                <a:spcPts val="0"/>
              </a:spcBef>
              <a:spcAft>
                <a:spcPts val="0"/>
              </a:spcAft>
              <a:defRPr/>
            </a:pPr>
            <a:r>
              <a:rPr lang="en-US" sz="1800" dirty="0"/>
              <a:t>-Consistent with Realist principles, all foreground figures are based on real people. Woman is his favorite muse at the time, his brother has a cane, and the other man is a famous sculptor</a:t>
            </a:r>
          </a:p>
          <a:p>
            <a:pPr>
              <a:spcBef>
                <a:spcPts val="0"/>
              </a:spcBef>
              <a:spcAft>
                <a:spcPts val="0"/>
              </a:spcAft>
              <a:defRPr/>
            </a:pPr>
            <a:r>
              <a:rPr lang="en-US" sz="1800" dirty="0"/>
              <a:t>-</a:t>
            </a:r>
            <a:r>
              <a:rPr lang="en-US" sz="1800" dirty="0" err="1"/>
              <a:t>Unidealized</a:t>
            </a:r>
            <a:r>
              <a:rPr lang="en-US" sz="1800" dirty="0"/>
              <a:t> nude, but comfortable in surroundings, gazing at the viewer</a:t>
            </a:r>
          </a:p>
          <a:p>
            <a:pPr>
              <a:spcBef>
                <a:spcPts val="0"/>
              </a:spcBef>
              <a:spcAft>
                <a:spcPts val="0"/>
              </a:spcAft>
              <a:defRPr/>
            </a:pPr>
            <a:r>
              <a:rPr lang="en-US" sz="1800" dirty="0"/>
              <a:t>-Outraged the public</a:t>
            </a:r>
          </a:p>
          <a:p>
            <a:pPr>
              <a:spcBef>
                <a:spcPts val="0"/>
              </a:spcBef>
              <a:spcAft>
                <a:spcPts val="0"/>
              </a:spcAft>
              <a:defRPr/>
            </a:pPr>
            <a:r>
              <a:rPr lang="en-US" sz="1800" dirty="0"/>
              <a:t>-Called attention to the act of making art, stark lighting, soft brushstrokes contrasted with hard lines of the figures</a:t>
            </a:r>
          </a:p>
          <a:p>
            <a:pPr>
              <a:spcBef>
                <a:spcPts val="0"/>
              </a:spcBef>
              <a:spcAft>
                <a:spcPts val="0"/>
              </a:spcAft>
              <a:defRPr/>
            </a:pPr>
            <a:r>
              <a:rPr lang="en-US" sz="1800" dirty="0"/>
              <a:t>-Moving away from illusionism and toward an open acknowledgement of painting’s properties</a:t>
            </a:r>
          </a:p>
        </p:txBody>
      </p:sp>
    </p:spTree>
    <p:extLst>
      <p:ext uri="{BB962C8B-B14F-4D97-AF65-F5344CB8AC3E}">
        <p14:creationId xmlns:p14="http://schemas.microsoft.com/office/powerpoint/2010/main" val="2345005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48600" y="152400"/>
            <a:ext cx="3578947" cy="1101436"/>
          </a:xfrm>
        </p:spPr>
        <p:txBody>
          <a:bodyPr/>
          <a:lstStyle/>
          <a:p>
            <a:pPr>
              <a:defRPr/>
            </a:pPr>
            <a:r>
              <a:rPr lang="en-US" sz="3200" dirty="0" err="1">
                <a:solidFill>
                  <a:schemeClr val="accent1">
                    <a:lumMod val="75000"/>
                  </a:schemeClr>
                </a:solidFill>
              </a:rPr>
              <a:t>Manet</a:t>
            </a:r>
            <a:r>
              <a:rPr lang="en-US" sz="3200" dirty="0">
                <a:solidFill>
                  <a:schemeClr val="accent1">
                    <a:lumMod val="75000"/>
                  </a:schemeClr>
                </a:solidFill>
              </a:rPr>
              <a:t>, Olympia 1860s, Realism, France,  oil on canvas</a:t>
            </a:r>
          </a:p>
        </p:txBody>
      </p:sp>
      <p:pic>
        <p:nvPicPr>
          <p:cNvPr id="23556" name="Picture 5" descr="29-8.jpg                                                       001680E9William's Hard Drive           B6EA260F:"/>
          <p:cNvPicPr>
            <a:picLocks noGrp="1" noChangeAspect="1" noChangeArrowheads="1"/>
          </p:cNvPicPr>
          <p:nvPr>
            <p:ph idx="1"/>
          </p:nvPr>
        </p:nvPicPr>
        <p:blipFill>
          <a:blip r:embed="rId2">
            <a:lum bright="-6000"/>
            <a:extLst>
              <a:ext uri="{28A0092B-C50C-407E-A947-70E740481C1C}">
                <a14:useLocalDpi xmlns:a14="http://schemas.microsoft.com/office/drawing/2010/main" val="0"/>
              </a:ext>
            </a:extLst>
          </a:blip>
          <a:srcRect/>
          <a:stretch>
            <a:fillRect/>
          </a:stretch>
        </p:blipFill>
        <p:spPr>
          <a:xfrm>
            <a:off x="258761" y="1219199"/>
            <a:ext cx="7403397" cy="5017477"/>
          </a:xfrm>
        </p:spPr>
      </p:pic>
      <p:sp>
        <p:nvSpPr>
          <p:cNvPr id="19459" name="Text Placeholder 2"/>
          <p:cNvSpPr>
            <a:spLocks noGrp="1"/>
          </p:cNvSpPr>
          <p:nvPr>
            <p:ph type="body" sz="half" idx="2"/>
          </p:nvPr>
        </p:nvSpPr>
        <p:spPr>
          <a:xfrm>
            <a:off x="8167850" y="1531717"/>
            <a:ext cx="3765389" cy="5486400"/>
          </a:xfrm>
        </p:spPr>
        <p:txBody>
          <a:bodyPr>
            <a:normAutofit/>
          </a:bodyPr>
          <a:lstStyle/>
          <a:p>
            <a:pPr>
              <a:spcBef>
                <a:spcPts val="0"/>
              </a:spcBef>
              <a:spcAft>
                <a:spcPts val="0"/>
              </a:spcAft>
              <a:defRPr/>
            </a:pPr>
            <a:r>
              <a:rPr lang="en-US" sz="2000" dirty="0"/>
              <a:t>-Young, white prostitute (Olympia was a common name for prostitutes at this time)</a:t>
            </a:r>
          </a:p>
          <a:p>
            <a:pPr>
              <a:spcBef>
                <a:spcPts val="0"/>
              </a:spcBef>
              <a:spcAft>
                <a:spcPts val="0"/>
              </a:spcAft>
              <a:defRPr/>
            </a:pPr>
            <a:r>
              <a:rPr lang="en-US" sz="2000" dirty="0"/>
              <a:t>-At ease and gazes at the viewer</a:t>
            </a:r>
          </a:p>
          <a:p>
            <a:pPr>
              <a:spcBef>
                <a:spcPts val="0"/>
              </a:spcBef>
              <a:spcAft>
                <a:spcPts val="0"/>
              </a:spcAft>
              <a:defRPr/>
            </a:pPr>
            <a:r>
              <a:rPr lang="en-US" sz="2000" dirty="0"/>
              <a:t>-Horrified critics and the public: shamelessness of her gaze</a:t>
            </a:r>
          </a:p>
          <a:p>
            <a:pPr>
              <a:spcBef>
                <a:spcPts val="0"/>
              </a:spcBef>
              <a:spcAft>
                <a:spcPts val="0"/>
              </a:spcAft>
              <a:defRPr/>
            </a:pPr>
            <a:r>
              <a:rPr lang="en-US" sz="2000" dirty="0"/>
              <a:t>-Depiction of a black woman was not new, but with a white prostitute it evoked moral depravity, inferiority, and animalistic sexuality</a:t>
            </a:r>
          </a:p>
          <a:p>
            <a:pPr>
              <a:spcBef>
                <a:spcPts val="0"/>
              </a:spcBef>
              <a:spcAft>
                <a:spcPts val="0"/>
              </a:spcAft>
              <a:defRPr/>
            </a:pPr>
            <a:r>
              <a:rPr lang="en-US" sz="2000" dirty="0"/>
              <a:t>-Made references to racial divisions</a:t>
            </a:r>
          </a:p>
          <a:p>
            <a:pPr>
              <a:spcBef>
                <a:spcPts val="0"/>
              </a:spcBef>
              <a:spcAft>
                <a:spcPts val="0"/>
              </a:spcAft>
              <a:defRPr/>
            </a:pPr>
            <a:r>
              <a:rPr lang="en-US" sz="2000" dirty="0"/>
              <a:t>-Also departed from accepted art practices: rough brush strokes, and abrupt shifts in tonality</a:t>
            </a:r>
          </a:p>
        </p:txBody>
      </p:sp>
      <p:sp>
        <p:nvSpPr>
          <p:cNvPr id="5" name="5-Point Star 4">
            <a:extLst>
              <a:ext uri="{FF2B5EF4-FFF2-40B4-BE49-F238E27FC236}">
                <a16:creationId xmlns:a16="http://schemas.microsoft.com/office/drawing/2014/main" id="{CA608543-70D2-7640-9CE8-B64FB49EBE09}"/>
              </a:ext>
            </a:extLst>
          </p:cNvPr>
          <p:cNvSpPr/>
          <p:nvPr/>
        </p:nvSpPr>
        <p:spPr>
          <a:xfrm>
            <a:off x="231399" y="258608"/>
            <a:ext cx="785446" cy="796469"/>
          </a:xfrm>
          <a:prstGeom prst="star5">
            <a:avLst>
              <a:gd name="adj" fmla="val 27950"/>
              <a:gd name="hf" fmla="val 105146"/>
              <a:gd name="vf" fmla="val 110557"/>
            </a:avLst>
          </a:prstGeom>
          <a:solidFill>
            <a:srgbClr val="FFE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867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96200" y="221776"/>
            <a:ext cx="3200400" cy="1524000"/>
          </a:xfrm>
        </p:spPr>
        <p:txBody>
          <a:bodyPr>
            <a:normAutofit fontScale="90000"/>
          </a:bodyPr>
          <a:lstStyle/>
          <a:p>
            <a:pPr>
              <a:defRPr/>
            </a:pPr>
            <a:r>
              <a:rPr lang="en-US" dirty="0">
                <a:solidFill>
                  <a:schemeClr val="accent1">
                    <a:lumMod val="75000"/>
                  </a:schemeClr>
                </a:solidFill>
              </a:rPr>
              <a:t>Bonheur, The Horse Fair, 1850s, Realism, France, oil on canvas** not in 250</a:t>
            </a:r>
          </a:p>
        </p:txBody>
      </p:sp>
      <p:pic>
        <p:nvPicPr>
          <p:cNvPr id="24580" name="Picture 5" descr=" 29-10.jpg                                                      001680E9William's Hard Drive           B6EA260F:"/>
          <p:cNvPicPr>
            <a:picLocks noGrp="1" noChangeAspect="1" noChangeArrowheads="1"/>
          </p:cNvPicPr>
          <p:nvPr>
            <p:ph idx="1"/>
          </p:nvPr>
        </p:nvPicPr>
        <p:blipFill>
          <a:blip r:embed="rId2">
            <a:lum bright="-6000" contrast="6000"/>
            <a:extLst>
              <a:ext uri="{28A0092B-C50C-407E-A947-70E740481C1C}">
                <a14:useLocalDpi xmlns:a14="http://schemas.microsoft.com/office/drawing/2010/main" val="0"/>
              </a:ext>
            </a:extLst>
          </a:blip>
          <a:srcRect/>
          <a:stretch>
            <a:fillRect/>
          </a:stretch>
        </p:blipFill>
        <p:spPr>
          <a:xfrm>
            <a:off x="372696" y="1745777"/>
            <a:ext cx="7001119" cy="3336878"/>
          </a:xfrm>
        </p:spPr>
      </p:pic>
      <p:sp>
        <p:nvSpPr>
          <p:cNvPr id="21507" name="Text Placeholder 2"/>
          <p:cNvSpPr>
            <a:spLocks noGrp="1"/>
          </p:cNvSpPr>
          <p:nvPr>
            <p:ph type="body" sz="half" idx="2"/>
          </p:nvPr>
        </p:nvSpPr>
        <p:spPr>
          <a:xfrm>
            <a:off x="7696199" y="1745776"/>
            <a:ext cx="4026877" cy="4272885"/>
          </a:xfrm>
        </p:spPr>
        <p:txBody>
          <a:bodyPr>
            <a:normAutofit fontScale="92500" lnSpcReduction="10000"/>
          </a:bodyPr>
          <a:lstStyle/>
          <a:p>
            <a:pPr>
              <a:spcBef>
                <a:spcPts val="0"/>
              </a:spcBef>
              <a:spcAft>
                <a:spcPts val="0"/>
              </a:spcAft>
              <a:defRPr/>
            </a:pPr>
            <a:r>
              <a:rPr lang="en-US" sz="1800" dirty="0"/>
              <a:t>-Most celebrated female artist of the 19</a:t>
            </a:r>
            <a:r>
              <a:rPr lang="en-US" sz="1800" baseline="30000" dirty="0"/>
              <a:t>th</a:t>
            </a:r>
            <a:r>
              <a:rPr lang="en-US" sz="1800" dirty="0"/>
              <a:t> century</a:t>
            </a:r>
          </a:p>
          <a:p>
            <a:pPr>
              <a:spcBef>
                <a:spcPts val="0"/>
              </a:spcBef>
              <a:spcAft>
                <a:spcPts val="0"/>
              </a:spcAft>
              <a:defRPr/>
            </a:pPr>
            <a:r>
              <a:rPr lang="en-US" sz="1800" dirty="0"/>
              <a:t>-Received training from her father (socialist who championed the education and enfranchisement of women)</a:t>
            </a:r>
          </a:p>
          <a:p>
            <a:pPr>
              <a:spcBef>
                <a:spcPts val="0"/>
              </a:spcBef>
              <a:spcAft>
                <a:spcPts val="0"/>
              </a:spcAft>
              <a:defRPr/>
            </a:pPr>
            <a:r>
              <a:rPr lang="en-US" sz="1800" dirty="0"/>
              <a:t>-Realist passion for accuracy in paintings, but resisted the depictions of problematic social/political situations</a:t>
            </a:r>
          </a:p>
          <a:p>
            <a:pPr>
              <a:spcBef>
                <a:spcPts val="0"/>
              </a:spcBef>
              <a:spcAft>
                <a:spcPts val="0"/>
              </a:spcAft>
              <a:defRPr/>
            </a:pPr>
            <a:r>
              <a:rPr lang="en-US" sz="1800" dirty="0"/>
              <a:t>-Turned attention to French countryside and animals</a:t>
            </a:r>
          </a:p>
          <a:p>
            <a:pPr>
              <a:spcBef>
                <a:spcPts val="0"/>
              </a:spcBef>
              <a:spcAft>
                <a:spcPts val="0"/>
              </a:spcAft>
              <a:defRPr/>
            </a:pPr>
            <a:r>
              <a:rPr lang="en-US" sz="1800" dirty="0"/>
              <a:t>-Studied anatomy at the fairs and the slaughterhouses</a:t>
            </a:r>
          </a:p>
          <a:p>
            <a:pPr>
              <a:spcBef>
                <a:spcPts val="0"/>
              </a:spcBef>
              <a:spcAft>
                <a:spcPts val="0"/>
              </a:spcAft>
              <a:defRPr/>
            </a:pPr>
            <a:r>
              <a:rPr lang="en-US" sz="1800" dirty="0"/>
              <a:t>-Also inspired by the Parthenon frieze</a:t>
            </a:r>
          </a:p>
          <a:p>
            <a:pPr>
              <a:spcBef>
                <a:spcPts val="0"/>
              </a:spcBef>
              <a:spcAft>
                <a:spcPts val="0"/>
              </a:spcAft>
              <a:defRPr/>
            </a:pPr>
            <a:r>
              <a:rPr lang="en-US" sz="1800" dirty="0"/>
              <a:t>-Dramatic lighting, loose brushwork, rolling sky</a:t>
            </a:r>
          </a:p>
          <a:p>
            <a:pPr>
              <a:spcBef>
                <a:spcPts val="0"/>
              </a:spcBef>
              <a:spcAft>
                <a:spcPts val="0"/>
              </a:spcAft>
              <a:defRPr/>
            </a:pPr>
            <a:r>
              <a:rPr lang="en-US" sz="1800" dirty="0"/>
              <a:t>-Different movement but based on reality</a:t>
            </a:r>
          </a:p>
        </p:txBody>
      </p:sp>
    </p:spTree>
    <p:extLst>
      <p:ext uri="{BB962C8B-B14F-4D97-AF65-F5344CB8AC3E}">
        <p14:creationId xmlns:p14="http://schemas.microsoft.com/office/powerpoint/2010/main" val="335146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76160" y="0"/>
            <a:ext cx="3291840" cy="1737360"/>
          </a:xfrm>
        </p:spPr>
        <p:txBody>
          <a:bodyPr>
            <a:normAutofit fontScale="90000"/>
          </a:bodyPr>
          <a:lstStyle/>
          <a:p>
            <a:pPr>
              <a:defRPr/>
            </a:pPr>
            <a:r>
              <a:rPr lang="en-US" dirty="0">
                <a:solidFill>
                  <a:schemeClr val="accent1">
                    <a:lumMod val="75000"/>
                  </a:schemeClr>
                </a:solidFill>
              </a:rPr>
              <a:t>Eakins, The Gross Clinic, 1875, Realism, America, oil on canvas**not in 250</a:t>
            </a:r>
          </a:p>
        </p:txBody>
      </p:sp>
      <p:pic>
        <p:nvPicPr>
          <p:cNvPr id="25604" name="Picture 6" descr=" 29-12.jpg                                                      001680E9William's Hard Drive           B6EA260F:"/>
          <p:cNvPicPr>
            <a:picLocks noGrp="1" noChangeAspect="1" noChangeArrowheads="1"/>
          </p:cNvPicPr>
          <p:nvPr>
            <p:ph idx="1"/>
          </p:nvPr>
        </p:nvPicPr>
        <p:blipFill>
          <a:blip r:embed="rId2">
            <a:lum contrast="6000"/>
            <a:extLst>
              <a:ext uri="{28A0092B-C50C-407E-A947-70E740481C1C}">
                <a14:useLocalDpi xmlns:a14="http://schemas.microsoft.com/office/drawing/2010/main" val="0"/>
              </a:ext>
            </a:extLst>
          </a:blip>
          <a:srcRect r="461"/>
          <a:stretch>
            <a:fillRect/>
          </a:stretch>
        </p:blipFill>
        <p:spPr>
          <a:xfrm>
            <a:off x="1444625" y="571500"/>
            <a:ext cx="4651375" cy="5715000"/>
          </a:xfrm>
        </p:spPr>
      </p:pic>
      <p:sp>
        <p:nvSpPr>
          <p:cNvPr id="22531" name="Text Placeholder 2"/>
          <p:cNvSpPr>
            <a:spLocks noGrp="1"/>
          </p:cNvSpPr>
          <p:nvPr>
            <p:ph type="body" sz="half" idx="2"/>
          </p:nvPr>
        </p:nvSpPr>
        <p:spPr>
          <a:xfrm>
            <a:off x="6637948" y="1565563"/>
            <a:ext cx="5249252" cy="4952468"/>
          </a:xfrm>
        </p:spPr>
        <p:txBody>
          <a:bodyPr>
            <a:normAutofit lnSpcReduction="10000"/>
          </a:bodyPr>
          <a:lstStyle/>
          <a:p>
            <a:pPr>
              <a:spcBef>
                <a:spcPts val="0"/>
              </a:spcBef>
              <a:spcAft>
                <a:spcPts val="0"/>
              </a:spcAft>
              <a:defRPr/>
            </a:pPr>
            <a:r>
              <a:rPr lang="en-US" sz="2000" dirty="0"/>
              <a:t>-Increasing emphasis on science</a:t>
            </a:r>
          </a:p>
          <a:p>
            <a:pPr>
              <a:spcBef>
                <a:spcPts val="0"/>
              </a:spcBef>
              <a:spcAft>
                <a:spcPts val="0"/>
              </a:spcAft>
              <a:defRPr/>
            </a:pPr>
            <a:r>
              <a:rPr lang="en-US" sz="2000" dirty="0"/>
              <a:t>-Connection between progress and science. Science was mankind’s highest achievement</a:t>
            </a:r>
          </a:p>
          <a:p>
            <a:pPr>
              <a:spcBef>
                <a:spcPts val="0"/>
              </a:spcBef>
              <a:spcAft>
                <a:spcPts val="0"/>
              </a:spcAft>
              <a:defRPr/>
            </a:pPr>
            <a:r>
              <a:rPr lang="en-US" sz="2000" dirty="0"/>
              <a:t>-Eakins studied both painting and medical anatomy</a:t>
            </a:r>
          </a:p>
          <a:p>
            <a:pPr>
              <a:spcBef>
                <a:spcPts val="0"/>
              </a:spcBef>
              <a:spcAft>
                <a:spcPts val="0"/>
              </a:spcAft>
              <a:defRPr/>
            </a:pPr>
            <a:r>
              <a:rPr lang="en-US" sz="2000" dirty="0"/>
              <a:t>-American way of painting, combining admiration for the accurate with a hunger for the truth</a:t>
            </a:r>
          </a:p>
          <a:p>
            <a:pPr>
              <a:spcBef>
                <a:spcPts val="0"/>
              </a:spcBef>
              <a:spcAft>
                <a:spcPts val="0"/>
              </a:spcAft>
              <a:defRPr/>
            </a:pPr>
            <a:r>
              <a:rPr lang="en-US" sz="2000" dirty="0"/>
              <a:t>-Presents renowned surgeon in operating amphitheater </a:t>
            </a:r>
          </a:p>
          <a:p>
            <a:pPr>
              <a:spcBef>
                <a:spcPts val="0"/>
              </a:spcBef>
              <a:spcAft>
                <a:spcPts val="0"/>
              </a:spcAft>
              <a:defRPr/>
            </a:pPr>
            <a:r>
              <a:rPr lang="en-US" sz="2000" dirty="0"/>
              <a:t>-Lecturing about his surgery with bloody hands</a:t>
            </a:r>
          </a:p>
          <a:p>
            <a:pPr>
              <a:spcBef>
                <a:spcPts val="0"/>
              </a:spcBef>
              <a:spcAft>
                <a:spcPts val="0"/>
              </a:spcAft>
              <a:defRPr/>
            </a:pPr>
            <a:r>
              <a:rPr lang="en-US" sz="2000" dirty="0"/>
              <a:t>-Watching is the patient’s mother, an anesthetist holds cloth over his face</a:t>
            </a:r>
          </a:p>
          <a:p>
            <a:pPr>
              <a:spcBef>
                <a:spcPts val="0"/>
              </a:spcBef>
              <a:spcAft>
                <a:spcPts val="0"/>
              </a:spcAft>
              <a:defRPr/>
            </a:pPr>
            <a:r>
              <a:rPr lang="en-US" sz="2000" dirty="0"/>
              <a:t>-Eakins believed that knowledge was a pre-requisite of art</a:t>
            </a:r>
          </a:p>
          <a:p>
            <a:pPr>
              <a:spcBef>
                <a:spcPts val="0"/>
              </a:spcBef>
              <a:spcAft>
                <a:spcPts val="0"/>
              </a:spcAft>
              <a:defRPr/>
            </a:pPr>
            <a:r>
              <a:rPr lang="en-US" sz="2000" dirty="0"/>
              <a:t>-Participated in scientific observation for his painting and insistence on accurate scientific fact</a:t>
            </a:r>
          </a:p>
        </p:txBody>
      </p:sp>
    </p:spTree>
    <p:extLst>
      <p:ext uri="{BB962C8B-B14F-4D97-AF65-F5344CB8AC3E}">
        <p14:creationId xmlns:p14="http://schemas.microsoft.com/office/powerpoint/2010/main" val="1962329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US" dirty="0">
                <a:solidFill>
                  <a:schemeClr val="accent1">
                    <a:lumMod val="75000"/>
                  </a:schemeClr>
                </a:solidFill>
              </a:rPr>
              <a:t>Sargent, Daughters of Edward Darley Bolt, 1882, America, oil on canvas** Not in 250</a:t>
            </a:r>
          </a:p>
        </p:txBody>
      </p:sp>
      <p:pic>
        <p:nvPicPr>
          <p:cNvPr id="26628" name="Picture 5" descr=" 29-14.jpg                                                      001680E9William's Hard Drive           B6EA260F:"/>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775082" y="265174"/>
            <a:ext cx="5754626" cy="5754626"/>
          </a:xfrm>
        </p:spPr>
      </p:pic>
      <p:sp>
        <p:nvSpPr>
          <p:cNvPr id="26627" name="Text Placeholder 2"/>
          <p:cNvSpPr>
            <a:spLocks noGrp="1"/>
          </p:cNvSpPr>
          <p:nvPr>
            <p:ph type="body" sz="half" idx="2"/>
          </p:nvPr>
        </p:nvSpPr>
        <p:spPr/>
        <p:txBody>
          <a:bodyPr>
            <a:normAutofit/>
          </a:bodyPr>
          <a:lstStyle/>
          <a:p>
            <a:pPr eaLnBrk="1" hangingPunct="1">
              <a:spcBef>
                <a:spcPct val="0"/>
              </a:spcBef>
              <a:spcAft>
                <a:spcPct val="0"/>
              </a:spcAft>
            </a:pPr>
            <a:r>
              <a:rPr lang="en-US" altLang="en-US" sz="2000" dirty="0"/>
              <a:t>-Looser Realist style, influenced by Velasquez’s “Las </a:t>
            </a:r>
            <a:r>
              <a:rPr lang="en-US" altLang="en-US" sz="2000" dirty="0" err="1"/>
              <a:t>Meninas</a:t>
            </a:r>
            <a:endParaRPr lang="en-US" altLang="en-US" sz="2000" dirty="0"/>
          </a:p>
          <a:p>
            <a:pPr eaLnBrk="1" hangingPunct="1">
              <a:spcBef>
                <a:spcPct val="0"/>
              </a:spcBef>
              <a:spcAft>
                <a:spcPct val="0"/>
              </a:spcAft>
            </a:pPr>
            <a:r>
              <a:rPr lang="en-US" altLang="en-US" sz="2000" dirty="0"/>
              <a:t>-Four girls in the drawing room, friend of their parents</a:t>
            </a:r>
          </a:p>
          <a:p>
            <a:pPr eaLnBrk="1" hangingPunct="1">
              <a:spcBef>
                <a:spcPct val="0"/>
              </a:spcBef>
              <a:spcAft>
                <a:spcPct val="0"/>
              </a:spcAft>
            </a:pPr>
            <a:r>
              <a:rPr lang="en-US" altLang="en-US" sz="2000" dirty="0"/>
              <a:t>-Informal, eccentric arrangement</a:t>
            </a:r>
          </a:p>
          <a:p>
            <a:pPr eaLnBrk="1" hangingPunct="1">
              <a:spcBef>
                <a:spcPct val="0"/>
              </a:spcBef>
              <a:spcAft>
                <a:spcPct val="0"/>
              </a:spcAft>
            </a:pPr>
            <a:r>
              <a:rPr lang="en-US" altLang="en-US" sz="2000" dirty="0"/>
              <a:t>-Captured naïve openness of child in foreground, self conscious adolescents</a:t>
            </a:r>
          </a:p>
          <a:p>
            <a:pPr eaLnBrk="1" hangingPunct="1">
              <a:spcBef>
                <a:spcPct val="0"/>
              </a:spcBef>
              <a:spcAft>
                <a:spcPct val="0"/>
              </a:spcAft>
            </a:pPr>
            <a:r>
              <a:rPr lang="en-US" altLang="en-US" sz="2000" dirty="0"/>
              <a:t>-Shows that it was the Realist artist’s business to record modern people in modern contexts</a:t>
            </a:r>
          </a:p>
        </p:txBody>
      </p:sp>
    </p:spTree>
    <p:extLst>
      <p:ext uri="{BB962C8B-B14F-4D97-AF65-F5344CB8AC3E}">
        <p14:creationId xmlns:p14="http://schemas.microsoft.com/office/powerpoint/2010/main" val="3124889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39083" y="520890"/>
            <a:ext cx="3200400" cy="1524000"/>
          </a:xfrm>
        </p:spPr>
        <p:txBody>
          <a:bodyPr>
            <a:normAutofit fontScale="90000"/>
          </a:bodyPr>
          <a:lstStyle/>
          <a:p>
            <a:pPr>
              <a:defRPr/>
            </a:pPr>
            <a:r>
              <a:rPr lang="en-US" dirty="0">
                <a:solidFill>
                  <a:schemeClr val="accent1">
                    <a:lumMod val="75000"/>
                  </a:schemeClr>
                </a:solidFill>
              </a:rPr>
              <a:t>Tanner, The Thankful Poor, 1890, Realism, America, oil on canvas** not in 250</a:t>
            </a:r>
          </a:p>
        </p:txBody>
      </p:sp>
      <p:pic>
        <p:nvPicPr>
          <p:cNvPr id="27652" name="Content Placeholder 4" descr="The_Thankful_Poor_Henry_Ossawa_Tanner.png.scaled1000.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15815" y="966367"/>
            <a:ext cx="6342814" cy="5148251"/>
          </a:xfrm>
        </p:spPr>
      </p:pic>
      <p:sp>
        <p:nvSpPr>
          <p:cNvPr id="27651" name="Text Placeholder 2"/>
          <p:cNvSpPr>
            <a:spLocks noGrp="1"/>
          </p:cNvSpPr>
          <p:nvPr>
            <p:ph type="body" sz="half" idx="2"/>
          </p:nvPr>
        </p:nvSpPr>
        <p:spPr>
          <a:xfrm>
            <a:off x="7293363" y="2352324"/>
            <a:ext cx="4382822" cy="3762294"/>
          </a:xfrm>
        </p:spPr>
        <p:txBody>
          <a:bodyPr>
            <a:normAutofit lnSpcReduction="10000"/>
          </a:bodyPr>
          <a:lstStyle/>
          <a:p>
            <a:pPr eaLnBrk="1" hangingPunct="1">
              <a:spcBef>
                <a:spcPct val="0"/>
              </a:spcBef>
              <a:spcAft>
                <a:spcPct val="0"/>
              </a:spcAft>
            </a:pPr>
            <a:r>
              <a:rPr lang="en-US" altLang="en-US" sz="2000" dirty="0"/>
              <a:t>-Depict lives of ordinary people</a:t>
            </a:r>
          </a:p>
          <a:p>
            <a:pPr eaLnBrk="1" hangingPunct="1">
              <a:spcBef>
                <a:spcPct val="0"/>
              </a:spcBef>
              <a:spcAft>
                <a:spcPct val="0"/>
              </a:spcAft>
            </a:pPr>
            <a:r>
              <a:rPr lang="en-US" altLang="en-US" sz="2000" dirty="0"/>
              <a:t>-Studied with </a:t>
            </a:r>
            <a:r>
              <a:rPr lang="en-US" altLang="en-US" sz="2000" dirty="0" err="1"/>
              <a:t>Eakin</a:t>
            </a:r>
            <a:endParaRPr lang="en-US" altLang="en-US" sz="2000" dirty="0"/>
          </a:p>
          <a:p>
            <a:pPr eaLnBrk="1" hangingPunct="1">
              <a:spcBef>
                <a:spcPct val="0"/>
              </a:spcBef>
              <a:spcAft>
                <a:spcPct val="0"/>
              </a:spcAft>
            </a:pPr>
            <a:r>
              <a:rPr lang="en-US" altLang="en-US" sz="2000" dirty="0"/>
              <a:t>-Careful study from nature with a desire to portray with dignity the life of the ordinary people he had been raised among, as the son of an African-American minister</a:t>
            </a:r>
          </a:p>
          <a:p>
            <a:pPr eaLnBrk="1" hangingPunct="1">
              <a:spcBef>
                <a:spcPct val="0"/>
              </a:spcBef>
              <a:spcAft>
                <a:spcPct val="0"/>
              </a:spcAft>
            </a:pPr>
            <a:r>
              <a:rPr lang="en-US" altLang="en-US" sz="2000" dirty="0"/>
              <a:t>-Grandfather and grandson are clear and their surroundings dissolve into color and light</a:t>
            </a:r>
          </a:p>
          <a:p>
            <a:pPr eaLnBrk="1" hangingPunct="1">
              <a:spcBef>
                <a:spcPct val="0"/>
              </a:spcBef>
              <a:spcAft>
                <a:spcPct val="0"/>
              </a:spcAft>
            </a:pPr>
            <a:r>
              <a:rPr lang="en-US" altLang="en-US" sz="2000" dirty="0"/>
              <a:t>-Deep sense of sanctity in everyday experience, was important for Tanner</a:t>
            </a:r>
          </a:p>
        </p:txBody>
      </p:sp>
    </p:spTree>
    <p:extLst>
      <p:ext uri="{BB962C8B-B14F-4D97-AF65-F5344CB8AC3E}">
        <p14:creationId xmlns:p14="http://schemas.microsoft.com/office/powerpoint/2010/main" val="3228417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67600" y="509079"/>
            <a:ext cx="3200400" cy="1524000"/>
          </a:xfrm>
        </p:spPr>
        <p:txBody>
          <a:bodyPr/>
          <a:lstStyle/>
          <a:p>
            <a:pPr>
              <a:defRPr/>
            </a:pPr>
            <a:r>
              <a:rPr lang="en-US" dirty="0">
                <a:solidFill>
                  <a:schemeClr val="accent1">
                    <a:lumMod val="75000"/>
                  </a:schemeClr>
                </a:solidFill>
              </a:rPr>
              <a:t>Millais, Ophelia, 1850, Realism, England**not in 250</a:t>
            </a:r>
          </a:p>
        </p:txBody>
      </p:sp>
      <p:pic>
        <p:nvPicPr>
          <p:cNvPr id="28676" name="Content Placeholder 4" descr="opheli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92368" y="1161441"/>
            <a:ext cx="6353885" cy="4423010"/>
          </a:xfrm>
        </p:spPr>
      </p:pic>
      <p:sp>
        <p:nvSpPr>
          <p:cNvPr id="25603" name="Text Placeholder 2"/>
          <p:cNvSpPr>
            <a:spLocks noGrp="1"/>
          </p:cNvSpPr>
          <p:nvPr>
            <p:ph type="body" sz="half" idx="2"/>
          </p:nvPr>
        </p:nvSpPr>
        <p:spPr>
          <a:xfrm>
            <a:off x="7467600" y="2209802"/>
            <a:ext cx="4232032" cy="4423010"/>
          </a:xfrm>
        </p:spPr>
        <p:txBody>
          <a:bodyPr>
            <a:normAutofit/>
          </a:bodyPr>
          <a:lstStyle/>
          <a:p>
            <a:pPr>
              <a:spcBef>
                <a:spcPts val="0"/>
              </a:spcBef>
              <a:spcAft>
                <a:spcPts val="0"/>
              </a:spcAft>
              <a:defRPr/>
            </a:pPr>
            <a:r>
              <a:rPr lang="en-US" sz="1800" dirty="0"/>
              <a:t>-Part of the Pre-Raphaelite Brotherhood, group of artists who chose to portray fictional, historical, and fanciful subjects. Wanted to create art free of “tired and artificial manner of the academies”</a:t>
            </a:r>
          </a:p>
          <a:p>
            <a:pPr>
              <a:spcBef>
                <a:spcPts val="0"/>
              </a:spcBef>
              <a:spcAft>
                <a:spcPts val="0"/>
              </a:spcAft>
              <a:defRPr/>
            </a:pPr>
            <a:r>
              <a:rPr lang="en-US" sz="1800" dirty="0"/>
              <a:t>-Careful in study of visual  facts</a:t>
            </a:r>
          </a:p>
          <a:p>
            <a:pPr>
              <a:spcBef>
                <a:spcPts val="0"/>
              </a:spcBef>
              <a:spcAft>
                <a:spcPts val="0"/>
              </a:spcAft>
              <a:defRPr/>
            </a:pPr>
            <a:r>
              <a:rPr lang="en-US" sz="1800" dirty="0"/>
              <a:t>-From Shakespeare’s “Hamlet”, the drowning of Ophelia</a:t>
            </a:r>
          </a:p>
          <a:p>
            <a:pPr>
              <a:spcBef>
                <a:spcPts val="0"/>
              </a:spcBef>
              <a:spcAft>
                <a:spcPts val="0"/>
              </a:spcAft>
              <a:defRPr/>
            </a:pPr>
            <a:r>
              <a:rPr lang="en-US" sz="1800" dirty="0"/>
              <a:t>-Faithful to every detail, even though story is fictitious </a:t>
            </a:r>
          </a:p>
          <a:p>
            <a:pPr>
              <a:spcBef>
                <a:spcPts val="0"/>
              </a:spcBef>
              <a:spcAft>
                <a:spcPts val="0"/>
              </a:spcAft>
              <a:defRPr/>
            </a:pPr>
            <a:r>
              <a:rPr lang="en-US" sz="1800" dirty="0"/>
              <a:t>-Set by a river in Surrey and had a model lay in the bath for hours as he painted.</a:t>
            </a:r>
          </a:p>
        </p:txBody>
      </p:sp>
    </p:spTree>
    <p:extLst>
      <p:ext uri="{BB962C8B-B14F-4D97-AF65-F5344CB8AC3E}">
        <p14:creationId xmlns:p14="http://schemas.microsoft.com/office/powerpoint/2010/main" val="537573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altLang="en-US" sz="4800" dirty="0">
                <a:solidFill>
                  <a:schemeClr val="accent1">
                    <a:lumMod val="75000"/>
                  </a:schemeClr>
                </a:solidFill>
              </a:rPr>
              <a:t>Required Content Area Works</a:t>
            </a:r>
          </a:p>
        </p:txBody>
      </p:sp>
      <p:sp>
        <p:nvSpPr>
          <p:cNvPr id="2" name="Rectangle 1">
            <a:extLst>
              <a:ext uri="{FF2B5EF4-FFF2-40B4-BE49-F238E27FC236}">
                <a16:creationId xmlns:a16="http://schemas.microsoft.com/office/drawing/2014/main" id="{661BB4FC-E1B6-3B40-8496-AEFBD8C14E6E}"/>
              </a:ext>
            </a:extLst>
          </p:cNvPr>
          <p:cNvSpPr/>
          <p:nvPr/>
        </p:nvSpPr>
        <p:spPr>
          <a:xfrm>
            <a:off x="1188928" y="1765561"/>
            <a:ext cx="6096000" cy="1569660"/>
          </a:xfrm>
          <a:prstGeom prst="rect">
            <a:avLst/>
          </a:prstGeom>
        </p:spPr>
        <p:txBody>
          <a:bodyPr>
            <a:spAutoFit/>
          </a:bodyPr>
          <a:lstStyle/>
          <a:p>
            <a:r>
              <a:rPr lang="en-US" sz="2400" dirty="0"/>
              <a:t>Realism</a:t>
            </a:r>
          </a:p>
          <a:p>
            <a:pPr lvl="1"/>
            <a:r>
              <a:rPr lang="en-US" sz="2400" dirty="0"/>
              <a:t>113. Courbet, </a:t>
            </a:r>
            <a:r>
              <a:rPr lang="en-US" sz="2400" i="1" dirty="0"/>
              <a:t>The Stone Breakers</a:t>
            </a:r>
          </a:p>
          <a:p>
            <a:pPr lvl="1"/>
            <a:r>
              <a:rPr lang="en-US" sz="2400" dirty="0"/>
              <a:t>115. Manet, </a:t>
            </a:r>
            <a:r>
              <a:rPr lang="en-US" sz="2400" i="1" dirty="0"/>
              <a:t>Olympia</a:t>
            </a:r>
          </a:p>
          <a:p>
            <a:pPr lvl="1"/>
            <a:r>
              <a:rPr lang="en-US" sz="2400" dirty="0"/>
              <a:t>119. Rodin, </a:t>
            </a:r>
            <a:r>
              <a:rPr lang="en-US" sz="2400" i="1" dirty="0"/>
              <a:t>The Burghers of Calais</a:t>
            </a:r>
          </a:p>
        </p:txBody>
      </p:sp>
      <p:sp>
        <p:nvSpPr>
          <p:cNvPr id="3" name="Rectangle 2">
            <a:extLst>
              <a:ext uri="{FF2B5EF4-FFF2-40B4-BE49-F238E27FC236}">
                <a16:creationId xmlns:a16="http://schemas.microsoft.com/office/drawing/2014/main" id="{7DC94DD2-3DC9-6948-950E-F5189E96452F}"/>
              </a:ext>
            </a:extLst>
          </p:cNvPr>
          <p:cNvSpPr/>
          <p:nvPr/>
        </p:nvSpPr>
        <p:spPr>
          <a:xfrm>
            <a:off x="1188928" y="3431448"/>
            <a:ext cx="6096000" cy="2308324"/>
          </a:xfrm>
          <a:prstGeom prst="rect">
            <a:avLst/>
          </a:prstGeom>
        </p:spPr>
        <p:txBody>
          <a:bodyPr>
            <a:spAutoFit/>
          </a:bodyPr>
          <a:lstStyle/>
          <a:p>
            <a:r>
              <a:rPr lang="en-US" sz="2400" dirty="0">
                <a:solidFill>
                  <a:schemeClr val="accent2"/>
                </a:solidFill>
              </a:rPr>
              <a:t>Photography</a:t>
            </a:r>
          </a:p>
          <a:p>
            <a:pPr lvl="1"/>
            <a:r>
              <a:rPr lang="en-US" sz="2400" dirty="0">
                <a:solidFill>
                  <a:schemeClr val="accent2"/>
                </a:solidFill>
              </a:rPr>
              <a:t>110. </a:t>
            </a:r>
            <a:r>
              <a:rPr lang="en-US" altLang="en-US" sz="2400" dirty="0">
                <a:solidFill>
                  <a:schemeClr val="accent2"/>
                </a:solidFill>
              </a:rPr>
              <a:t>Daguerre, </a:t>
            </a:r>
            <a:r>
              <a:rPr lang="en-US" sz="2400" i="1" dirty="0">
                <a:solidFill>
                  <a:schemeClr val="accent2"/>
                </a:solidFill>
              </a:rPr>
              <a:t>Still Life in Studio</a:t>
            </a:r>
          </a:p>
          <a:p>
            <a:pPr lvl="1"/>
            <a:r>
              <a:rPr lang="en-US" sz="2400" dirty="0">
                <a:solidFill>
                  <a:schemeClr val="accent2"/>
                </a:solidFill>
              </a:rPr>
              <a:t>114. Daumier, </a:t>
            </a:r>
            <a:r>
              <a:rPr lang="en-US" sz="2400" i="1" dirty="0">
                <a:solidFill>
                  <a:schemeClr val="accent2"/>
                </a:solidFill>
              </a:rPr>
              <a:t>Nadar Raising Photography to the Height of Art</a:t>
            </a:r>
          </a:p>
          <a:p>
            <a:pPr lvl="1"/>
            <a:r>
              <a:rPr lang="en-US" sz="2400" dirty="0">
                <a:solidFill>
                  <a:schemeClr val="accent2"/>
                </a:solidFill>
              </a:rPr>
              <a:t>117. Muybridge, </a:t>
            </a:r>
            <a:r>
              <a:rPr lang="en-US" sz="2400" i="1" dirty="0">
                <a:solidFill>
                  <a:schemeClr val="accent2"/>
                </a:solidFill>
              </a:rPr>
              <a:t>The Horse in Motion</a:t>
            </a:r>
          </a:p>
          <a:p>
            <a:pPr lvl="1"/>
            <a:r>
              <a:rPr lang="en-US" sz="2400" dirty="0">
                <a:solidFill>
                  <a:schemeClr val="accent2"/>
                </a:solidFill>
              </a:rPr>
              <a:t>127. Alfred Stieglitz, </a:t>
            </a:r>
            <a:r>
              <a:rPr lang="en-US" sz="2400" i="1" dirty="0">
                <a:solidFill>
                  <a:schemeClr val="accent2"/>
                </a:solidFill>
              </a:rPr>
              <a:t>The Steerage</a:t>
            </a:r>
            <a:endParaRPr lang="en-US" sz="2400" dirty="0">
              <a:solidFill>
                <a:schemeClr val="accent2"/>
              </a:solidFill>
            </a:endParaRPr>
          </a:p>
        </p:txBody>
      </p:sp>
      <p:sp>
        <p:nvSpPr>
          <p:cNvPr id="6" name="Rectangle 5">
            <a:extLst>
              <a:ext uri="{FF2B5EF4-FFF2-40B4-BE49-F238E27FC236}">
                <a16:creationId xmlns:a16="http://schemas.microsoft.com/office/drawing/2014/main" id="{CDAA7C99-5160-0449-98B2-17A8A5EE0305}"/>
              </a:ext>
            </a:extLst>
          </p:cNvPr>
          <p:cNvSpPr/>
          <p:nvPr/>
        </p:nvSpPr>
        <p:spPr>
          <a:xfrm>
            <a:off x="1188928" y="5826136"/>
            <a:ext cx="6908623" cy="830997"/>
          </a:xfrm>
          <a:prstGeom prst="rect">
            <a:avLst/>
          </a:prstGeom>
        </p:spPr>
        <p:txBody>
          <a:bodyPr wrap="none">
            <a:spAutoFit/>
          </a:bodyPr>
          <a:lstStyle/>
          <a:p>
            <a:r>
              <a:rPr lang="en-US" sz="2400" dirty="0"/>
              <a:t>Early Modern Architecture</a:t>
            </a:r>
          </a:p>
          <a:p>
            <a:r>
              <a:rPr lang="en-US" sz="2400" dirty="0"/>
              <a:t>	124. Carson, Pirie, Scott and Company Building</a:t>
            </a:r>
          </a:p>
        </p:txBody>
      </p:sp>
    </p:spTree>
    <p:extLst>
      <p:ext uri="{BB962C8B-B14F-4D97-AF65-F5344CB8AC3E}">
        <p14:creationId xmlns:p14="http://schemas.microsoft.com/office/powerpoint/2010/main" val="48523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67600" y="293077"/>
            <a:ext cx="3200400" cy="1524000"/>
          </a:xfrm>
        </p:spPr>
        <p:txBody>
          <a:bodyPr>
            <a:normAutofit fontScale="90000"/>
          </a:bodyPr>
          <a:lstStyle/>
          <a:p>
            <a:pPr>
              <a:defRPr/>
            </a:pPr>
            <a:r>
              <a:rPr lang="en-US" dirty="0">
                <a:solidFill>
                  <a:schemeClr val="accent1">
                    <a:lumMod val="75000"/>
                  </a:schemeClr>
                </a:solidFill>
              </a:rPr>
              <a:t>Rodin, Burghers of Calais, 1900, Realism, France, bronze</a:t>
            </a:r>
          </a:p>
        </p:txBody>
      </p:sp>
      <p:pic>
        <p:nvPicPr>
          <p:cNvPr id="29700" name="Content Placeholder 4" descr="Rodin-Burgher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524000"/>
            <a:ext cx="6400800" cy="4800600"/>
          </a:xfrm>
        </p:spPr>
      </p:pic>
      <p:sp>
        <p:nvSpPr>
          <p:cNvPr id="26627" name="Text Placeholder 2"/>
          <p:cNvSpPr>
            <a:spLocks noGrp="1"/>
          </p:cNvSpPr>
          <p:nvPr>
            <p:ph type="body" sz="half" idx="2"/>
          </p:nvPr>
        </p:nvSpPr>
        <p:spPr>
          <a:xfrm>
            <a:off x="7280031" y="2209802"/>
            <a:ext cx="4337537" cy="4114798"/>
          </a:xfrm>
        </p:spPr>
        <p:txBody>
          <a:bodyPr>
            <a:normAutofit fontScale="92500" lnSpcReduction="20000"/>
          </a:bodyPr>
          <a:lstStyle/>
          <a:p>
            <a:pPr>
              <a:spcBef>
                <a:spcPts val="0"/>
              </a:spcBef>
              <a:spcAft>
                <a:spcPts val="0"/>
              </a:spcAft>
              <a:defRPr/>
            </a:pPr>
            <a:r>
              <a:rPr lang="en-US" sz="2000" dirty="0"/>
              <a:t>-Fascinated by the human body in motion, profound knowledge of the anatomy</a:t>
            </a:r>
          </a:p>
          <a:p>
            <a:pPr>
              <a:spcBef>
                <a:spcPts val="0"/>
              </a:spcBef>
              <a:spcAft>
                <a:spcPts val="0"/>
              </a:spcAft>
              <a:defRPr/>
            </a:pPr>
            <a:r>
              <a:rPr lang="en-US" sz="2000" dirty="0"/>
              <a:t>-Nude and draped figures, life-size group</a:t>
            </a:r>
          </a:p>
          <a:p>
            <a:pPr>
              <a:spcBef>
                <a:spcPts val="0"/>
              </a:spcBef>
              <a:spcAft>
                <a:spcPts val="0"/>
              </a:spcAft>
              <a:defRPr/>
            </a:pPr>
            <a:r>
              <a:rPr lang="en-US" sz="2000" dirty="0"/>
              <a:t>-Commemorating a heroic episode during the Hundred Years War-in 1347  six leading citizens offered their lives to the King of England if he would stop attacking the city</a:t>
            </a:r>
          </a:p>
          <a:p>
            <a:pPr>
              <a:spcBef>
                <a:spcPts val="0"/>
              </a:spcBef>
              <a:spcAft>
                <a:spcPts val="0"/>
              </a:spcAft>
              <a:defRPr/>
            </a:pPr>
            <a:r>
              <a:rPr lang="en-US" sz="2000" dirty="0"/>
              <a:t>-Bedraggled looking men, wandering instead of clustered together</a:t>
            </a:r>
          </a:p>
          <a:p>
            <a:pPr>
              <a:spcBef>
                <a:spcPts val="0"/>
              </a:spcBef>
              <a:spcAft>
                <a:spcPts val="0"/>
              </a:spcAft>
              <a:defRPr/>
            </a:pPr>
            <a:r>
              <a:rPr lang="en-US" sz="2000" dirty="0"/>
              <a:t>-Roughly textured surfaces add to the pathos and interest of the viewers</a:t>
            </a:r>
          </a:p>
          <a:p>
            <a:pPr>
              <a:spcBef>
                <a:spcPts val="0"/>
              </a:spcBef>
              <a:spcAft>
                <a:spcPts val="0"/>
              </a:spcAft>
              <a:defRPr/>
            </a:pPr>
            <a:r>
              <a:rPr lang="en-US" sz="2000" dirty="0"/>
              <a:t>-Hoped it would inspire viewers, but the city didn’t like it and removed it to an isolated location</a:t>
            </a:r>
          </a:p>
          <a:p>
            <a:pPr>
              <a:spcBef>
                <a:spcPts val="0"/>
              </a:spcBef>
              <a:spcAft>
                <a:spcPts val="0"/>
              </a:spcAft>
              <a:defRPr/>
            </a:pPr>
            <a:endParaRPr lang="en-US" sz="2000" dirty="0"/>
          </a:p>
        </p:txBody>
      </p:sp>
      <p:sp>
        <p:nvSpPr>
          <p:cNvPr id="5" name="5-Point Star 4">
            <a:extLst>
              <a:ext uri="{FF2B5EF4-FFF2-40B4-BE49-F238E27FC236}">
                <a16:creationId xmlns:a16="http://schemas.microsoft.com/office/drawing/2014/main" id="{3C30C6DC-40BB-DD45-BFC7-DBA53F4EF040}"/>
              </a:ext>
            </a:extLst>
          </p:cNvPr>
          <p:cNvSpPr/>
          <p:nvPr/>
        </p:nvSpPr>
        <p:spPr>
          <a:xfrm>
            <a:off x="231399" y="258608"/>
            <a:ext cx="785446" cy="796469"/>
          </a:xfrm>
          <a:prstGeom prst="star5">
            <a:avLst>
              <a:gd name="adj" fmla="val 27950"/>
              <a:gd name="hf" fmla="val 105146"/>
              <a:gd name="vf" fmla="val 110557"/>
            </a:avLst>
          </a:prstGeom>
          <a:solidFill>
            <a:srgbClr val="FFE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34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2E07DD7-9FA4-3845-BD99-42CEB455068C}"/>
              </a:ext>
            </a:extLst>
          </p:cNvPr>
          <p:cNvSpPr>
            <a:spLocks noGrp="1"/>
          </p:cNvSpPr>
          <p:nvPr>
            <p:ph type="sldNum" sz="quarter" idx="12"/>
          </p:nvPr>
        </p:nvSpPr>
        <p:spPr/>
        <p:txBody>
          <a:bodyPr/>
          <a:lstStyle>
            <a:lvl1pPr>
              <a:defRPr sz="2400" b="1">
                <a:solidFill>
                  <a:schemeClr val="tx1"/>
                </a:solidFill>
                <a:latin typeface="Times" pitchFamily="2" charset="0"/>
              </a:defRPr>
            </a:lvl1pPr>
            <a:lvl2pPr marL="742950" indent="-285750">
              <a:defRPr sz="2400" b="1">
                <a:solidFill>
                  <a:schemeClr val="tx1"/>
                </a:solidFill>
                <a:latin typeface="Times" pitchFamily="2" charset="0"/>
              </a:defRPr>
            </a:lvl2pPr>
            <a:lvl3pPr marL="1143000" indent="-228600">
              <a:defRPr sz="2400" b="1">
                <a:solidFill>
                  <a:schemeClr val="tx1"/>
                </a:solidFill>
                <a:latin typeface="Times" pitchFamily="2" charset="0"/>
              </a:defRPr>
            </a:lvl3pPr>
            <a:lvl4pPr marL="1600200" indent="-228600">
              <a:defRPr sz="2400" b="1">
                <a:solidFill>
                  <a:schemeClr val="tx1"/>
                </a:solidFill>
                <a:latin typeface="Times" pitchFamily="2" charset="0"/>
              </a:defRPr>
            </a:lvl4pPr>
            <a:lvl5pPr marL="2057400" indent="-228600">
              <a:defRPr sz="2400" b="1">
                <a:solidFill>
                  <a:schemeClr val="tx1"/>
                </a:solidFill>
                <a:latin typeface="Times" pitchFamily="2" charset="0"/>
              </a:defRPr>
            </a:lvl5pPr>
            <a:lvl6pPr marL="2514600" indent="-228600" eaLnBrk="0" fontAlgn="base" hangingPunct="0">
              <a:spcBef>
                <a:spcPct val="0"/>
              </a:spcBef>
              <a:spcAft>
                <a:spcPct val="0"/>
              </a:spcAft>
              <a:defRPr sz="2400" b="1">
                <a:solidFill>
                  <a:schemeClr val="tx1"/>
                </a:solidFill>
                <a:latin typeface="Times" pitchFamily="2" charset="0"/>
              </a:defRPr>
            </a:lvl6pPr>
            <a:lvl7pPr marL="2971800" indent="-228600" eaLnBrk="0" fontAlgn="base" hangingPunct="0">
              <a:spcBef>
                <a:spcPct val="0"/>
              </a:spcBef>
              <a:spcAft>
                <a:spcPct val="0"/>
              </a:spcAft>
              <a:defRPr sz="2400" b="1">
                <a:solidFill>
                  <a:schemeClr val="tx1"/>
                </a:solidFill>
                <a:latin typeface="Times" pitchFamily="2" charset="0"/>
              </a:defRPr>
            </a:lvl7pPr>
            <a:lvl8pPr marL="3429000" indent="-228600" eaLnBrk="0" fontAlgn="base" hangingPunct="0">
              <a:spcBef>
                <a:spcPct val="0"/>
              </a:spcBef>
              <a:spcAft>
                <a:spcPct val="0"/>
              </a:spcAft>
              <a:defRPr sz="2400" b="1">
                <a:solidFill>
                  <a:schemeClr val="tx1"/>
                </a:solidFill>
                <a:latin typeface="Times" pitchFamily="2" charset="0"/>
              </a:defRPr>
            </a:lvl8pPr>
            <a:lvl9pPr marL="3886200" indent="-228600" eaLnBrk="0" fontAlgn="base" hangingPunct="0">
              <a:spcBef>
                <a:spcPct val="0"/>
              </a:spcBef>
              <a:spcAft>
                <a:spcPct val="0"/>
              </a:spcAft>
              <a:defRPr sz="2400" b="1">
                <a:solidFill>
                  <a:schemeClr val="tx1"/>
                </a:solidFill>
                <a:latin typeface="Times" pitchFamily="2" charset="0"/>
              </a:defRPr>
            </a:lvl9pPr>
          </a:lstStyle>
          <a:p>
            <a:fld id="{D3FA0FC9-E152-9840-8444-1DB08C072F62}" type="slidenum">
              <a:rPr lang="en-US" altLang="en-US" sz="1400" b="0">
                <a:latin typeface="Garamond" panose="02020404030301010803" pitchFamily="18" charset="0"/>
              </a:rPr>
              <a:pPr/>
              <a:t>21</a:t>
            </a:fld>
            <a:endParaRPr lang="en-US" altLang="en-US" sz="1400" b="0">
              <a:latin typeface="Garamond" panose="02020404030301010803" pitchFamily="18" charset="0"/>
            </a:endParaRPr>
          </a:p>
        </p:txBody>
      </p:sp>
      <p:sp>
        <p:nvSpPr>
          <p:cNvPr id="75779" name="Rectangle 2">
            <a:extLst>
              <a:ext uri="{FF2B5EF4-FFF2-40B4-BE49-F238E27FC236}">
                <a16:creationId xmlns:a16="http://schemas.microsoft.com/office/drawing/2014/main" id="{C0384F25-9ED4-DB4A-89D0-A30F76C4E30F}"/>
              </a:ext>
            </a:extLst>
          </p:cNvPr>
          <p:cNvSpPr>
            <a:spLocks noGrp="1" noChangeArrowheads="1"/>
          </p:cNvSpPr>
          <p:nvPr>
            <p:ph type="title"/>
          </p:nvPr>
        </p:nvSpPr>
        <p:spPr>
          <a:xfrm>
            <a:off x="949855" y="2851150"/>
            <a:ext cx="4114800" cy="1155700"/>
          </a:xfrm>
        </p:spPr>
        <p:txBody>
          <a:bodyPr>
            <a:normAutofit fontScale="90000"/>
          </a:bodyPr>
          <a:lstStyle/>
          <a:p>
            <a:pPr eaLnBrk="1" hangingPunct="1"/>
            <a:r>
              <a:rPr lang="en-US" altLang="en-US" dirty="0">
                <a:solidFill>
                  <a:schemeClr val="accent1"/>
                </a:solidFill>
              </a:rPr>
              <a:t>AUGUSTE RODIN, Walking Man, 1905, cast 1962. Bronze, 6’ 11 3/4” high. </a:t>
            </a:r>
            <a:r>
              <a:rPr lang="en-US" altLang="en-US" dirty="0" err="1">
                <a:solidFill>
                  <a:schemeClr val="accent1"/>
                </a:solidFill>
              </a:rPr>
              <a:t>Hirshhorn</a:t>
            </a:r>
            <a:r>
              <a:rPr lang="en-US" altLang="en-US" dirty="0">
                <a:solidFill>
                  <a:schemeClr val="accent1"/>
                </a:solidFill>
              </a:rPr>
              <a:t> Museum and Sculpture Garden, Smithsonian Institution, Washington (gift of Joseph H. </a:t>
            </a:r>
            <a:r>
              <a:rPr lang="en-US" altLang="en-US" dirty="0" err="1">
                <a:solidFill>
                  <a:schemeClr val="accent1"/>
                </a:solidFill>
              </a:rPr>
              <a:t>Hirshhorn</a:t>
            </a:r>
            <a:r>
              <a:rPr lang="en-US" altLang="en-US" dirty="0">
                <a:solidFill>
                  <a:schemeClr val="accent1"/>
                </a:solidFill>
              </a:rPr>
              <a:t>, 1966).  </a:t>
            </a:r>
          </a:p>
        </p:txBody>
      </p:sp>
      <p:pic>
        <p:nvPicPr>
          <p:cNvPr id="75780" name="Picture 3">
            <a:extLst>
              <a:ext uri="{FF2B5EF4-FFF2-40B4-BE49-F238E27FC236}">
                <a16:creationId xmlns:a16="http://schemas.microsoft.com/office/drawing/2014/main" id="{AC260739-CAA2-F945-BEA1-203628C27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188" y="0"/>
            <a:ext cx="45196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481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7" name="Picture 5" descr="kiss">
            <a:extLst>
              <a:ext uri="{FF2B5EF4-FFF2-40B4-BE49-F238E27FC236}">
                <a16:creationId xmlns:a16="http://schemas.microsoft.com/office/drawing/2014/main" id="{BE42F6C2-C53E-7448-9741-51D0F015B2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57200"/>
            <a:ext cx="4090988" cy="5767388"/>
          </a:xfrm>
          <a:prstGeom prst="rect">
            <a:avLst/>
          </a:prstGeom>
          <a:noFill/>
          <a:extLst>
            <a:ext uri="{909E8E84-426E-40DD-AFC4-6F175D3DCCD1}">
              <a14:hiddenFill xmlns:a14="http://schemas.microsoft.com/office/drawing/2010/main">
                <a:solidFill>
                  <a:srgbClr val="FFFFFF"/>
                </a:solidFill>
              </a14:hiddenFill>
            </a:ext>
          </a:extLst>
        </p:spPr>
      </p:pic>
      <p:pic>
        <p:nvPicPr>
          <p:cNvPr id="95239" name="Picture 7" descr="the-kiss-auguste-rodin-sculpture">
            <a:extLst>
              <a:ext uri="{FF2B5EF4-FFF2-40B4-BE49-F238E27FC236}">
                <a16:creationId xmlns:a16="http://schemas.microsoft.com/office/drawing/2014/main" id="{7D66E448-4719-1F47-8345-D95DC4672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57200"/>
            <a:ext cx="42862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962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1" name="Picture 5" descr="gates-hell">
            <a:extLst>
              <a:ext uri="{FF2B5EF4-FFF2-40B4-BE49-F238E27FC236}">
                <a16:creationId xmlns:a16="http://schemas.microsoft.com/office/drawing/2014/main" id="{5473D8BF-F80D-584A-A32C-81334CDB3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304800"/>
            <a:ext cx="4291013" cy="6224588"/>
          </a:xfrm>
          <a:prstGeom prst="rect">
            <a:avLst/>
          </a:prstGeom>
          <a:noFill/>
          <a:extLst>
            <a:ext uri="{909E8E84-426E-40DD-AFC4-6F175D3DCCD1}">
              <a14:hiddenFill xmlns:a14="http://schemas.microsoft.com/office/drawing/2010/main">
                <a:solidFill>
                  <a:srgbClr val="FFFFFF"/>
                </a:solidFill>
              </a14:hiddenFill>
            </a:ext>
          </a:extLst>
        </p:spPr>
      </p:pic>
      <p:pic>
        <p:nvPicPr>
          <p:cNvPr id="96263" name="Picture 7" descr="Auguste_Rodin_-_Grubleren_2005-03">
            <a:extLst>
              <a:ext uri="{FF2B5EF4-FFF2-40B4-BE49-F238E27FC236}">
                <a16:creationId xmlns:a16="http://schemas.microsoft.com/office/drawing/2014/main" id="{33C8F9EC-9282-2A4B-B7EA-FD6202E16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81000"/>
            <a:ext cx="4381500" cy="584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305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5" name="Picture 5" descr="2419159845_907afb7dbe">
            <a:extLst>
              <a:ext uri="{FF2B5EF4-FFF2-40B4-BE49-F238E27FC236}">
                <a16:creationId xmlns:a16="http://schemas.microsoft.com/office/drawing/2014/main" id="{7953C379-E572-8A46-B0EE-1C1FA0B4A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143000"/>
            <a:ext cx="31718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97287" name="Picture 7" descr="Auguste-Rodin-Monument-to-Balzac-1898-MOMA-NYC">
            <a:extLst>
              <a:ext uri="{FF2B5EF4-FFF2-40B4-BE49-F238E27FC236}">
                <a16:creationId xmlns:a16="http://schemas.microsoft.com/office/drawing/2014/main" id="{F83A8CF0-343F-C04B-AE90-9B9FCFBBB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464" y="990601"/>
            <a:ext cx="3957637"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556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9" name="Picture 5" descr="rodin_hand02">
            <a:extLst>
              <a:ext uri="{FF2B5EF4-FFF2-40B4-BE49-F238E27FC236}">
                <a16:creationId xmlns:a16="http://schemas.microsoft.com/office/drawing/2014/main" id="{9DD548A6-B0A1-2F4A-BC80-DB1627474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0"/>
            <a:ext cx="3238500" cy="2471738"/>
          </a:xfrm>
          <a:prstGeom prst="rect">
            <a:avLst/>
          </a:prstGeom>
          <a:noFill/>
          <a:extLst>
            <a:ext uri="{909E8E84-426E-40DD-AFC4-6F175D3DCCD1}">
              <a14:hiddenFill xmlns:a14="http://schemas.microsoft.com/office/drawing/2010/main">
                <a:solidFill>
                  <a:srgbClr val="FFFFFF"/>
                </a:solidFill>
              </a14:hiddenFill>
            </a:ext>
          </a:extLst>
        </p:spPr>
      </p:pic>
      <p:pic>
        <p:nvPicPr>
          <p:cNvPr id="98311" name="Picture 7" descr="rodin_crouching_woman">
            <a:extLst>
              <a:ext uri="{FF2B5EF4-FFF2-40B4-BE49-F238E27FC236}">
                <a16:creationId xmlns:a16="http://schemas.microsoft.com/office/drawing/2014/main" id="{45A4570A-994A-8643-8F51-849C6AD18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3657600"/>
            <a:ext cx="23241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8313" name="Picture 9" descr="rodin-auguste-la-danaide-5700241">
            <a:extLst>
              <a:ext uri="{FF2B5EF4-FFF2-40B4-BE49-F238E27FC236}">
                <a16:creationId xmlns:a16="http://schemas.microsoft.com/office/drawing/2014/main" id="{552F1700-83A3-A14C-A394-F2321D0A3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0"/>
            <a:ext cx="26035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98315" name="Picture 11" descr="Rodin">
            <a:hlinkClick r:id="rId5"/>
            <a:extLst>
              <a:ext uri="{FF2B5EF4-FFF2-40B4-BE49-F238E27FC236}">
                <a16:creationId xmlns:a16="http://schemas.microsoft.com/office/drawing/2014/main" id="{BE35912C-8C4B-B442-81FC-6052C945D4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0"/>
            <a:ext cx="3238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98317" name="Picture 13" descr="Cathedral">
            <a:extLst>
              <a:ext uri="{FF2B5EF4-FFF2-40B4-BE49-F238E27FC236}">
                <a16:creationId xmlns:a16="http://schemas.microsoft.com/office/drawing/2014/main" id="{4BA0247C-F041-104C-A78C-F00BCB317B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429000"/>
            <a:ext cx="2357438"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315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US" dirty="0">
                <a:solidFill>
                  <a:schemeClr val="accent1">
                    <a:lumMod val="75000"/>
                  </a:schemeClr>
                </a:solidFill>
              </a:rPr>
              <a:t>Paxton, Crystal Palace, 1850, Realism, England, glass and metal**not in 250</a:t>
            </a:r>
          </a:p>
        </p:txBody>
      </p:sp>
      <p:pic>
        <p:nvPicPr>
          <p:cNvPr id="30724" name="Content Placeholder 4" descr="Paxton.CrystalPalac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931831" y="1557949"/>
            <a:ext cx="5842161" cy="3742102"/>
          </a:xfrm>
        </p:spPr>
      </p:pic>
      <p:sp>
        <p:nvSpPr>
          <p:cNvPr id="27651" name="Text Placeholder 2"/>
          <p:cNvSpPr>
            <a:spLocks noGrp="1"/>
          </p:cNvSpPr>
          <p:nvPr>
            <p:ph type="body" sz="half" idx="2"/>
          </p:nvPr>
        </p:nvSpPr>
        <p:spPr>
          <a:xfrm>
            <a:off x="418008" y="2178629"/>
            <a:ext cx="4995240" cy="4515247"/>
          </a:xfrm>
        </p:spPr>
        <p:txBody>
          <a:bodyPr>
            <a:normAutofit/>
          </a:bodyPr>
          <a:lstStyle/>
          <a:p>
            <a:pPr>
              <a:spcBef>
                <a:spcPts val="0"/>
              </a:spcBef>
              <a:spcAft>
                <a:spcPts val="0"/>
              </a:spcAft>
              <a:defRPr/>
            </a:pPr>
            <a:r>
              <a:rPr lang="en-US" sz="2000" dirty="0"/>
              <a:t>-Completely “undraped” construction became popular in the conservatories of English country estates</a:t>
            </a:r>
          </a:p>
          <a:p>
            <a:pPr>
              <a:spcBef>
                <a:spcPts val="0"/>
              </a:spcBef>
              <a:spcAft>
                <a:spcPts val="0"/>
              </a:spcAft>
              <a:defRPr/>
            </a:pPr>
            <a:r>
              <a:rPr lang="en-US" sz="2000" dirty="0"/>
              <a:t>-Submitted the winning design to house the Great Exhibition of 1851 to house  “works of industry of all nations”</a:t>
            </a:r>
          </a:p>
          <a:p>
            <a:pPr>
              <a:spcBef>
                <a:spcPts val="0"/>
              </a:spcBef>
              <a:spcAft>
                <a:spcPts val="0"/>
              </a:spcAft>
              <a:defRPr/>
            </a:pPr>
            <a:r>
              <a:rPr lang="en-US" sz="2000" dirty="0"/>
              <a:t>-Constructed with pre-fabricated parts, put together in 6 months</a:t>
            </a:r>
          </a:p>
          <a:p>
            <a:pPr>
              <a:spcBef>
                <a:spcPts val="0"/>
              </a:spcBef>
              <a:spcAft>
                <a:spcPts val="0"/>
              </a:spcAft>
              <a:defRPr/>
            </a:pPr>
            <a:r>
              <a:rPr lang="en-US" sz="2000" dirty="0"/>
              <a:t>-Flat roofed nave, barrel-vaulted transept</a:t>
            </a:r>
          </a:p>
          <a:p>
            <a:pPr>
              <a:spcBef>
                <a:spcPts val="0"/>
              </a:spcBef>
              <a:spcAft>
                <a:spcPts val="0"/>
              </a:spcAft>
              <a:defRPr/>
            </a:pPr>
            <a:r>
              <a:rPr lang="en-US" sz="2000" dirty="0"/>
              <a:t>-Provided ample interior space for display</a:t>
            </a:r>
          </a:p>
          <a:p>
            <a:pPr>
              <a:spcBef>
                <a:spcPts val="0"/>
              </a:spcBef>
              <a:spcAft>
                <a:spcPts val="0"/>
              </a:spcAft>
              <a:defRPr/>
            </a:pPr>
            <a:r>
              <a:rPr lang="en-US" sz="2000" dirty="0"/>
              <a:t>-Replica was later made, but burned down in 1936</a:t>
            </a:r>
          </a:p>
        </p:txBody>
      </p:sp>
    </p:spTree>
    <p:extLst>
      <p:ext uri="{BB962C8B-B14F-4D97-AF65-F5344CB8AC3E}">
        <p14:creationId xmlns:p14="http://schemas.microsoft.com/office/powerpoint/2010/main" val="365705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solidFill>
                  <a:schemeClr val="accent1">
                    <a:lumMod val="75000"/>
                  </a:schemeClr>
                </a:solidFill>
              </a:rPr>
              <a:t>Eiffel, Eiffel Tower, 1889, Realism, France** not in 250</a:t>
            </a:r>
          </a:p>
        </p:txBody>
      </p:sp>
      <p:pic>
        <p:nvPicPr>
          <p:cNvPr id="31748" name="Content Placeholder 4" descr="eiffel-tower-paris-franc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69723" y="51998"/>
            <a:ext cx="4477505" cy="6499604"/>
          </a:xfrm>
        </p:spPr>
      </p:pic>
      <p:sp>
        <p:nvSpPr>
          <p:cNvPr id="28675" name="Text Placeholder 2"/>
          <p:cNvSpPr>
            <a:spLocks noGrp="1"/>
          </p:cNvSpPr>
          <p:nvPr>
            <p:ph type="body" sz="half" idx="2"/>
          </p:nvPr>
        </p:nvSpPr>
        <p:spPr>
          <a:xfrm>
            <a:off x="1024128" y="2257506"/>
            <a:ext cx="5071872" cy="4294096"/>
          </a:xfrm>
        </p:spPr>
        <p:txBody>
          <a:bodyPr>
            <a:normAutofit/>
          </a:bodyPr>
          <a:lstStyle/>
          <a:p>
            <a:pPr>
              <a:spcBef>
                <a:spcPts val="0"/>
              </a:spcBef>
              <a:spcAft>
                <a:spcPts val="0"/>
              </a:spcAft>
              <a:defRPr/>
            </a:pPr>
            <a:r>
              <a:rPr lang="en-US" sz="2000" dirty="0"/>
              <a:t>-Originally seen as a symbol of modern Paris</a:t>
            </a:r>
          </a:p>
          <a:p>
            <a:pPr>
              <a:spcBef>
                <a:spcPts val="0"/>
              </a:spcBef>
              <a:spcAft>
                <a:spcPts val="0"/>
              </a:spcAft>
              <a:defRPr/>
            </a:pPr>
            <a:r>
              <a:rPr lang="en-US" sz="2000" dirty="0"/>
              <a:t>-Was designed for the Great Exhibition in Paris in 1889</a:t>
            </a:r>
          </a:p>
          <a:p>
            <a:pPr>
              <a:spcBef>
                <a:spcPts val="0"/>
              </a:spcBef>
              <a:spcAft>
                <a:spcPts val="0"/>
              </a:spcAft>
              <a:defRPr/>
            </a:pPr>
            <a:r>
              <a:rPr lang="en-US" sz="2000" dirty="0"/>
              <a:t>-984 ft tall</a:t>
            </a:r>
          </a:p>
          <a:p>
            <a:pPr>
              <a:spcBef>
                <a:spcPts val="0"/>
              </a:spcBef>
              <a:spcAft>
                <a:spcPts val="0"/>
              </a:spcAft>
              <a:defRPr/>
            </a:pPr>
            <a:r>
              <a:rPr lang="en-US" sz="2000" dirty="0"/>
              <a:t>-Tower rests of four supports, arches that hide its bulk</a:t>
            </a:r>
          </a:p>
          <a:p>
            <a:pPr>
              <a:spcBef>
                <a:spcPts val="0"/>
              </a:spcBef>
              <a:spcAft>
                <a:spcPts val="0"/>
              </a:spcAft>
              <a:defRPr/>
            </a:pPr>
            <a:r>
              <a:rPr lang="en-US" sz="2000" dirty="0"/>
              <a:t>-Blurs the distinction between interior and exterior, important to 20</a:t>
            </a:r>
            <a:r>
              <a:rPr lang="en-US" sz="2000" baseline="30000" dirty="0"/>
              <a:t>th</a:t>
            </a:r>
            <a:r>
              <a:rPr lang="en-US" sz="2000" dirty="0"/>
              <a:t> century art and architecture</a:t>
            </a:r>
          </a:p>
          <a:p>
            <a:pPr>
              <a:spcBef>
                <a:spcPts val="0"/>
              </a:spcBef>
              <a:spcAft>
                <a:spcPts val="0"/>
              </a:spcAft>
              <a:defRPr/>
            </a:pPr>
            <a:r>
              <a:rPr lang="en-US" sz="2000" dirty="0"/>
              <a:t>-Showed that modern materials and processes  could create a whole new style and innovative approach to design</a:t>
            </a:r>
          </a:p>
        </p:txBody>
      </p:sp>
    </p:spTree>
    <p:extLst>
      <p:ext uri="{BB962C8B-B14F-4D97-AF65-F5344CB8AC3E}">
        <p14:creationId xmlns:p14="http://schemas.microsoft.com/office/powerpoint/2010/main" val="2711829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38452" y="495300"/>
            <a:ext cx="3200400" cy="1524000"/>
          </a:xfrm>
        </p:spPr>
        <p:txBody>
          <a:bodyPr>
            <a:normAutofit fontScale="90000"/>
          </a:bodyPr>
          <a:lstStyle/>
          <a:p>
            <a:pPr>
              <a:defRPr/>
            </a:pPr>
            <a:r>
              <a:rPr lang="en-US" dirty="0">
                <a:solidFill>
                  <a:schemeClr val="accent1">
                    <a:lumMod val="75000"/>
                  </a:schemeClr>
                </a:solidFill>
              </a:rPr>
              <a:t>Richardson, Marshall Field Building, 1887, Realism, America**Not in 250</a:t>
            </a:r>
          </a:p>
        </p:txBody>
      </p:sp>
      <p:pic>
        <p:nvPicPr>
          <p:cNvPr id="32772" name="Content Placeholder 4" descr="marshall field stor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92638" y="1011116"/>
            <a:ext cx="5991039" cy="4780084"/>
          </a:xfrm>
        </p:spPr>
      </p:pic>
      <p:sp>
        <p:nvSpPr>
          <p:cNvPr id="32771" name="Text Placeholder 2"/>
          <p:cNvSpPr>
            <a:spLocks noGrp="1"/>
          </p:cNvSpPr>
          <p:nvPr>
            <p:ph type="body" sz="half" idx="2"/>
          </p:nvPr>
        </p:nvSpPr>
        <p:spPr>
          <a:xfrm>
            <a:off x="7338452" y="2274192"/>
            <a:ext cx="4349262" cy="4463953"/>
          </a:xfrm>
        </p:spPr>
        <p:txBody>
          <a:bodyPr>
            <a:normAutofit/>
          </a:bodyPr>
          <a:lstStyle/>
          <a:p>
            <a:pPr eaLnBrk="1" hangingPunct="1">
              <a:spcBef>
                <a:spcPct val="0"/>
              </a:spcBef>
              <a:spcAft>
                <a:spcPct val="0"/>
              </a:spcAft>
            </a:pPr>
            <a:r>
              <a:rPr lang="en-US" altLang="en-US" sz="2000" dirty="0"/>
              <a:t>-Desire for greater speed and economy in buildings, and reduction of fire hazards</a:t>
            </a:r>
          </a:p>
          <a:p>
            <a:pPr eaLnBrk="1" hangingPunct="1">
              <a:spcBef>
                <a:spcPct val="0"/>
              </a:spcBef>
              <a:spcAft>
                <a:spcPct val="0"/>
              </a:spcAft>
            </a:pPr>
            <a:r>
              <a:rPr lang="en-US" altLang="en-US" sz="2000" dirty="0"/>
              <a:t>-Use of cast-iron architecture inside masonry to strengthen its fire resistance</a:t>
            </a:r>
          </a:p>
          <a:p>
            <a:pPr eaLnBrk="1" hangingPunct="1">
              <a:spcBef>
                <a:spcPct val="0"/>
              </a:spcBef>
              <a:spcAft>
                <a:spcPct val="0"/>
              </a:spcAft>
            </a:pPr>
            <a:r>
              <a:rPr lang="en-US" altLang="en-US" sz="2000" dirty="0"/>
              <a:t>-Favored Romanesque architecture, round arches and heavy masonry walls</a:t>
            </a:r>
          </a:p>
          <a:p>
            <a:pPr eaLnBrk="1" hangingPunct="1">
              <a:spcBef>
                <a:spcPct val="0"/>
              </a:spcBef>
              <a:spcAft>
                <a:spcPct val="0"/>
              </a:spcAft>
            </a:pPr>
            <a:r>
              <a:rPr lang="en-US" altLang="en-US" sz="2000" dirty="0"/>
              <a:t>-Occupied a city block</a:t>
            </a:r>
          </a:p>
          <a:p>
            <a:pPr eaLnBrk="1" hangingPunct="1">
              <a:spcBef>
                <a:spcPct val="0"/>
              </a:spcBef>
              <a:spcAft>
                <a:spcPct val="0"/>
              </a:spcAft>
            </a:pPr>
            <a:r>
              <a:rPr lang="en-US" altLang="en-US" sz="2000" dirty="0"/>
              <a:t>-Tripartite elevation of Roman aqueduct or Renaissance palace</a:t>
            </a:r>
          </a:p>
          <a:p>
            <a:pPr eaLnBrk="1" hangingPunct="1">
              <a:spcBef>
                <a:spcPct val="0"/>
              </a:spcBef>
              <a:spcAft>
                <a:spcPct val="0"/>
              </a:spcAft>
            </a:pPr>
            <a:r>
              <a:rPr lang="en-US" altLang="en-US" sz="2000" dirty="0"/>
              <a:t>-Horizontal windows, broken courses, large windows that transformed them into screens</a:t>
            </a:r>
          </a:p>
        </p:txBody>
      </p:sp>
    </p:spTree>
    <p:extLst>
      <p:ext uri="{BB962C8B-B14F-4D97-AF65-F5344CB8AC3E}">
        <p14:creationId xmlns:p14="http://schemas.microsoft.com/office/powerpoint/2010/main" val="3430529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prstGeom prst="rect">
            <a:avLst/>
          </a:prstGeom>
        </p:spPr>
        <p:txBody>
          <a:bodyPr lIns="0" tIns="0" rIns="0" bIns="0">
            <a:normAutofit/>
          </a:bodyPr>
          <a:lstStyle/>
          <a:p>
            <a:pPr lvl="0">
              <a:defRPr sz="1800">
                <a:solidFill>
                  <a:srgbClr val="000000"/>
                </a:solidFill>
              </a:defRPr>
            </a:pPr>
            <a:r>
              <a:rPr sz="6000" dirty="0">
                <a:solidFill>
                  <a:schemeClr val="accent1"/>
                </a:solidFill>
              </a:rPr>
              <a:t>Early Modern Architecture</a:t>
            </a:r>
          </a:p>
        </p:txBody>
      </p:sp>
      <p:sp>
        <p:nvSpPr>
          <p:cNvPr id="105" name="Shape 105"/>
          <p:cNvSpPr>
            <a:spLocks noGrp="1"/>
          </p:cNvSpPr>
          <p:nvPr>
            <p:ph idx="1"/>
          </p:nvPr>
        </p:nvSpPr>
        <p:spPr>
          <a:prstGeom prst="rect">
            <a:avLst/>
          </a:prstGeom>
        </p:spPr>
        <p:txBody>
          <a:bodyPr>
            <a:normAutofit/>
          </a:bodyPr>
          <a:lstStyle/>
          <a:p>
            <a:pPr lvl="0">
              <a:buChar char=" "/>
              <a:defRPr sz="1800">
                <a:solidFill>
                  <a:srgbClr val="000000"/>
                </a:solidFill>
              </a:defRPr>
            </a:pPr>
            <a:r>
              <a:rPr sz="3200" dirty="0">
                <a:solidFill>
                  <a:srgbClr val="404040"/>
                </a:solidFill>
              </a:rPr>
              <a:t>Innovations/Concepts</a:t>
            </a:r>
          </a:p>
          <a:p>
            <a:pPr marL="382587" lvl="1" indent="-182562">
              <a:spcBef>
                <a:spcPts val="400"/>
              </a:spcBef>
              <a:defRPr sz="1800">
                <a:solidFill>
                  <a:srgbClr val="000000"/>
                </a:solidFill>
              </a:defRPr>
            </a:pPr>
            <a:r>
              <a:rPr sz="2800" dirty="0">
                <a:solidFill>
                  <a:srgbClr val="404040"/>
                </a:solidFill>
              </a:rPr>
              <a:t>Steel frame replaces cast-iron (more heat tolerant)</a:t>
            </a:r>
          </a:p>
          <a:p>
            <a:pPr marL="382587" lvl="1" indent="-182562">
              <a:spcBef>
                <a:spcPts val="400"/>
              </a:spcBef>
              <a:defRPr sz="1800">
                <a:solidFill>
                  <a:srgbClr val="000000"/>
                </a:solidFill>
              </a:defRPr>
            </a:pPr>
            <a:r>
              <a:rPr sz="2800" dirty="0">
                <a:solidFill>
                  <a:srgbClr val="404040"/>
                </a:solidFill>
              </a:rPr>
              <a:t>Skyscraper-new verticality possible with the use of new materials</a:t>
            </a:r>
          </a:p>
          <a:p>
            <a:pPr marL="382587" lvl="1" indent="-182562">
              <a:spcBef>
                <a:spcPts val="400"/>
              </a:spcBef>
              <a:defRPr sz="1800">
                <a:solidFill>
                  <a:srgbClr val="000000"/>
                </a:solidFill>
              </a:defRPr>
            </a:pPr>
            <a:r>
              <a:rPr sz="2800" dirty="0">
                <a:solidFill>
                  <a:srgbClr val="404040"/>
                </a:solidFill>
              </a:rPr>
              <a:t>Elimination of ornament and sculptural decoration</a:t>
            </a:r>
          </a:p>
          <a:p>
            <a:pPr marL="382587" lvl="1" indent="-182562">
              <a:spcBef>
                <a:spcPts val="400"/>
              </a:spcBef>
              <a:defRPr sz="1800">
                <a:solidFill>
                  <a:srgbClr val="000000"/>
                </a:solidFill>
              </a:defRPr>
            </a:pPr>
            <a:r>
              <a:rPr sz="2800" dirty="0">
                <a:solidFill>
                  <a:srgbClr val="404040"/>
                </a:solidFill>
              </a:rPr>
              <a:t>Rigid symmetry with no strong central axis</a:t>
            </a:r>
          </a:p>
          <a:p>
            <a:pPr marL="382587" lvl="1" indent="-182562">
              <a:spcBef>
                <a:spcPts val="400"/>
              </a:spcBef>
              <a:defRPr sz="1800">
                <a:solidFill>
                  <a:srgbClr val="000000"/>
                </a:solidFill>
              </a:defRPr>
            </a:pPr>
            <a:r>
              <a:rPr sz="2800" dirty="0">
                <a:solidFill>
                  <a:srgbClr val="404040"/>
                </a:solidFill>
              </a:rPr>
              <a:t>Internal skeletal construction of steel with masonry facades</a:t>
            </a:r>
            <a:endParaRPr lang="en-US" sz="2800" dirty="0">
              <a:solidFill>
                <a:srgbClr val="404040"/>
              </a:solidFill>
            </a:endParaRPr>
          </a:p>
          <a:p>
            <a:pPr marL="0" indent="-302895">
              <a:spcBef>
                <a:spcPts val="400"/>
              </a:spcBef>
              <a:defRPr sz="1800">
                <a:solidFill>
                  <a:srgbClr val="000000"/>
                </a:solidFill>
              </a:defRPr>
            </a:pPr>
            <a:r>
              <a:rPr lang="en-US" sz="2800" dirty="0">
                <a:solidFill>
                  <a:srgbClr val="404040"/>
                </a:solidFill>
              </a:rPr>
              <a:t>First skyscraper was built during this period</a:t>
            </a:r>
          </a:p>
          <a:p>
            <a:pPr marL="502920" lvl="1" indent="-302895">
              <a:spcBef>
                <a:spcPts val="400"/>
              </a:spcBef>
              <a:defRPr sz="1800">
                <a:solidFill>
                  <a:srgbClr val="000000"/>
                </a:solidFill>
              </a:defRPr>
            </a:pPr>
            <a:r>
              <a:rPr lang="en-US" sz="2800" dirty="0">
                <a:solidFill>
                  <a:srgbClr val="404040"/>
                </a:solidFill>
              </a:rPr>
              <a:t>Interaction between architecture and commerce</a:t>
            </a:r>
            <a:endParaRPr sz="2800" dirty="0">
              <a:solidFill>
                <a:srgbClr val="404040"/>
              </a:solidFill>
            </a:endParaRPr>
          </a:p>
        </p:txBody>
      </p:sp>
    </p:spTree>
    <p:extLst>
      <p:ext uri="{BB962C8B-B14F-4D97-AF65-F5344CB8AC3E}">
        <p14:creationId xmlns:p14="http://schemas.microsoft.com/office/powerpoint/2010/main" val="140061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pPr eaLnBrk="1" hangingPunct="1"/>
            <a:r>
              <a:rPr lang="en-US" altLang="en-US" dirty="0">
                <a:solidFill>
                  <a:schemeClr val="accent1"/>
                </a:solidFill>
              </a:rPr>
              <a:t>Context: Late 19</a:t>
            </a:r>
            <a:r>
              <a:rPr lang="en-US" altLang="en-US" baseline="30000" dirty="0">
                <a:solidFill>
                  <a:schemeClr val="accent1"/>
                </a:solidFill>
              </a:rPr>
              <a:t>th</a:t>
            </a:r>
            <a:r>
              <a:rPr lang="en-US" altLang="en-US" dirty="0">
                <a:solidFill>
                  <a:schemeClr val="accent1"/>
                </a:solidFill>
              </a:rPr>
              <a:t> Century Europe</a:t>
            </a:r>
          </a:p>
        </p:txBody>
      </p:sp>
      <p:sp>
        <p:nvSpPr>
          <p:cNvPr id="2" name="Content Placeholder 1"/>
          <p:cNvSpPr>
            <a:spLocks noGrp="1"/>
          </p:cNvSpPr>
          <p:nvPr>
            <p:ph idx="1"/>
          </p:nvPr>
        </p:nvSpPr>
        <p:spPr>
          <a:xfrm>
            <a:off x="1140633" y="2177845"/>
            <a:ext cx="8229600" cy="4937125"/>
          </a:xfrm>
        </p:spPr>
        <p:txBody>
          <a:bodyPr>
            <a:normAutofit/>
          </a:bodyPr>
          <a:lstStyle/>
          <a:p>
            <a:pPr marL="274320" indent="-274320">
              <a:spcAft>
                <a:spcPts val="0"/>
              </a:spcAft>
              <a:buFont typeface="Wingdings 3"/>
              <a:buChar char=""/>
              <a:defRPr/>
            </a:pPr>
            <a:r>
              <a:rPr lang="en-US" sz="2400" dirty="0"/>
              <a:t>Industrial Revolution</a:t>
            </a:r>
          </a:p>
          <a:p>
            <a:pPr marL="548640" lvl="1" indent="-274320">
              <a:spcAft>
                <a:spcPts val="0"/>
              </a:spcAft>
              <a:buFont typeface="Wingdings 3"/>
              <a:buChar char=""/>
              <a:defRPr/>
            </a:pPr>
            <a:r>
              <a:rPr lang="en-US" sz="1800" dirty="0"/>
              <a:t>Urbanization, massive movements to cities and resulting in social unrest</a:t>
            </a:r>
          </a:p>
          <a:p>
            <a:pPr marL="274320" indent="-274320">
              <a:spcAft>
                <a:spcPts val="0"/>
              </a:spcAft>
              <a:buFont typeface="Wingdings 3"/>
              <a:buChar char=""/>
              <a:defRPr/>
            </a:pPr>
            <a:r>
              <a:rPr lang="en-US" sz="2400" dirty="0"/>
              <a:t>Franco-Prussian War (1870)</a:t>
            </a:r>
          </a:p>
          <a:p>
            <a:pPr marL="548640" lvl="1" indent="-274320">
              <a:spcAft>
                <a:spcPts val="0"/>
              </a:spcAft>
              <a:buFont typeface="Wingdings 3"/>
              <a:buChar char=""/>
              <a:defRPr/>
            </a:pPr>
            <a:r>
              <a:rPr lang="en-US" sz="1800" dirty="0"/>
              <a:t>France at war and in turmoil</a:t>
            </a:r>
          </a:p>
          <a:p>
            <a:pPr marL="274320" indent="-274320">
              <a:spcAft>
                <a:spcPts val="0"/>
              </a:spcAft>
              <a:buFont typeface="Wingdings 3"/>
              <a:buChar char=""/>
              <a:defRPr/>
            </a:pPr>
            <a:r>
              <a:rPr lang="en-US" sz="2400" dirty="0"/>
              <a:t>Science=progress</a:t>
            </a:r>
          </a:p>
          <a:p>
            <a:pPr marL="548640" lvl="1" indent="-274320">
              <a:spcAft>
                <a:spcPts val="0"/>
              </a:spcAft>
              <a:buFont typeface="Wingdings 3"/>
              <a:buChar char=""/>
              <a:defRPr/>
            </a:pPr>
            <a:r>
              <a:rPr lang="en-US" sz="1800" dirty="0"/>
              <a:t>New materials, new knowledge</a:t>
            </a:r>
          </a:p>
          <a:p>
            <a:pPr marL="548640" lvl="1" indent="-274320">
              <a:spcAft>
                <a:spcPts val="0"/>
              </a:spcAft>
              <a:buFont typeface="Wingdings 3"/>
              <a:buChar char=""/>
              <a:defRPr/>
            </a:pPr>
            <a:r>
              <a:rPr lang="en-US" sz="1800" dirty="0"/>
              <a:t>Darwin and dramatic medical advancements</a:t>
            </a:r>
          </a:p>
          <a:p>
            <a:pPr marL="274320" indent="-274320">
              <a:spcAft>
                <a:spcPts val="0"/>
              </a:spcAft>
              <a:buFont typeface="Wingdings 3"/>
              <a:buChar char=""/>
              <a:defRPr/>
            </a:pPr>
            <a:r>
              <a:rPr lang="en-US" sz="2400" dirty="0"/>
              <a:t>Invention of photography (1839)</a:t>
            </a:r>
          </a:p>
          <a:p>
            <a:pPr marL="548640" lvl="1" indent="-274320">
              <a:spcAft>
                <a:spcPts val="0"/>
              </a:spcAft>
              <a:buFont typeface="Wingdings 3"/>
              <a:buChar char=""/>
              <a:defRPr/>
            </a:pPr>
            <a:r>
              <a:rPr lang="en-US" sz="1800" dirty="0"/>
              <a:t>By Daguerre/Talbot, by 1850 it is well-known</a:t>
            </a:r>
          </a:p>
          <a:p>
            <a:pPr marL="548640" lvl="1" indent="-274320">
              <a:spcAft>
                <a:spcPts val="0"/>
              </a:spcAft>
              <a:buFont typeface="Wingdings 3"/>
              <a:buChar char=""/>
              <a:defRPr/>
            </a:pPr>
            <a:r>
              <a:rPr lang="en-US" sz="1800" dirty="0" err="1"/>
              <a:t>Maybridge</a:t>
            </a:r>
            <a:r>
              <a:rPr lang="en-US" sz="1800" dirty="0"/>
              <a:t> exhibition in 1881</a:t>
            </a:r>
          </a:p>
          <a:p>
            <a:pPr marL="274320" indent="-274320">
              <a:spcAft>
                <a:spcPts val="0"/>
              </a:spcAft>
              <a:buFont typeface="Wingdings 3"/>
              <a:buChar char=""/>
              <a:defRPr/>
            </a:pPr>
            <a:r>
              <a:rPr lang="en-US" sz="2400" dirty="0"/>
              <a:t>Lithography (beginning in 1850s)</a:t>
            </a:r>
          </a:p>
          <a:p>
            <a:pPr marL="548640" lvl="1" indent="-274320">
              <a:spcAft>
                <a:spcPts val="0"/>
              </a:spcAft>
              <a:buFont typeface="Wingdings 3"/>
              <a:buChar char=""/>
              <a:defRPr/>
            </a:pPr>
            <a:r>
              <a:rPr lang="en-US" sz="1800" dirty="0"/>
              <a:t>Resulted in wider distribution of art and other printing techniques</a:t>
            </a:r>
          </a:p>
          <a:p>
            <a:pPr marL="548640" lvl="1" indent="-274320">
              <a:spcAft>
                <a:spcPts val="0"/>
              </a:spcAft>
              <a:buFont typeface="Wingdings 3"/>
              <a:buChar char=""/>
              <a:defRPr/>
            </a:pPr>
            <a:endParaRPr lang="en-US" sz="1800" dirty="0"/>
          </a:p>
          <a:p>
            <a:pPr marL="548640" lvl="1" indent="-274320">
              <a:spcAft>
                <a:spcPts val="0"/>
              </a:spcAft>
              <a:buFont typeface="Wingdings 3"/>
              <a:buChar char=""/>
              <a:defRPr/>
            </a:pPr>
            <a:endParaRPr lang="en-US" sz="1800" dirty="0"/>
          </a:p>
        </p:txBody>
      </p:sp>
    </p:spTree>
    <p:extLst>
      <p:ext uri="{BB962C8B-B14F-4D97-AF65-F5344CB8AC3E}">
        <p14:creationId xmlns:p14="http://schemas.microsoft.com/office/powerpoint/2010/main" val="91929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nvSpPr>
        <p:spPr>
          <a:xfrm>
            <a:off x="5146432" y="117320"/>
            <a:ext cx="6460717" cy="176086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nSpc>
                <a:spcPct val="115000"/>
              </a:lnSpc>
              <a:defRPr>
                <a:latin typeface="MinionPro-Regular"/>
                <a:ea typeface="MinionPro-Regular"/>
                <a:cs typeface="MinionPro-Regular"/>
                <a:sym typeface="MinionPro-Regular"/>
              </a:defRPr>
            </a:lvl1pPr>
          </a:lstStyle>
          <a:p>
            <a:pPr lvl="0"/>
            <a:r>
              <a:rPr sz="3200" dirty="0">
                <a:solidFill>
                  <a:schemeClr val="accent1"/>
                </a:solidFill>
                <a:latin typeface="+mj-lt"/>
              </a:rPr>
              <a:t>Carson, Pirie, Scott and Company Building. Chicago, Illinois, U.S. Louis Sullivan (architect). 1899–1903 C.E. Iron, steel, glass, and terra cotta.  (3 images)</a:t>
            </a:r>
          </a:p>
        </p:txBody>
      </p:sp>
      <p:pic>
        <p:nvPicPr>
          <p:cNvPr id="156" name="image32.jpg" descr="http://www.oldplaces.org/illinois/carsonpirie.jpg"/>
          <p:cNvPicPr/>
          <p:nvPr/>
        </p:nvPicPr>
        <p:blipFill>
          <a:blip r:embed="rId2">
            <a:extLst/>
          </a:blip>
          <a:stretch>
            <a:fillRect/>
          </a:stretch>
        </p:blipFill>
        <p:spPr>
          <a:xfrm>
            <a:off x="268463" y="1244422"/>
            <a:ext cx="3000376" cy="4800602"/>
          </a:xfrm>
          <a:prstGeom prst="rect">
            <a:avLst/>
          </a:prstGeom>
          <a:ln w="12700">
            <a:miter lim="400000"/>
          </a:ln>
        </p:spPr>
      </p:pic>
      <p:pic>
        <p:nvPicPr>
          <p:cNvPr id="157" name="image33.jpg" descr="http://www.bcausa.com/sites/default/files/sullivan.jpg"/>
          <p:cNvPicPr/>
          <p:nvPr/>
        </p:nvPicPr>
        <p:blipFill>
          <a:blip r:embed="rId3">
            <a:extLst/>
          </a:blip>
          <a:stretch>
            <a:fillRect/>
          </a:stretch>
        </p:blipFill>
        <p:spPr>
          <a:xfrm>
            <a:off x="3555752" y="1959059"/>
            <a:ext cx="4197950" cy="3371328"/>
          </a:xfrm>
          <a:prstGeom prst="rect">
            <a:avLst/>
          </a:prstGeom>
          <a:ln w="12700">
            <a:miter lim="400000"/>
          </a:ln>
        </p:spPr>
      </p:pic>
      <p:pic>
        <p:nvPicPr>
          <p:cNvPr id="158" name="image34.jpg" descr="https://s-media-cache-ak0.pinimg.com/736x/56/fd/73/56fd731664d2ec814c8afe4a2bb055d3.jpg"/>
          <p:cNvPicPr/>
          <p:nvPr/>
        </p:nvPicPr>
        <p:blipFill>
          <a:blip r:embed="rId4">
            <a:extLst/>
          </a:blip>
          <a:stretch>
            <a:fillRect/>
          </a:stretch>
        </p:blipFill>
        <p:spPr>
          <a:xfrm>
            <a:off x="8040615" y="2163055"/>
            <a:ext cx="3942897" cy="2963335"/>
          </a:xfrm>
          <a:prstGeom prst="rect">
            <a:avLst/>
          </a:prstGeom>
          <a:ln w="12700">
            <a:miter lim="400000"/>
          </a:ln>
        </p:spPr>
      </p:pic>
      <p:sp>
        <p:nvSpPr>
          <p:cNvPr id="8" name="5-Point Star 7">
            <a:extLst>
              <a:ext uri="{FF2B5EF4-FFF2-40B4-BE49-F238E27FC236}">
                <a16:creationId xmlns:a16="http://schemas.microsoft.com/office/drawing/2014/main" id="{E4770414-EA67-E649-85FB-5D1B9370DC7E}"/>
              </a:ext>
            </a:extLst>
          </p:cNvPr>
          <p:cNvSpPr/>
          <p:nvPr/>
        </p:nvSpPr>
        <p:spPr>
          <a:xfrm>
            <a:off x="1076351" y="117320"/>
            <a:ext cx="785446" cy="796469"/>
          </a:xfrm>
          <a:prstGeom prst="star5">
            <a:avLst>
              <a:gd name="adj" fmla="val 27950"/>
              <a:gd name="hf" fmla="val 105146"/>
              <a:gd name="vf" fmla="val 110557"/>
            </a:avLst>
          </a:prstGeom>
          <a:solidFill>
            <a:srgbClr val="FFE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551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32.jpg" descr="http://www.oldplaces.org/illinois/carsonpirie.jpg"/>
          <p:cNvPicPr/>
          <p:nvPr/>
        </p:nvPicPr>
        <p:blipFill>
          <a:blip r:embed="rId2">
            <a:extLst/>
          </a:blip>
          <a:stretch>
            <a:fillRect/>
          </a:stretch>
        </p:blipFill>
        <p:spPr>
          <a:xfrm>
            <a:off x="895564" y="212296"/>
            <a:ext cx="3853161" cy="6165058"/>
          </a:xfrm>
          <a:prstGeom prst="rect">
            <a:avLst/>
          </a:prstGeom>
          <a:ln w="12700">
            <a:miter lim="400000"/>
          </a:ln>
        </p:spPr>
      </p:pic>
      <p:sp>
        <p:nvSpPr>
          <p:cNvPr id="8" name="TextBox 7"/>
          <p:cNvSpPr txBox="1"/>
          <p:nvPr/>
        </p:nvSpPr>
        <p:spPr>
          <a:xfrm>
            <a:off x="5269770" y="307441"/>
            <a:ext cx="6605707" cy="6232475"/>
          </a:xfrm>
          <a:prstGeom prst="rect">
            <a:avLst/>
          </a:prstGeom>
          <a:noFill/>
        </p:spPr>
        <p:txBody>
          <a:bodyPr wrap="square" rtlCol="0">
            <a:spAutoFit/>
          </a:bodyPr>
          <a:lstStyle/>
          <a:p>
            <a:pPr marL="285750" indent="-285750">
              <a:buFont typeface="Arial" panose="020B0604020202020204" pitchFamily="34" charset="0"/>
              <a:buChar char="•"/>
            </a:pPr>
            <a:r>
              <a:rPr lang="en-US" sz="2100" dirty="0"/>
              <a:t>Sullivan wrote a treatise “The Tall Office Building Artistically Considered”</a:t>
            </a:r>
          </a:p>
          <a:p>
            <a:pPr marL="742950" lvl="1" indent="-285750">
              <a:buFont typeface="Arial" panose="020B0604020202020204" pitchFamily="34" charset="0"/>
              <a:buChar char="•"/>
            </a:pPr>
            <a:r>
              <a:rPr lang="en-US" sz="2100" dirty="0"/>
              <a:t>Analyzed the problem of high-rise commercial architecture</a:t>
            </a:r>
          </a:p>
          <a:p>
            <a:pPr marL="742950" lvl="1" indent="-285750">
              <a:buFont typeface="Arial" panose="020B0604020202020204" pitchFamily="34" charset="0"/>
              <a:buChar char="•"/>
            </a:pPr>
            <a:r>
              <a:rPr lang="en-US" sz="2100" dirty="0"/>
              <a:t>“Form must follow function” his most famous phrase</a:t>
            </a:r>
          </a:p>
          <a:p>
            <a:pPr marL="742950" lvl="1" indent="-285750">
              <a:buFont typeface="Arial" panose="020B0604020202020204" pitchFamily="34" charset="0"/>
              <a:buChar char="•"/>
            </a:pPr>
            <a:r>
              <a:rPr lang="en-US" sz="2100" dirty="0"/>
              <a:t>Design must reflect the social purpose of a particular space</a:t>
            </a:r>
          </a:p>
          <a:p>
            <a:pPr marL="742950" lvl="1" indent="-285750">
              <a:buFont typeface="Arial" panose="020B0604020202020204" pitchFamily="34" charset="0"/>
              <a:buChar char="•"/>
            </a:pPr>
            <a:r>
              <a:rPr lang="en-US" sz="2100" dirty="0"/>
              <a:t>Describes the ideal skyscraper</a:t>
            </a:r>
          </a:p>
          <a:p>
            <a:pPr marL="1200150" lvl="2" indent="-285750">
              <a:buFont typeface="Arial" panose="020B0604020202020204" pitchFamily="34" charset="0"/>
              <a:buChar char="•"/>
            </a:pPr>
            <a:r>
              <a:rPr lang="en-US" sz="2100" dirty="0"/>
              <a:t>Ground floor-easy public access, light, open</a:t>
            </a:r>
          </a:p>
          <a:p>
            <a:pPr marL="1200150" lvl="2" indent="-285750">
              <a:buFont typeface="Arial" panose="020B0604020202020204" pitchFamily="34" charset="0"/>
              <a:buChar char="•"/>
            </a:pPr>
            <a:r>
              <a:rPr lang="en-US" sz="2100" dirty="0"/>
              <a:t>Second floor-also open and accessible by stairways</a:t>
            </a:r>
          </a:p>
          <a:p>
            <a:pPr marL="1200150" lvl="2" indent="-285750">
              <a:buFont typeface="Arial" panose="020B0604020202020204" pitchFamily="34" charset="0"/>
              <a:buChar char="•"/>
            </a:pPr>
            <a:r>
              <a:rPr lang="en-US" sz="2100" dirty="0"/>
              <a:t>Floors after should follow the same as the second floor, with offices, looking the same because they have the same function</a:t>
            </a:r>
          </a:p>
          <a:p>
            <a:pPr marL="1200150" lvl="2" indent="-285750">
              <a:buFont typeface="Arial" panose="020B0604020202020204" pitchFamily="34" charset="0"/>
              <a:buChar char="•"/>
            </a:pPr>
            <a:r>
              <a:rPr lang="en-US" sz="2100" dirty="0"/>
              <a:t>Should be topped with an attic story and distinct cornice line to mark the end point and to set it apart from other buildings in the cityscape</a:t>
            </a:r>
          </a:p>
          <a:p>
            <a:pPr marL="1200150" lvl="2" indent="-285750">
              <a:buFont typeface="Arial" panose="020B0604020202020204" pitchFamily="34" charset="0"/>
              <a:buChar char="•"/>
            </a:pPr>
            <a:r>
              <a:rPr lang="en-US" sz="2100" dirty="0"/>
              <a:t>Purpose of a skyscraper was to be tall, so the design should serve that upward momentum</a:t>
            </a:r>
          </a:p>
        </p:txBody>
      </p:sp>
    </p:spTree>
    <p:extLst>
      <p:ext uri="{BB962C8B-B14F-4D97-AF65-F5344CB8AC3E}">
        <p14:creationId xmlns:p14="http://schemas.microsoft.com/office/powerpoint/2010/main" val="2039177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32.jpg" descr="http://www.oldplaces.org/illinois/carsonpirie.jpg"/>
          <p:cNvPicPr/>
          <p:nvPr/>
        </p:nvPicPr>
        <p:blipFill>
          <a:blip r:embed="rId2">
            <a:extLst/>
          </a:blip>
          <a:stretch>
            <a:fillRect/>
          </a:stretch>
        </p:blipFill>
        <p:spPr>
          <a:xfrm>
            <a:off x="860396" y="341250"/>
            <a:ext cx="3626026" cy="5801642"/>
          </a:xfrm>
          <a:prstGeom prst="rect">
            <a:avLst/>
          </a:prstGeom>
          <a:ln w="12700">
            <a:miter lim="400000"/>
          </a:ln>
        </p:spPr>
      </p:pic>
      <p:sp>
        <p:nvSpPr>
          <p:cNvPr id="8" name="TextBox 7"/>
          <p:cNvSpPr txBox="1"/>
          <p:nvPr/>
        </p:nvSpPr>
        <p:spPr>
          <a:xfrm>
            <a:off x="5293216" y="436396"/>
            <a:ext cx="6272011"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Was adapted for a department store purchased by Carson, Pirie, and Scott</a:t>
            </a:r>
          </a:p>
          <a:p>
            <a:pPr marL="285750" indent="-285750">
              <a:buFont typeface="Arial" panose="020B0604020202020204" pitchFamily="34" charset="0"/>
              <a:buChar char="•"/>
            </a:pPr>
            <a:r>
              <a:rPr lang="en-US" sz="2000" dirty="0"/>
              <a:t>Highlighted the lower street-level section and entryway to draw shoppers into the store</a:t>
            </a:r>
          </a:p>
          <a:p>
            <a:pPr marL="742950" lvl="1" indent="-285750">
              <a:buFont typeface="Arial" panose="020B0604020202020204" pitchFamily="34" charset="0"/>
              <a:buChar char="•"/>
            </a:pPr>
            <a:r>
              <a:rPr lang="en-US" sz="2000" dirty="0"/>
              <a:t>Windows on the ground floor, displaying store’s products, are larger than those above</a:t>
            </a:r>
          </a:p>
          <a:p>
            <a:pPr marL="742950" lvl="1" indent="-285750">
              <a:buFont typeface="Arial" panose="020B0604020202020204" pitchFamily="34" charset="0"/>
              <a:buChar char="•"/>
            </a:pPr>
            <a:r>
              <a:rPr lang="en-US" sz="2000" dirty="0"/>
              <a:t>Three entrance doors are placed in rounded bay on the corner of the site so they are visible from all directions approaching the building</a:t>
            </a:r>
          </a:p>
        </p:txBody>
      </p:sp>
      <p:pic>
        <p:nvPicPr>
          <p:cNvPr id="4" name="image33.jpg" descr="http://www.bcausa.com/sites/default/files/sullivan.jpg"/>
          <p:cNvPicPr/>
          <p:nvPr/>
        </p:nvPicPr>
        <p:blipFill>
          <a:blip r:embed="rId3">
            <a:extLst/>
          </a:blip>
          <a:stretch>
            <a:fillRect/>
          </a:stretch>
        </p:blipFill>
        <p:spPr>
          <a:xfrm>
            <a:off x="5987685" y="3267903"/>
            <a:ext cx="4883074" cy="3358548"/>
          </a:xfrm>
          <a:prstGeom prst="rect">
            <a:avLst/>
          </a:prstGeom>
          <a:ln w="12700">
            <a:miter lim="400000"/>
          </a:ln>
        </p:spPr>
      </p:pic>
    </p:spTree>
    <p:extLst>
      <p:ext uri="{BB962C8B-B14F-4D97-AF65-F5344CB8AC3E}">
        <p14:creationId xmlns:p14="http://schemas.microsoft.com/office/powerpoint/2010/main" val="2622252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861539" y="151179"/>
            <a:ext cx="5797474" cy="6555641"/>
          </a:xfrm>
          <a:prstGeom prst="rect">
            <a:avLst/>
          </a:prstGeom>
          <a:noFill/>
        </p:spPr>
        <p:txBody>
          <a:bodyPr wrap="square" rtlCol="0">
            <a:spAutoFit/>
          </a:bodyPr>
          <a:lstStyle/>
          <a:p>
            <a:pPr marL="285750" indent="-285750">
              <a:buFont typeface="Arial" panose="020B0604020202020204" pitchFamily="34" charset="0"/>
              <a:buChar char="•"/>
            </a:pPr>
            <a:r>
              <a:rPr lang="en-US" sz="2800" dirty="0"/>
              <a:t>Corner entryway and the entire base section are differentiated from the bare upper stories by a unified system of extreme decoration</a:t>
            </a:r>
          </a:p>
          <a:p>
            <a:pPr marL="742950" lvl="1" indent="-285750">
              <a:buFont typeface="Arial" panose="020B0604020202020204" pitchFamily="34" charset="0"/>
              <a:buChar char="•"/>
            </a:pPr>
            <a:r>
              <a:rPr lang="en-US" sz="2800" dirty="0"/>
              <a:t>Cast-iron ornament contains highly complicated, delicate, organic, and floral motifs that had become the hallmark of Sullivan’s aesthetic design</a:t>
            </a:r>
          </a:p>
          <a:p>
            <a:pPr marL="742950" lvl="1" indent="-285750">
              <a:buFont typeface="Arial" panose="020B0604020202020204" pitchFamily="34" charset="0"/>
              <a:buChar char="•"/>
            </a:pPr>
            <a:r>
              <a:rPr lang="en-US" sz="2800" dirty="0"/>
              <a:t>Decorative program served overall function: to distinguish itself from the buildings around it and to make the store attractive to potential customers</a:t>
            </a:r>
          </a:p>
          <a:p>
            <a:pPr marL="742950" lvl="1" indent="-285750">
              <a:buFont typeface="Arial" panose="020B0604020202020204" pitchFamily="34" charset="0"/>
              <a:buChar char="•"/>
            </a:pPr>
            <a:endParaRPr lang="en-US" sz="2800" dirty="0"/>
          </a:p>
        </p:txBody>
      </p:sp>
      <p:pic>
        <p:nvPicPr>
          <p:cNvPr id="4" name="image33.jpg" descr="http://www.bcausa.com/sites/default/files/sullivan.jpg"/>
          <p:cNvPicPr/>
          <p:nvPr/>
        </p:nvPicPr>
        <p:blipFill>
          <a:blip r:embed="rId2">
            <a:extLst/>
          </a:blip>
          <a:stretch>
            <a:fillRect/>
          </a:stretch>
        </p:blipFill>
        <p:spPr>
          <a:xfrm>
            <a:off x="894218" y="445543"/>
            <a:ext cx="4022397" cy="2766580"/>
          </a:xfrm>
          <a:prstGeom prst="rect">
            <a:avLst/>
          </a:prstGeom>
          <a:ln w="12700">
            <a:miter lim="400000"/>
          </a:ln>
        </p:spPr>
      </p:pic>
      <p:pic>
        <p:nvPicPr>
          <p:cNvPr id="1026" name="Picture 2" descr="Detail of corner entrance, Louis Sullivan, Carson, Pirie, Scott Building, 1899 and 1903-04, Chicago (photo: Chris Smith, CC: BY-NC-SA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57" y="3337278"/>
            <a:ext cx="5286436" cy="336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241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09867" y="435806"/>
            <a:ext cx="6272011"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a:t>Upper floors show an adaptation of the skyscraper theory</a:t>
            </a:r>
          </a:p>
          <a:p>
            <a:pPr marL="285750" indent="-285750">
              <a:buFont typeface="Arial" panose="020B0604020202020204" pitchFamily="34" charset="0"/>
              <a:buChar char="•"/>
            </a:pPr>
            <a:r>
              <a:rPr lang="en-US" sz="2400" dirty="0"/>
              <a:t>Each floor contains successive, identical windows on a white terra-cotta façade</a:t>
            </a:r>
          </a:p>
          <a:p>
            <a:pPr marL="285750" indent="-285750">
              <a:buFont typeface="Arial" panose="020B0604020202020204" pitchFamily="34" charset="0"/>
              <a:buChar char="•"/>
            </a:pPr>
            <a:r>
              <a:rPr lang="en-US" sz="2400" dirty="0"/>
              <a:t>Overhanging cornice at the top ends the building’s ascent</a:t>
            </a:r>
          </a:p>
          <a:p>
            <a:pPr marL="742950" lvl="1" indent="-285750">
              <a:buFont typeface="Arial" panose="020B0604020202020204" pitchFamily="34" charset="0"/>
              <a:buChar char="•"/>
            </a:pPr>
            <a:r>
              <a:rPr lang="en-US" sz="2400" dirty="0"/>
              <a:t>Makes the attic level distinct from the broad mid-section and the cast-iron decoration of the base level</a:t>
            </a:r>
          </a:p>
          <a:p>
            <a:pPr marL="285750" indent="-285750">
              <a:buFont typeface="Arial" panose="020B0604020202020204" pitchFamily="34" charset="0"/>
              <a:buChar char="•"/>
            </a:pPr>
            <a:r>
              <a:rPr lang="en-US" sz="2400" dirty="0"/>
              <a:t>Primary thrust is horizontal rather than vertical, emphasizes the long uninterrupted lines that run around the building  toward the entrance and flow seamlessly around the corner</a:t>
            </a:r>
          </a:p>
          <a:p>
            <a:pPr marL="285750" indent="-285750">
              <a:buFont typeface="Arial" panose="020B0604020202020204" pitchFamily="34" charset="0"/>
              <a:buChar char="•"/>
            </a:pPr>
            <a:r>
              <a:rPr lang="en-US" sz="2400" dirty="0"/>
              <a:t>The window shapes were a requirement of the department building so that shoppers could see the merchandise, not offices</a:t>
            </a:r>
          </a:p>
        </p:txBody>
      </p:sp>
      <p:pic>
        <p:nvPicPr>
          <p:cNvPr id="2050" name="Picture 2" descr="Detail of terracotta exterior with &quot;Chicago&quot; windows at right, Louis Sullivan, Carson, Pirie, Scott Building, 1899 and 1903-04, Chicago (photo: Kevin Zolkiewicz, CC: BY-NC-SA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22" y="435806"/>
            <a:ext cx="4802791" cy="281047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34.jpg" descr="https://s-media-cache-ak0.pinimg.com/736x/56/fd/73/56fd731664d2ec814c8afe4a2bb055d3.jpg"/>
          <p:cNvPicPr/>
          <p:nvPr/>
        </p:nvPicPr>
        <p:blipFill>
          <a:blip r:embed="rId3">
            <a:extLst/>
          </a:blip>
          <a:stretch>
            <a:fillRect/>
          </a:stretch>
        </p:blipFill>
        <p:spPr>
          <a:xfrm>
            <a:off x="740068" y="3406006"/>
            <a:ext cx="3942897" cy="2963335"/>
          </a:xfrm>
          <a:prstGeom prst="rect">
            <a:avLst/>
          </a:prstGeom>
          <a:ln w="12700">
            <a:miter lim="400000"/>
          </a:ln>
        </p:spPr>
      </p:pic>
    </p:spTree>
    <p:extLst>
      <p:ext uri="{BB962C8B-B14F-4D97-AF65-F5344CB8AC3E}">
        <p14:creationId xmlns:p14="http://schemas.microsoft.com/office/powerpoint/2010/main" val="811692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813112" y="327602"/>
            <a:ext cx="9720072" cy="1499616"/>
          </a:xfrm>
        </p:spPr>
        <p:txBody>
          <a:bodyPr>
            <a:normAutofit/>
          </a:bodyPr>
          <a:lstStyle/>
          <a:p>
            <a:r>
              <a:rPr lang="en-US" altLang="en-US" sz="4800" dirty="0">
                <a:solidFill>
                  <a:schemeClr val="accent1">
                    <a:lumMod val="75000"/>
                  </a:schemeClr>
                </a:solidFill>
              </a:rPr>
              <a:t>Early Photography</a:t>
            </a:r>
          </a:p>
        </p:txBody>
      </p:sp>
      <p:sp>
        <p:nvSpPr>
          <p:cNvPr id="3" name="Content Placeholder 2"/>
          <p:cNvSpPr>
            <a:spLocks noGrp="1"/>
          </p:cNvSpPr>
          <p:nvPr>
            <p:ph idx="1"/>
          </p:nvPr>
        </p:nvSpPr>
        <p:spPr>
          <a:xfrm>
            <a:off x="996461" y="1593273"/>
            <a:ext cx="10382427" cy="4937125"/>
          </a:xfrm>
        </p:spPr>
        <p:txBody>
          <a:bodyPr>
            <a:normAutofit fontScale="92500" lnSpcReduction="20000"/>
          </a:bodyPr>
          <a:lstStyle/>
          <a:p>
            <a:pPr>
              <a:defRPr/>
            </a:pPr>
            <a:r>
              <a:rPr lang="en-US" sz="2800" dirty="0"/>
              <a:t>Struggle to define photography</a:t>
            </a:r>
          </a:p>
          <a:p>
            <a:pPr lvl="1">
              <a:defRPr/>
            </a:pPr>
            <a:r>
              <a:rPr lang="en-US" sz="2000" dirty="0"/>
              <a:t>Art or science?</a:t>
            </a:r>
          </a:p>
          <a:p>
            <a:pPr lvl="1">
              <a:defRPr/>
            </a:pPr>
            <a:endParaRPr lang="en-US" sz="2000" dirty="0"/>
          </a:p>
          <a:p>
            <a:pPr>
              <a:defRPr/>
            </a:pPr>
            <a:r>
              <a:rPr lang="en-US" sz="2800" dirty="0"/>
              <a:t>Chemistry needed to register an image was created during the 19</a:t>
            </a:r>
            <a:r>
              <a:rPr lang="en-US" sz="2800" baseline="30000" dirty="0"/>
              <a:t>th</a:t>
            </a:r>
            <a:r>
              <a:rPr lang="en-US" sz="2800" dirty="0"/>
              <a:t> century</a:t>
            </a:r>
          </a:p>
          <a:p>
            <a:pPr lvl="1">
              <a:defRPr/>
            </a:pPr>
            <a:r>
              <a:rPr lang="en-US" sz="2000" dirty="0"/>
              <a:t>Camera </a:t>
            </a:r>
            <a:r>
              <a:rPr lang="en-US" sz="2000" dirty="0" err="1"/>
              <a:t>obscura</a:t>
            </a:r>
            <a:r>
              <a:rPr lang="en-US" sz="2000" dirty="0"/>
              <a:t> was used before</a:t>
            </a:r>
          </a:p>
          <a:p>
            <a:pPr lvl="2">
              <a:defRPr/>
            </a:pPr>
            <a:r>
              <a:rPr lang="en-US" sz="1600" dirty="0"/>
              <a:t>Light was passed through a small hole that reflected an image in reverse</a:t>
            </a:r>
          </a:p>
          <a:p>
            <a:pPr lvl="1">
              <a:defRPr/>
            </a:pPr>
            <a:r>
              <a:rPr lang="en-US" sz="2000" dirty="0"/>
              <a:t>Joseph </a:t>
            </a:r>
            <a:r>
              <a:rPr lang="en-US" sz="2000" dirty="0" err="1"/>
              <a:t>Nicephore</a:t>
            </a:r>
            <a:r>
              <a:rPr lang="en-US" sz="2000" dirty="0"/>
              <a:t> Niepce invented a light-sensitive surface</a:t>
            </a:r>
          </a:p>
          <a:p>
            <a:pPr>
              <a:defRPr/>
            </a:pPr>
            <a:r>
              <a:rPr lang="en-US" sz="2800" dirty="0"/>
              <a:t>Development of photography was largely related to technological improvements</a:t>
            </a:r>
          </a:p>
          <a:p>
            <a:pPr lvl="1">
              <a:defRPr/>
            </a:pPr>
            <a:r>
              <a:rPr lang="en-US" sz="2000" dirty="0"/>
              <a:t>Speed-the length of the exposure period </a:t>
            </a:r>
          </a:p>
          <a:p>
            <a:pPr lvl="1">
              <a:defRPr/>
            </a:pPr>
            <a:r>
              <a:rPr lang="en-US" sz="2000" dirty="0"/>
              <a:t>Resolution- longer the exposure, the more grainy the image</a:t>
            </a:r>
          </a:p>
          <a:p>
            <a:pPr lvl="1">
              <a:defRPr/>
            </a:pPr>
            <a:r>
              <a:rPr lang="en-US" sz="2000" dirty="0"/>
              <a:t>Permanence-how to stop any further chemical reaction, once the desired exposure had been achieved </a:t>
            </a:r>
          </a:p>
          <a:p>
            <a:pPr>
              <a:defRPr/>
            </a:pPr>
            <a:r>
              <a:rPr lang="en-US" sz="2800" dirty="0"/>
              <a:t>Was solved by the invention of hypo in 1839 that reversed the light sensitivity of paper</a:t>
            </a:r>
          </a:p>
        </p:txBody>
      </p:sp>
    </p:spTree>
    <p:extLst>
      <p:ext uri="{BB962C8B-B14F-4D97-AF65-F5344CB8AC3E}">
        <p14:creationId xmlns:p14="http://schemas.microsoft.com/office/powerpoint/2010/main" val="3359291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759558" y="422152"/>
            <a:ext cx="4041775" cy="6213110"/>
          </a:xfrm>
          <a:prstGeom prst="rect">
            <a:avLst/>
          </a:prstGeom>
        </p:spPr>
        <p:txBody>
          <a:bodyPr>
            <a:normAutofit/>
          </a:bodyPr>
          <a:lstStyle/>
          <a:p>
            <a:pPr>
              <a:defRPr/>
            </a:pPr>
            <a:r>
              <a:rPr lang="en-US" sz="2400" dirty="0"/>
              <a:t>Daguerre invented a new process in 1839 called “daguerreotype” which significantly reduced exposure time and created a lasting result, but only a single image could be produced</a:t>
            </a:r>
          </a:p>
          <a:p>
            <a:pPr>
              <a:defRPr/>
            </a:pPr>
            <a:r>
              <a:rPr lang="en-US" sz="2400" dirty="0"/>
              <a:t>Was a one-of-a-kind image on a highly-polished, silver-plated sheet of copper</a:t>
            </a:r>
          </a:p>
          <a:p>
            <a:pPr lvl="1">
              <a:defRPr/>
            </a:pPr>
            <a:r>
              <a:rPr lang="en-US" sz="2000" dirty="0"/>
              <a:t>His methods were championed at the Academy of Sciences in Paris</a:t>
            </a:r>
          </a:p>
          <a:p>
            <a:pPr lvl="1">
              <a:defRPr/>
            </a:pPr>
            <a:r>
              <a:rPr lang="en-US" sz="2000" dirty="0"/>
              <a:t>Process was explained step-by-step in front of a joint session of the Academy of Sciences and Academy of Arts</a:t>
            </a:r>
          </a:p>
        </p:txBody>
      </p:sp>
      <p:pic>
        <p:nvPicPr>
          <p:cNvPr id="38915" name="image16.jpg" descr="http://farm1.staticflickr.com/47/112271322_6edc229cf9.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96144" y="1969307"/>
            <a:ext cx="6180748" cy="4500827"/>
          </a:xfrm>
          <a:prstGeom prst="rect">
            <a:avLst/>
          </a:prstGeom>
          <a:extLst>
            <a:ext uri="{91240B29-F687-4F45-9708-019B960494DF}">
              <a14:hiddenLine xmlns:a14="http://schemas.microsoft.com/office/drawing/2010/main" w="12700">
                <a:solidFill>
                  <a:srgbClr val="000000"/>
                </a:solidFill>
                <a:miter lim="400000"/>
                <a:headEnd/>
                <a:tailEnd/>
              </a14:hiddenLine>
            </a:ext>
          </a:extLst>
        </p:spPr>
      </p:pic>
      <p:sp>
        <p:nvSpPr>
          <p:cNvPr id="38916" name="Shape 98"/>
          <p:cNvSpPr>
            <a:spLocks noChangeArrowheads="1"/>
          </p:cNvSpPr>
          <p:nvPr/>
        </p:nvSpPr>
        <p:spPr bwMode="auto">
          <a:xfrm>
            <a:off x="6013450" y="422152"/>
            <a:ext cx="5123473" cy="154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4289" rIns="34289">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defTabSz="457200">
              <a:lnSpc>
                <a:spcPct val="115000"/>
              </a:lnSpc>
              <a:spcBef>
                <a:spcPct val="0"/>
              </a:spcBef>
              <a:buClrTx/>
              <a:buSzTx/>
              <a:buNone/>
            </a:pPr>
            <a:r>
              <a:rPr lang="en-US" altLang="en-US" sz="2800" i="1" dirty="0">
                <a:solidFill>
                  <a:schemeClr val="accent1">
                    <a:lumMod val="75000"/>
                  </a:schemeClr>
                </a:solidFill>
                <a:latin typeface="+mn-lt"/>
                <a:ea typeface="MinionPro-It"/>
                <a:cs typeface="MinionPro-It"/>
                <a:sym typeface="MinionPro-It"/>
              </a:rPr>
              <a:t>Still Life in Studio</a:t>
            </a:r>
            <a:r>
              <a:rPr lang="en-US" altLang="en-US" sz="2800" dirty="0">
                <a:solidFill>
                  <a:schemeClr val="accent1">
                    <a:lumMod val="75000"/>
                  </a:schemeClr>
                </a:solidFill>
                <a:latin typeface="+mn-lt"/>
                <a:ea typeface="MinionPro-Regular"/>
                <a:cs typeface="MinionPro-Regular"/>
                <a:sym typeface="MinionPro-Regular"/>
              </a:rPr>
              <a:t>. Louis-Jacques-</a:t>
            </a:r>
            <a:r>
              <a:rPr lang="en-US" altLang="en-US" sz="2800" dirty="0" err="1">
                <a:solidFill>
                  <a:schemeClr val="accent1">
                    <a:lumMod val="75000"/>
                  </a:schemeClr>
                </a:solidFill>
                <a:latin typeface="+mn-lt"/>
                <a:ea typeface="MinionPro-Regular"/>
                <a:cs typeface="MinionPro-Regular"/>
                <a:sym typeface="MinionPro-Regular"/>
              </a:rPr>
              <a:t>Mandé</a:t>
            </a:r>
            <a:r>
              <a:rPr lang="en-US" altLang="en-US" sz="2800" dirty="0">
                <a:solidFill>
                  <a:schemeClr val="accent1">
                    <a:lumMod val="75000"/>
                  </a:schemeClr>
                </a:solidFill>
                <a:latin typeface="+mn-lt"/>
                <a:ea typeface="MinionPro-Regular"/>
                <a:cs typeface="MinionPro-Regular"/>
                <a:sym typeface="MinionPro-Regular"/>
              </a:rPr>
              <a:t> Daguerre. 1837 C.E. Photograph.</a:t>
            </a:r>
          </a:p>
        </p:txBody>
      </p:sp>
      <p:sp>
        <p:nvSpPr>
          <p:cNvPr id="6" name="5-Point Star 5">
            <a:extLst>
              <a:ext uri="{FF2B5EF4-FFF2-40B4-BE49-F238E27FC236}">
                <a16:creationId xmlns:a16="http://schemas.microsoft.com/office/drawing/2014/main" id="{279242C5-383C-D842-9CBC-8FA10EC40CA2}"/>
              </a:ext>
            </a:extLst>
          </p:cNvPr>
          <p:cNvSpPr/>
          <p:nvPr/>
        </p:nvSpPr>
        <p:spPr>
          <a:xfrm>
            <a:off x="11136923" y="246885"/>
            <a:ext cx="785446" cy="796469"/>
          </a:xfrm>
          <a:prstGeom prst="star5">
            <a:avLst>
              <a:gd name="adj" fmla="val 27950"/>
              <a:gd name="hf" fmla="val 105146"/>
              <a:gd name="vf" fmla="val 110557"/>
            </a:avLst>
          </a:prstGeom>
          <a:solidFill>
            <a:srgbClr val="FFE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839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914401" y="504093"/>
            <a:ext cx="4159006" cy="5838092"/>
          </a:xfrm>
          <a:prstGeom prst="rect">
            <a:avLst/>
          </a:prstGeom>
        </p:spPr>
        <p:txBody>
          <a:bodyPr>
            <a:normAutofit/>
          </a:bodyPr>
          <a:lstStyle/>
          <a:p>
            <a:pPr>
              <a:defRPr/>
            </a:pPr>
            <a:r>
              <a:rPr lang="en-US" sz="2800" dirty="0"/>
              <a:t>Promoted his invention as both science and art</a:t>
            </a:r>
          </a:p>
          <a:p>
            <a:pPr>
              <a:defRPr/>
            </a:pPr>
            <a:r>
              <a:rPr lang="en-US" sz="2800" dirty="0"/>
              <a:t>Still-life compositions of plaster casts of antique sculptures, ideal because white reflects light well and were immobile for long periods of time</a:t>
            </a:r>
          </a:p>
          <a:p>
            <a:pPr>
              <a:defRPr/>
            </a:pPr>
            <a:r>
              <a:rPr lang="en-US" sz="2800" dirty="0"/>
              <a:t>His invention caused millions of people to want their portraits recorded for posterity</a:t>
            </a:r>
          </a:p>
        </p:txBody>
      </p:sp>
      <p:pic>
        <p:nvPicPr>
          <p:cNvPr id="39939" name="image16.jpg" descr="http://farm1.staticflickr.com/47/112271322_6edc229cf9.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10817" y="1887416"/>
            <a:ext cx="6117499" cy="4454770"/>
          </a:xfrm>
          <a:prstGeom prst="rect">
            <a:avLst/>
          </a:prstGeom>
          <a:extLst>
            <a:ext uri="{91240B29-F687-4F45-9708-019B960494DF}">
              <a14:hiddenLine xmlns:a14="http://schemas.microsoft.com/office/drawing/2010/main" w="12700">
                <a:solidFill>
                  <a:srgbClr val="000000"/>
                </a:solidFill>
                <a:miter lim="400000"/>
                <a:headEnd/>
                <a:tailEnd/>
              </a14:hiddenLine>
            </a:ext>
          </a:extLst>
        </p:spPr>
      </p:pic>
      <p:sp>
        <p:nvSpPr>
          <p:cNvPr id="39940" name="Shape 98"/>
          <p:cNvSpPr>
            <a:spLocks noChangeArrowheads="1"/>
          </p:cNvSpPr>
          <p:nvPr/>
        </p:nvSpPr>
        <p:spPr bwMode="auto">
          <a:xfrm>
            <a:off x="6798897" y="316524"/>
            <a:ext cx="43275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4289" rIns="34289">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defTabSz="457200">
              <a:lnSpc>
                <a:spcPct val="115000"/>
              </a:lnSpc>
              <a:spcBef>
                <a:spcPct val="0"/>
              </a:spcBef>
              <a:buClrTx/>
              <a:buSzTx/>
              <a:buNone/>
            </a:pPr>
            <a:r>
              <a:rPr lang="en-US" altLang="en-US" sz="1800" i="1" dirty="0">
                <a:solidFill>
                  <a:schemeClr val="accent1">
                    <a:lumMod val="75000"/>
                  </a:schemeClr>
                </a:solidFill>
                <a:latin typeface="MinionPro-It"/>
                <a:ea typeface="MinionPro-It"/>
                <a:cs typeface="MinionPro-It"/>
                <a:sym typeface="MinionPro-It"/>
              </a:rPr>
              <a:t>Still Life in Studio</a:t>
            </a:r>
            <a:r>
              <a:rPr lang="en-US" altLang="en-US" sz="1800" dirty="0">
                <a:solidFill>
                  <a:schemeClr val="accent1">
                    <a:lumMod val="75000"/>
                  </a:schemeClr>
                </a:solidFill>
                <a:latin typeface="MinionPro-Regular"/>
                <a:ea typeface="MinionPro-Regular"/>
                <a:cs typeface="MinionPro-Regular"/>
                <a:sym typeface="MinionPro-Regular"/>
              </a:rPr>
              <a:t>. Louis-Jacques-</a:t>
            </a:r>
            <a:r>
              <a:rPr lang="en-US" altLang="en-US" sz="1800" dirty="0" err="1">
                <a:solidFill>
                  <a:schemeClr val="accent1">
                    <a:lumMod val="75000"/>
                  </a:schemeClr>
                </a:solidFill>
                <a:latin typeface="MinionPro-Regular"/>
                <a:ea typeface="MinionPro-Regular"/>
                <a:cs typeface="MinionPro-Regular"/>
                <a:sym typeface="MinionPro-Regular"/>
              </a:rPr>
              <a:t>Mandé</a:t>
            </a:r>
            <a:r>
              <a:rPr lang="en-US" altLang="en-US" sz="1800" dirty="0">
                <a:solidFill>
                  <a:schemeClr val="accent1">
                    <a:lumMod val="75000"/>
                  </a:schemeClr>
                </a:solidFill>
                <a:latin typeface="MinionPro-Regular"/>
                <a:ea typeface="MinionPro-Regular"/>
                <a:cs typeface="MinionPro-Regular"/>
                <a:sym typeface="MinionPro-Regular"/>
              </a:rPr>
              <a:t> Daguerre. 1837 C.E. Photograph.</a:t>
            </a:r>
          </a:p>
        </p:txBody>
      </p:sp>
    </p:spTree>
    <p:extLst>
      <p:ext uri="{BB962C8B-B14F-4D97-AF65-F5344CB8AC3E}">
        <p14:creationId xmlns:p14="http://schemas.microsoft.com/office/powerpoint/2010/main" val="3595796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942066" y="0"/>
            <a:ext cx="9720072" cy="1499616"/>
          </a:xfrm>
        </p:spPr>
        <p:txBody>
          <a:bodyPr/>
          <a:lstStyle/>
          <a:p>
            <a:r>
              <a:rPr lang="en-US" altLang="en-US" dirty="0">
                <a:solidFill>
                  <a:schemeClr val="accent1">
                    <a:lumMod val="75000"/>
                  </a:schemeClr>
                </a:solidFill>
              </a:rPr>
              <a:t>After Daguerre</a:t>
            </a:r>
          </a:p>
        </p:txBody>
      </p:sp>
      <p:sp>
        <p:nvSpPr>
          <p:cNvPr id="3" name="Content Placeholder 2"/>
          <p:cNvSpPr>
            <a:spLocks noGrp="1"/>
          </p:cNvSpPr>
          <p:nvPr>
            <p:ph sz="half" idx="1"/>
          </p:nvPr>
        </p:nvSpPr>
        <p:spPr>
          <a:xfrm>
            <a:off x="1114582" y="1216025"/>
            <a:ext cx="4687520" cy="5372343"/>
          </a:xfrm>
          <a:prstGeom prst="rect">
            <a:avLst/>
          </a:prstGeom>
        </p:spPr>
        <p:txBody>
          <a:bodyPr>
            <a:normAutofit/>
          </a:bodyPr>
          <a:lstStyle/>
          <a:p>
            <a:pPr>
              <a:defRPr/>
            </a:pPr>
            <a:r>
              <a:rPr lang="en-US" dirty="0"/>
              <a:t>Others tinkered with the chemistry to make it practical for portraiture, reducing exposure time to minutes</a:t>
            </a:r>
          </a:p>
          <a:p>
            <a:pPr>
              <a:defRPr/>
            </a:pPr>
            <a:r>
              <a:rPr lang="en-US" dirty="0"/>
              <a:t>Devices were created to help sitters remain motionless</a:t>
            </a:r>
          </a:p>
          <a:p>
            <a:pPr>
              <a:defRPr/>
            </a:pPr>
            <a:r>
              <a:rPr lang="en-US" dirty="0"/>
              <a:t>Portraiture accounted for the vast majority of </a:t>
            </a:r>
            <a:r>
              <a:rPr lang="en-US" dirty="0" err="1"/>
              <a:t>daguerrotypes</a:t>
            </a:r>
            <a:r>
              <a:rPr lang="en-US" dirty="0"/>
              <a:t> </a:t>
            </a:r>
          </a:p>
          <a:p>
            <a:pPr>
              <a:defRPr/>
            </a:pPr>
            <a:r>
              <a:rPr lang="en-US" dirty="0"/>
              <a:t>Portrait studios were set up where middle class could feel like upper class</a:t>
            </a:r>
          </a:p>
          <a:p>
            <a:pPr lvl="1">
              <a:defRPr/>
            </a:pPr>
            <a:r>
              <a:rPr lang="en-US" dirty="0"/>
              <a:t>Did not care about looking artistic, rather that they were recorded accurately</a:t>
            </a:r>
          </a:p>
          <a:p>
            <a:pPr>
              <a:defRPr/>
            </a:pPr>
            <a:r>
              <a:rPr lang="en-US" dirty="0"/>
              <a:t>Some men (mostly with money and time) took more intimate photos of family and friends on their own</a:t>
            </a:r>
          </a:p>
        </p:txBody>
      </p:sp>
      <p:sp>
        <p:nvSpPr>
          <p:cNvPr id="4" name="Content Placeholder 3"/>
          <p:cNvSpPr>
            <a:spLocks noGrp="1"/>
          </p:cNvSpPr>
          <p:nvPr>
            <p:ph sz="half" idx="2"/>
          </p:nvPr>
        </p:nvSpPr>
        <p:spPr>
          <a:xfrm>
            <a:off x="6156326" y="1216026"/>
            <a:ext cx="4687520" cy="5372343"/>
          </a:xfrm>
          <a:prstGeom prst="rect">
            <a:avLst/>
          </a:prstGeom>
        </p:spPr>
        <p:txBody>
          <a:bodyPr>
            <a:normAutofit/>
          </a:bodyPr>
          <a:lstStyle/>
          <a:p>
            <a:pPr>
              <a:defRPr/>
            </a:pPr>
            <a:r>
              <a:rPr lang="en-US" dirty="0"/>
              <a:t>Artists and scientists also used </a:t>
            </a:r>
            <a:r>
              <a:rPr lang="en-US" dirty="0" err="1"/>
              <a:t>daguerrotypes</a:t>
            </a:r>
            <a:endParaRPr lang="en-US" dirty="0"/>
          </a:p>
          <a:p>
            <a:pPr lvl="1">
              <a:defRPr/>
            </a:pPr>
            <a:r>
              <a:rPr lang="en-US" dirty="0"/>
              <a:t>Some artists resisted the change</a:t>
            </a:r>
          </a:p>
          <a:p>
            <a:pPr lvl="1">
              <a:defRPr/>
            </a:pPr>
            <a:r>
              <a:rPr lang="en-US" dirty="0"/>
              <a:t>Others embraced it as a means of new expression</a:t>
            </a:r>
          </a:p>
          <a:p>
            <a:pPr>
              <a:defRPr/>
            </a:pPr>
            <a:r>
              <a:rPr lang="en-US" dirty="0"/>
              <a:t>Could exactly record what was seen</a:t>
            </a:r>
          </a:p>
          <a:p>
            <a:pPr>
              <a:defRPr/>
            </a:pPr>
            <a:r>
              <a:rPr lang="en-US" dirty="0"/>
              <a:t>Modern audiences were also fascinated with the images that were brought back from other lands</a:t>
            </a:r>
          </a:p>
          <a:p>
            <a:pPr lvl="1">
              <a:defRPr/>
            </a:pPr>
            <a:r>
              <a:rPr lang="en-US" dirty="0"/>
              <a:t>People wanted to travel as a result</a:t>
            </a:r>
          </a:p>
          <a:p>
            <a:pPr>
              <a:defRPr/>
            </a:pPr>
            <a:r>
              <a:rPr lang="en-US" dirty="0"/>
              <a:t>Paper photography began to supersede the daguerreotype in the 1850s</a:t>
            </a:r>
          </a:p>
          <a:p>
            <a:pPr lvl="1">
              <a:defRPr/>
            </a:pPr>
            <a:r>
              <a:rPr lang="en-US" dirty="0"/>
              <a:t>Lacked clarity but could make multiple prints</a:t>
            </a:r>
          </a:p>
        </p:txBody>
      </p:sp>
    </p:spTree>
    <p:extLst>
      <p:ext uri="{BB962C8B-B14F-4D97-AF65-F5344CB8AC3E}">
        <p14:creationId xmlns:p14="http://schemas.microsoft.com/office/powerpoint/2010/main" val="2444202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96462" y="539262"/>
            <a:ext cx="4491439" cy="5486400"/>
          </a:xfrm>
          <a:prstGeom prst="rect">
            <a:avLst/>
          </a:prstGeom>
        </p:spPr>
        <p:txBody>
          <a:bodyPr>
            <a:normAutofit fontScale="92500" lnSpcReduction="10000"/>
          </a:bodyPr>
          <a:lstStyle/>
          <a:p>
            <a:pPr>
              <a:defRPr/>
            </a:pPr>
            <a:r>
              <a:rPr lang="en-US" sz="2800" dirty="0"/>
              <a:t>Collodion method was invented in 1851</a:t>
            </a:r>
          </a:p>
          <a:p>
            <a:pPr lvl="1">
              <a:defRPr/>
            </a:pPr>
            <a:r>
              <a:rPr lang="en-US" sz="2400" dirty="0"/>
              <a:t>Process involved fixing a substance, gun cotton, onto a glass plate, allowing for a shorter exposure time (3-5 minutes) as well as clearer image</a:t>
            </a:r>
          </a:p>
          <a:p>
            <a:pPr lvl="1">
              <a:defRPr/>
            </a:pPr>
            <a:r>
              <a:rPr lang="en-US" sz="2400" dirty="0"/>
              <a:t>Disadvantage was that it needed to be exposed and developed while the chemical coating was still wet</a:t>
            </a:r>
          </a:p>
          <a:p>
            <a:pPr lvl="2">
              <a:defRPr/>
            </a:pPr>
            <a:r>
              <a:rPr lang="en-US" sz="1800" dirty="0"/>
              <a:t>Meant that photographers had to carry portable darkrooms to develop images immediately after exposure</a:t>
            </a:r>
          </a:p>
          <a:p>
            <a:pPr>
              <a:defRPr/>
            </a:pPr>
            <a:r>
              <a:rPr lang="en-US" sz="2800" dirty="0"/>
              <a:t>Difficulty in method and uncertainty of growing status was publically criticized in works like this one</a:t>
            </a:r>
          </a:p>
        </p:txBody>
      </p:sp>
      <p:pic>
        <p:nvPicPr>
          <p:cNvPr id="41987" name="image22.jpeg" descr="http://www.geh.org/taschen/m198223830001.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759178" y="1586767"/>
            <a:ext cx="4155969" cy="5271233"/>
          </a:xfrm>
          <a:prstGeom prst="rect">
            <a:avLst/>
          </a:prstGeom>
          <a:extLst>
            <a:ext uri="{91240B29-F687-4F45-9708-019B960494DF}">
              <a14:hiddenLine xmlns:a14="http://schemas.microsoft.com/office/drawing/2010/main" w="12700">
                <a:solidFill>
                  <a:srgbClr val="000000"/>
                </a:solidFill>
                <a:miter lim="400000"/>
                <a:headEnd/>
                <a:tailEnd/>
              </a14:hiddenLine>
            </a:ext>
          </a:extLst>
        </p:spPr>
      </p:pic>
      <p:sp>
        <p:nvSpPr>
          <p:cNvPr id="41988" name="Shape 117"/>
          <p:cNvSpPr>
            <a:spLocks noChangeArrowheads="1"/>
          </p:cNvSpPr>
          <p:nvPr/>
        </p:nvSpPr>
        <p:spPr bwMode="auto">
          <a:xfrm>
            <a:off x="6264521" y="0"/>
            <a:ext cx="5399940" cy="154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4289" rIns="34289">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defTabSz="457200">
              <a:lnSpc>
                <a:spcPct val="115000"/>
              </a:lnSpc>
              <a:spcBef>
                <a:spcPct val="0"/>
              </a:spcBef>
              <a:buClrTx/>
              <a:buSzTx/>
              <a:buNone/>
            </a:pPr>
            <a:r>
              <a:rPr lang="en-US" altLang="en-US" sz="2800" i="1" dirty="0">
                <a:solidFill>
                  <a:schemeClr val="accent1">
                    <a:lumMod val="75000"/>
                  </a:schemeClr>
                </a:solidFill>
                <a:latin typeface="+mn-lt"/>
                <a:ea typeface="MinionPro-It"/>
                <a:cs typeface="MinionPro-It"/>
                <a:sym typeface="MinionPro-It"/>
              </a:rPr>
              <a:t>Nadar Raising Photography to the Height of Art</a:t>
            </a:r>
            <a:r>
              <a:rPr lang="en-US" altLang="en-US" sz="2800" dirty="0">
                <a:solidFill>
                  <a:schemeClr val="accent1">
                    <a:lumMod val="75000"/>
                  </a:schemeClr>
                </a:solidFill>
                <a:latin typeface="+mn-lt"/>
                <a:ea typeface="MinionPro-Regular"/>
                <a:cs typeface="MinionPro-Regular"/>
                <a:sym typeface="MinionPro-Regular"/>
              </a:rPr>
              <a:t>. </a:t>
            </a:r>
            <a:r>
              <a:rPr lang="en-US" altLang="en-US" sz="2800" dirty="0" err="1">
                <a:solidFill>
                  <a:schemeClr val="accent1">
                    <a:lumMod val="75000"/>
                  </a:schemeClr>
                </a:solidFill>
                <a:latin typeface="+mn-lt"/>
                <a:ea typeface="MinionPro-Regular"/>
                <a:cs typeface="MinionPro-Regular"/>
                <a:sym typeface="MinionPro-Regular"/>
              </a:rPr>
              <a:t>Honoré</a:t>
            </a:r>
            <a:r>
              <a:rPr lang="en-US" altLang="en-US" sz="2800" dirty="0">
                <a:solidFill>
                  <a:schemeClr val="accent1">
                    <a:lumMod val="75000"/>
                  </a:schemeClr>
                </a:solidFill>
                <a:latin typeface="+mn-lt"/>
                <a:ea typeface="MinionPro-Regular"/>
                <a:cs typeface="MinionPro-Regular"/>
                <a:sym typeface="MinionPro-Regular"/>
              </a:rPr>
              <a:t> Daumier. 1862 C.E. Lithograph.</a:t>
            </a:r>
          </a:p>
        </p:txBody>
      </p:sp>
      <p:sp>
        <p:nvSpPr>
          <p:cNvPr id="5" name="5-Point Star 4">
            <a:extLst>
              <a:ext uri="{FF2B5EF4-FFF2-40B4-BE49-F238E27FC236}">
                <a16:creationId xmlns:a16="http://schemas.microsoft.com/office/drawing/2014/main" id="{88350A0C-8657-2E46-98EC-64A23821403D}"/>
              </a:ext>
            </a:extLst>
          </p:cNvPr>
          <p:cNvSpPr/>
          <p:nvPr/>
        </p:nvSpPr>
        <p:spPr>
          <a:xfrm>
            <a:off x="231399" y="258608"/>
            <a:ext cx="785446" cy="796469"/>
          </a:xfrm>
          <a:prstGeom prst="star5">
            <a:avLst>
              <a:gd name="adj" fmla="val 27950"/>
              <a:gd name="hf" fmla="val 105146"/>
              <a:gd name="vf" fmla="val 110557"/>
            </a:avLst>
          </a:prstGeom>
          <a:solidFill>
            <a:srgbClr val="FFE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72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61AA9-4686-4340-99F0-0A8D3188CFDC}"/>
              </a:ext>
            </a:extLst>
          </p:cNvPr>
          <p:cNvSpPr>
            <a:spLocks noGrp="1"/>
          </p:cNvSpPr>
          <p:nvPr>
            <p:ph type="sldNum" sz="quarter" idx="12"/>
          </p:nvPr>
        </p:nvSpPr>
        <p:spPr/>
        <p:txBody>
          <a:bodyPr/>
          <a:lstStyle>
            <a:lvl1pPr>
              <a:defRPr sz="2400" b="1">
                <a:solidFill>
                  <a:schemeClr val="tx1"/>
                </a:solidFill>
                <a:latin typeface="Times" pitchFamily="2" charset="0"/>
              </a:defRPr>
            </a:lvl1pPr>
            <a:lvl2pPr marL="742950" indent="-285750">
              <a:defRPr sz="2400" b="1">
                <a:solidFill>
                  <a:schemeClr val="tx1"/>
                </a:solidFill>
                <a:latin typeface="Times" pitchFamily="2" charset="0"/>
              </a:defRPr>
            </a:lvl2pPr>
            <a:lvl3pPr marL="1143000" indent="-228600">
              <a:defRPr sz="2400" b="1">
                <a:solidFill>
                  <a:schemeClr val="tx1"/>
                </a:solidFill>
                <a:latin typeface="Times" pitchFamily="2" charset="0"/>
              </a:defRPr>
            </a:lvl3pPr>
            <a:lvl4pPr marL="1600200" indent="-228600">
              <a:defRPr sz="2400" b="1">
                <a:solidFill>
                  <a:schemeClr val="tx1"/>
                </a:solidFill>
                <a:latin typeface="Times" pitchFamily="2" charset="0"/>
              </a:defRPr>
            </a:lvl4pPr>
            <a:lvl5pPr marL="2057400" indent="-228600">
              <a:defRPr sz="2400" b="1">
                <a:solidFill>
                  <a:schemeClr val="tx1"/>
                </a:solidFill>
                <a:latin typeface="Times" pitchFamily="2" charset="0"/>
              </a:defRPr>
            </a:lvl5pPr>
            <a:lvl6pPr marL="2514600" indent="-228600" eaLnBrk="0" fontAlgn="base" hangingPunct="0">
              <a:spcBef>
                <a:spcPct val="0"/>
              </a:spcBef>
              <a:spcAft>
                <a:spcPct val="0"/>
              </a:spcAft>
              <a:defRPr sz="2400" b="1">
                <a:solidFill>
                  <a:schemeClr val="tx1"/>
                </a:solidFill>
                <a:latin typeface="Times" pitchFamily="2" charset="0"/>
              </a:defRPr>
            </a:lvl6pPr>
            <a:lvl7pPr marL="2971800" indent="-228600" eaLnBrk="0" fontAlgn="base" hangingPunct="0">
              <a:spcBef>
                <a:spcPct val="0"/>
              </a:spcBef>
              <a:spcAft>
                <a:spcPct val="0"/>
              </a:spcAft>
              <a:defRPr sz="2400" b="1">
                <a:solidFill>
                  <a:schemeClr val="tx1"/>
                </a:solidFill>
                <a:latin typeface="Times" pitchFamily="2" charset="0"/>
              </a:defRPr>
            </a:lvl7pPr>
            <a:lvl8pPr marL="3429000" indent="-228600" eaLnBrk="0" fontAlgn="base" hangingPunct="0">
              <a:spcBef>
                <a:spcPct val="0"/>
              </a:spcBef>
              <a:spcAft>
                <a:spcPct val="0"/>
              </a:spcAft>
              <a:defRPr sz="2400" b="1">
                <a:solidFill>
                  <a:schemeClr val="tx1"/>
                </a:solidFill>
                <a:latin typeface="Times" pitchFamily="2" charset="0"/>
              </a:defRPr>
            </a:lvl8pPr>
            <a:lvl9pPr marL="3886200" indent="-228600" eaLnBrk="0" fontAlgn="base" hangingPunct="0">
              <a:spcBef>
                <a:spcPct val="0"/>
              </a:spcBef>
              <a:spcAft>
                <a:spcPct val="0"/>
              </a:spcAft>
              <a:defRPr sz="2400" b="1">
                <a:solidFill>
                  <a:schemeClr val="tx1"/>
                </a:solidFill>
                <a:latin typeface="Times" pitchFamily="2" charset="0"/>
              </a:defRPr>
            </a:lvl9pPr>
          </a:lstStyle>
          <a:p>
            <a:fld id="{4BB9153E-95CA-2544-B5D0-1995A47CC716}" type="slidenum">
              <a:rPr lang="en-US" altLang="en-US" sz="1400" b="0">
                <a:latin typeface="Garamond" panose="02020404030301010803" pitchFamily="18" charset="0"/>
              </a:rPr>
              <a:pPr/>
              <a:t>4</a:t>
            </a:fld>
            <a:endParaRPr lang="en-US" altLang="en-US" sz="1400" b="0">
              <a:latin typeface="Garamond" panose="02020404030301010803" pitchFamily="18" charset="0"/>
            </a:endParaRPr>
          </a:p>
        </p:txBody>
      </p:sp>
      <p:sp>
        <p:nvSpPr>
          <p:cNvPr id="4099" name="Rectangle 6">
            <a:extLst>
              <a:ext uri="{FF2B5EF4-FFF2-40B4-BE49-F238E27FC236}">
                <a16:creationId xmlns:a16="http://schemas.microsoft.com/office/drawing/2014/main" id="{8EB9B9A2-DFE3-354E-960C-C51A2F4919F3}"/>
              </a:ext>
            </a:extLst>
          </p:cNvPr>
          <p:cNvSpPr>
            <a:spLocks noGrp="1" noChangeArrowheads="1"/>
          </p:cNvSpPr>
          <p:nvPr>
            <p:ph type="title"/>
          </p:nvPr>
        </p:nvSpPr>
        <p:spPr>
          <a:xfrm>
            <a:off x="1524000" y="30163"/>
            <a:ext cx="9144000" cy="1066800"/>
          </a:xfrm>
        </p:spPr>
        <p:txBody>
          <a:bodyPr/>
          <a:lstStyle/>
          <a:p>
            <a:pPr algn="ctr">
              <a:lnSpc>
                <a:spcPct val="80000"/>
              </a:lnSpc>
            </a:pPr>
            <a:r>
              <a:rPr lang="en-US" altLang="en-US" sz="4000"/>
              <a:t>Industrialization of Europe and U.S. about 1850</a:t>
            </a:r>
          </a:p>
        </p:txBody>
      </p:sp>
      <p:pic>
        <p:nvPicPr>
          <p:cNvPr id="4100" name="Picture 17">
            <a:extLst>
              <a:ext uri="{FF2B5EF4-FFF2-40B4-BE49-F238E27FC236}">
                <a16:creationId xmlns:a16="http://schemas.microsoft.com/office/drawing/2014/main" id="{42A2F5B2-96C1-AF4A-82C9-A52F5D694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50914"/>
            <a:ext cx="9144000" cy="5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250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472F09-B3F1-824C-BCA5-BB5F1A02DA7C}"/>
              </a:ext>
            </a:extLst>
          </p:cNvPr>
          <p:cNvPicPr>
            <a:picLocks noChangeAspect="1"/>
          </p:cNvPicPr>
          <p:nvPr/>
        </p:nvPicPr>
        <p:blipFill>
          <a:blip r:embed="rId2"/>
          <a:stretch>
            <a:fillRect/>
          </a:stretch>
        </p:blipFill>
        <p:spPr>
          <a:xfrm>
            <a:off x="1955418" y="0"/>
            <a:ext cx="8281164" cy="6858000"/>
          </a:xfrm>
          <a:prstGeom prst="rect">
            <a:avLst/>
          </a:prstGeom>
        </p:spPr>
      </p:pic>
    </p:spTree>
    <p:extLst>
      <p:ext uri="{BB962C8B-B14F-4D97-AF65-F5344CB8AC3E}">
        <p14:creationId xmlns:p14="http://schemas.microsoft.com/office/powerpoint/2010/main" val="4053086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01970" y="457201"/>
            <a:ext cx="4407876" cy="5920153"/>
          </a:xfrm>
          <a:prstGeom prst="rect">
            <a:avLst/>
          </a:prstGeom>
        </p:spPr>
        <p:txBody>
          <a:bodyPr>
            <a:normAutofit/>
          </a:bodyPr>
          <a:lstStyle/>
          <a:p>
            <a:pPr>
              <a:defRPr/>
            </a:pPr>
            <a:r>
              <a:rPr lang="en-US" sz="2800" dirty="0" err="1"/>
              <a:t>Nadar</a:t>
            </a:r>
            <a:r>
              <a:rPr lang="en-US" sz="2800" dirty="0"/>
              <a:t> was one of the most prominent photographers in Paris at the time</a:t>
            </a:r>
          </a:p>
          <a:p>
            <a:pPr lvl="1">
              <a:defRPr/>
            </a:pPr>
            <a:r>
              <a:rPr lang="en-US" sz="2400" dirty="0"/>
              <a:t>Pseudonym of Gaspard-Felix </a:t>
            </a:r>
            <a:r>
              <a:rPr lang="en-US" sz="2400" dirty="0" err="1"/>
              <a:t>Tournachon</a:t>
            </a:r>
            <a:endParaRPr lang="en-US" sz="2400" dirty="0"/>
          </a:p>
          <a:p>
            <a:pPr lvl="1">
              <a:defRPr/>
            </a:pPr>
            <a:r>
              <a:rPr lang="en-US" sz="2400" dirty="0"/>
              <a:t>Studied as a caricaturist</a:t>
            </a:r>
          </a:p>
          <a:p>
            <a:pPr lvl="1">
              <a:defRPr/>
            </a:pPr>
            <a:r>
              <a:rPr lang="en-US" sz="2400" dirty="0"/>
              <a:t>Was known for making caricatures of prominent figures in Paris</a:t>
            </a:r>
          </a:p>
          <a:p>
            <a:pPr>
              <a:defRPr/>
            </a:pPr>
            <a:r>
              <a:rPr lang="en-US" sz="2800" dirty="0"/>
              <a:t>Was known for capturing the first aerial photographs from the basket of a hot air balloon</a:t>
            </a:r>
          </a:p>
        </p:txBody>
      </p:sp>
      <p:pic>
        <p:nvPicPr>
          <p:cNvPr id="43011" name="image22.jpeg" descr="http://www.geh.org/taschen/m198223830001.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76158" y="457201"/>
            <a:ext cx="4513872" cy="5725180"/>
          </a:xfrm>
          <a:prstGeom prst="rect">
            <a:avLst/>
          </a:prstGeom>
          <a:extLs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2479711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79232" y="211992"/>
            <a:ext cx="4419599" cy="6388100"/>
          </a:xfrm>
          <a:prstGeom prst="rect">
            <a:avLst/>
          </a:prstGeom>
        </p:spPr>
        <p:txBody>
          <a:bodyPr>
            <a:normAutofit lnSpcReduction="10000"/>
          </a:bodyPr>
          <a:lstStyle/>
          <a:p>
            <a:pPr>
              <a:defRPr/>
            </a:pPr>
            <a:r>
              <a:rPr lang="en-US" sz="2800" dirty="0"/>
              <a:t>Daumier began satirical works in 1830</a:t>
            </a:r>
          </a:p>
          <a:p>
            <a:pPr lvl="1">
              <a:defRPr/>
            </a:pPr>
            <a:r>
              <a:rPr lang="en-US" sz="2400" dirty="0"/>
              <a:t>Made portrait busts criticizing certain types of contemporary men</a:t>
            </a:r>
          </a:p>
          <a:p>
            <a:pPr lvl="1">
              <a:defRPr/>
            </a:pPr>
            <a:r>
              <a:rPr lang="en-US" sz="2400" dirty="0"/>
              <a:t>Was hired by the paper La Caricature</a:t>
            </a:r>
          </a:p>
          <a:p>
            <a:pPr lvl="2">
              <a:defRPr/>
            </a:pPr>
            <a:r>
              <a:rPr lang="en-US" sz="1800" dirty="0"/>
              <a:t>Was later seized by Louis Philippe</a:t>
            </a:r>
          </a:p>
          <a:p>
            <a:pPr lvl="2">
              <a:defRPr/>
            </a:pPr>
            <a:r>
              <a:rPr lang="en-US" sz="1800" dirty="0"/>
              <a:t>Daumier was sent to prison</a:t>
            </a:r>
          </a:p>
          <a:p>
            <a:pPr lvl="1">
              <a:defRPr/>
            </a:pPr>
            <a:r>
              <a:rPr lang="en-US" sz="2400" dirty="0"/>
              <a:t>Made around 4,000 images</a:t>
            </a:r>
          </a:p>
          <a:p>
            <a:pPr>
              <a:defRPr/>
            </a:pPr>
            <a:r>
              <a:rPr lang="en-US" sz="2800" dirty="0"/>
              <a:t>Transfer lithography</a:t>
            </a:r>
          </a:p>
          <a:p>
            <a:pPr lvl="1">
              <a:defRPr/>
            </a:pPr>
            <a:r>
              <a:rPr lang="en-US" sz="2400" dirty="0"/>
              <a:t>Drawing is made on paper rather than stone</a:t>
            </a:r>
          </a:p>
          <a:p>
            <a:pPr lvl="1">
              <a:defRPr/>
            </a:pPr>
            <a:r>
              <a:rPr lang="en-US" sz="2400" dirty="0"/>
              <a:t>Drawing is transferred to stone</a:t>
            </a:r>
          </a:p>
          <a:p>
            <a:pPr lvl="1">
              <a:defRPr/>
            </a:pPr>
            <a:r>
              <a:rPr lang="en-US" sz="2400" dirty="0"/>
              <a:t>Ink is applied to grease-treated surface on flat surface</a:t>
            </a:r>
          </a:p>
          <a:p>
            <a:pPr lvl="2">
              <a:defRPr/>
            </a:pPr>
            <a:r>
              <a:rPr lang="en-US" sz="1800" dirty="0"/>
              <a:t>Non-image, blank areas, repel ink</a:t>
            </a:r>
          </a:p>
          <a:p>
            <a:pPr lvl="1">
              <a:defRPr/>
            </a:pPr>
            <a:r>
              <a:rPr lang="en-US" sz="2400" dirty="0"/>
              <a:t>Then printed onto paper</a:t>
            </a:r>
          </a:p>
        </p:txBody>
      </p:sp>
      <p:pic>
        <p:nvPicPr>
          <p:cNvPr id="44035" name="image22.jpeg" descr="http://www.geh.org/taschen/m198223830001.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29351" y="1214315"/>
            <a:ext cx="3892550" cy="4937125"/>
          </a:xfrm>
          <a:prstGeom prst="rect">
            <a:avLst/>
          </a:prstGeom>
          <a:extLst>
            <a:ext uri="{91240B29-F687-4F45-9708-019B960494DF}">
              <a14:hiddenLine xmlns:a14="http://schemas.microsoft.com/office/drawing/2010/main" w="12700">
                <a:solidFill>
                  <a:srgbClr val="000000"/>
                </a:solidFill>
                <a:miter lim="400000"/>
                <a:headEnd/>
                <a:tailEnd/>
              </a14:hiddenLine>
            </a:ext>
          </a:extLst>
        </p:spPr>
      </p:pic>
      <p:sp>
        <p:nvSpPr>
          <p:cNvPr id="44036" name="Shape 117"/>
          <p:cNvSpPr>
            <a:spLocks noChangeArrowheads="1"/>
          </p:cNvSpPr>
          <p:nvPr/>
        </p:nvSpPr>
        <p:spPr bwMode="auto">
          <a:xfrm>
            <a:off x="6229351" y="168275"/>
            <a:ext cx="39846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4289" rIns="34289">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defTabSz="457200">
              <a:lnSpc>
                <a:spcPct val="115000"/>
              </a:lnSpc>
              <a:spcBef>
                <a:spcPct val="0"/>
              </a:spcBef>
              <a:buClrTx/>
              <a:buSzTx/>
              <a:buNone/>
            </a:pPr>
            <a:r>
              <a:rPr lang="en-US" altLang="en-US" sz="1800" dirty="0">
                <a:solidFill>
                  <a:prstClr val="black"/>
                </a:solidFill>
                <a:latin typeface="MinionPro-Regular"/>
                <a:ea typeface="MinionPro-Regular"/>
                <a:cs typeface="MinionPro-Regular"/>
                <a:sym typeface="MinionPro-Regular"/>
              </a:rPr>
              <a:t>114. </a:t>
            </a:r>
            <a:r>
              <a:rPr lang="en-US" altLang="en-US" sz="1800" i="1" dirty="0">
                <a:solidFill>
                  <a:prstClr val="black"/>
                </a:solidFill>
                <a:latin typeface="MinionPro-It"/>
                <a:ea typeface="MinionPro-It"/>
                <a:cs typeface="MinionPro-It"/>
                <a:sym typeface="MinionPro-It"/>
              </a:rPr>
              <a:t>Nadar Raising Photography to the Height of Art</a:t>
            </a:r>
            <a:r>
              <a:rPr lang="en-US" altLang="en-US" sz="1800" dirty="0">
                <a:solidFill>
                  <a:prstClr val="black"/>
                </a:solidFill>
                <a:latin typeface="MinionPro-Regular"/>
                <a:ea typeface="MinionPro-Regular"/>
                <a:cs typeface="MinionPro-Regular"/>
                <a:sym typeface="MinionPro-Regular"/>
              </a:rPr>
              <a:t>. </a:t>
            </a:r>
            <a:r>
              <a:rPr lang="en-US" altLang="en-US" sz="1800" dirty="0" err="1">
                <a:solidFill>
                  <a:prstClr val="black"/>
                </a:solidFill>
                <a:latin typeface="MinionPro-Regular"/>
                <a:ea typeface="MinionPro-Regular"/>
                <a:cs typeface="MinionPro-Regular"/>
                <a:sym typeface="MinionPro-Regular"/>
              </a:rPr>
              <a:t>Honoré</a:t>
            </a:r>
            <a:r>
              <a:rPr lang="en-US" altLang="en-US" sz="1800" dirty="0">
                <a:solidFill>
                  <a:prstClr val="black"/>
                </a:solidFill>
                <a:latin typeface="MinionPro-Regular"/>
                <a:ea typeface="MinionPro-Regular"/>
                <a:cs typeface="MinionPro-Regular"/>
                <a:sym typeface="MinionPro-Regular"/>
              </a:rPr>
              <a:t> Daumier. 1862 C.E. Lithograph.</a:t>
            </a:r>
          </a:p>
        </p:txBody>
      </p:sp>
    </p:spTree>
    <p:extLst>
      <p:ext uri="{BB962C8B-B14F-4D97-AF65-F5344CB8AC3E}">
        <p14:creationId xmlns:p14="http://schemas.microsoft.com/office/powerpoint/2010/main" val="3150799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3016" y="316524"/>
            <a:ext cx="4340196" cy="6283568"/>
          </a:xfrm>
          <a:prstGeom prst="rect">
            <a:avLst/>
          </a:prstGeom>
        </p:spPr>
        <p:txBody>
          <a:bodyPr>
            <a:normAutofit fontScale="92500"/>
          </a:bodyPr>
          <a:lstStyle/>
          <a:p>
            <a:pPr>
              <a:defRPr/>
            </a:pPr>
            <a:r>
              <a:rPr lang="en-US" dirty="0"/>
              <a:t>Further advances were made to make photography less labor intensive</a:t>
            </a:r>
          </a:p>
          <a:p>
            <a:pPr>
              <a:defRPr/>
            </a:pPr>
            <a:r>
              <a:rPr lang="en-US" dirty="0"/>
              <a:t>1867-dry glass plate was invented</a:t>
            </a:r>
          </a:p>
          <a:p>
            <a:pPr lvl="1">
              <a:defRPr/>
            </a:pPr>
            <a:r>
              <a:rPr lang="en-US" dirty="0"/>
              <a:t>Reduced the inconvenience of the wet collodion method</a:t>
            </a:r>
          </a:p>
          <a:p>
            <a:pPr lvl="1">
              <a:defRPr/>
            </a:pPr>
            <a:r>
              <a:rPr lang="en-US" dirty="0"/>
              <a:t>Prepared glass plates could be purchased eliminating the need to mess with chemicals</a:t>
            </a:r>
          </a:p>
          <a:p>
            <a:pPr>
              <a:defRPr/>
            </a:pPr>
            <a:r>
              <a:rPr lang="en-US" dirty="0"/>
              <a:t>Exposure time was now 1/25 of a second</a:t>
            </a:r>
          </a:p>
          <a:p>
            <a:pPr lvl="1">
              <a:defRPr/>
            </a:pPr>
            <a:r>
              <a:rPr lang="en-US" dirty="0"/>
              <a:t>Allowed moving objects to be photographed and lessening the need for a tripod</a:t>
            </a:r>
          </a:p>
          <a:p>
            <a:pPr>
              <a:defRPr/>
            </a:pPr>
            <a:r>
              <a:rPr lang="en-US" dirty="0"/>
              <a:t>Development is celebrated in </a:t>
            </a:r>
            <a:r>
              <a:rPr lang="en-US" dirty="0" err="1"/>
              <a:t>Eadweard</a:t>
            </a:r>
            <a:r>
              <a:rPr lang="en-US" dirty="0"/>
              <a:t> Muybridge’s The Horse in Motion</a:t>
            </a:r>
          </a:p>
          <a:p>
            <a:pPr>
              <a:defRPr/>
            </a:pPr>
            <a:r>
              <a:rPr lang="en-US" dirty="0"/>
              <a:t>Was done to settle the question of whether or not a horse has all four feet off the ground when galloping</a:t>
            </a:r>
          </a:p>
          <a:p>
            <a:pPr>
              <a:defRPr/>
            </a:pPr>
            <a:r>
              <a:rPr lang="en-US" dirty="0"/>
              <a:t>Also showed that new photographic methods were capable of nearly instantaneous exposure</a:t>
            </a:r>
          </a:p>
        </p:txBody>
      </p:sp>
      <p:pic>
        <p:nvPicPr>
          <p:cNvPr id="45059" name="image25.jpg" descr="http://www.imaging-resource.com/?ACT=44&amp;fid=17&amp;d=1284&amp;f=muybridge-9.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53209" y="2071321"/>
            <a:ext cx="6282557" cy="4071571"/>
          </a:xfrm>
          <a:prstGeom prst="rect">
            <a:avLst/>
          </a:prstGeom>
          <a:extLst>
            <a:ext uri="{91240B29-F687-4F45-9708-019B960494DF}">
              <a14:hiddenLine xmlns:a14="http://schemas.microsoft.com/office/drawing/2010/main" w="12700">
                <a:solidFill>
                  <a:srgbClr val="000000"/>
                </a:solidFill>
                <a:miter lim="400000"/>
                <a:headEnd/>
                <a:tailEnd/>
              </a14:hiddenLine>
            </a:ext>
          </a:extLst>
        </p:spPr>
      </p:pic>
      <p:sp>
        <p:nvSpPr>
          <p:cNvPr id="5" name="Title 3">
            <a:extLst>
              <a:ext uri="{FF2B5EF4-FFF2-40B4-BE49-F238E27FC236}">
                <a16:creationId xmlns:a16="http://schemas.microsoft.com/office/drawing/2014/main" id="{E61D6E9C-B662-D249-A24E-602B397C33D4}"/>
              </a:ext>
            </a:extLst>
          </p:cNvPr>
          <p:cNvSpPr>
            <a:spLocks noGrp="1"/>
          </p:cNvSpPr>
          <p:nvPr>
            <p:ph type="title"/>
          </p:nvPr>
        </p:nvSpPr>
        <p:spPr>
          <a:xfrm>
            <a:off x="7177209" y="338504"/>
            <a:ext cx="4041774" cy="1524000"/>
          </a:xfrm>
        </p:spPr>
        <p:txBody>
          <a:bodyPr>
            <a:noAutofit/>
          </a:bodyPr>
          <a:lstStyle/>
          <a:p>
            <a:pPr>
              <a:defRPr/>
            </a:pPr>
            <a:r>
              <a:rPr lang="en-US" sz="3600" dirty="0">
                <a:solidFill>
                  <a:schemeClr val="accent1">
                    <a:lumMod val="75000"/>
                  </a:schemeClr>
                </a:solidFill>
              </a:rPr>
              <a:t>Eadweard Muybridge, </a:t>
            </a:r>
            <a:r>
              <a:rPr lang="en-US" sz="3600" i="1" dirty="0">
                <a:solidFill>
                  <a:schemeClr val="accent1">
                    <a:lumMod val="75000"/>
                  </a:schemeClr>
                </a:solidFill>
              </a:rPr>
              <a:t>the horse in </a:t>
            </a:r>
            <a:r>
              <a:rPr lang="en-US" sz="3600" dirty="0">
                <a:solidFill>
                  <a:schemeClr val="accent1">
                    <a:lumMod val="75000"/>
                  </a:schemeClr>
                </a:solidFill>
              </a:rPr>
              <a:t>motion. Courbet, 1878, Photograph</a:t>
            </a:r>
          </a:p>
        </p:txBody>
      </p:sp>
      <p:sp>
        <p:nvSpPr>
          <p:cNvPr id="6" name="5-Point Star 5">
            <a:extLst>
              <a:ext uri="{FF2B5EF4-FFF2-40B4-BE49-F238E27FC236}">
                <a16:creationId xmlns:a16="http://schemas.microsoft.com/office/drawing/2014/main" id="{B0C72F5E-1DA2-514F-96EA-D0B08474F0BF}"/>
              </a:ext>
            </a:extLst>
          </p:cNvPr>
          <p:cNvSpPr/>
          <p:nvPr/>
        </p:nvSpPr>
        <p:spPr>
          <a:xfrm>
            <a:off x="231399" y="258608"/>
            <a:ext cx="785446" cy="796469"/>
          </a:xfrm>
          <a:prstGeom prst="star5">
            <a:avLst>
              <a:gd name="adj" fmla="val 27950"/>
              <a:gd name="hf" fmla="val 105146"/>
              <a:gd name="vf" fmla="val 110557"/>
            </a:avLst>
          </a:prstGeom>
          <a:solidFill>
            <a:srgbClr val="FFE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4998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sz="half" idx="1"/>
          </p:nvPr>
        </p:nvSpPr>
        <p:spPr>
          <a:xfrm>
            <a:off x="973016" y="1006475"/>
            <a:ext cx="4041775" cy="5851525"/>
          </a:xfrm>
          <a:prstGeom prst="rect">
            <a:avLst/>
          </a:prstGeom>
        </p:spPr>
        <p:txBody>
          <a:bodyPr>
            <a:normAutofit/>
          </a:bodyPr>
          <a:lstStyle/>
          <a:p>
            <a:r>
              <a:rPr lang="en-US" altLang="en-US" sz="2800" dirty="0"/>
              <a:t>Muybridge considered himself an artist but was encouraged by scientific investigation</a:t>
            </a:r>
          </a:p>
          <a:p>
            <a:r>
              <a:rPr lang="en-US" altLang="en-US" sz="2800" dirty="0"/>
              <a:t>Example of collotype</a:t>
            </a:r>
          </a:p>
          <a:p>
            <a:pPr lvl="1"/>
            <a:r>
              <a:rPr lang="en-US" altLang="en-US" sz="2400" dirty="0"/>
              <a:t>Invented by William Henry Fox Talbot</a:t>
            </a:r>
          </a:p>
          <a:p>
            <a:pPr lvl="1"/>
            <a:r>
              <a:rPr lang="en-US" altLang="en-US" sz="2400" dirty="0"/>
              <a:t>Patented in 1841</a:t>
            </a:r>
          </a:p>
          <a:p>
            <a:pPr lvl="1"/>
            <a:r>
              <a:rPr lang="en-US" altLang="en-US" sz="2400" dirty="0"/>
              <a:t>Creation of the paper negative that transformed a negative image into a positive image, allowing for more than one copy of the picture</a:t>
            </a:r>
          </a:p>
        </p:txBody>
      </p:sp>
      <p:pic>
        <p:nvPicPr>
          <p:cNvPr id="46083" name="image25.jpg" descr="http://www.imaging-resource.com/?ACT=44&amp;fid=17&amp;d=1284&amp;f=muybridge-9.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36418" y="1006475"/>
            <a:ext cx="6872714" cy="4454037"/>
          </a:xfrm>
          <a:prstGeom prst="rect">
            <a:avLst/>
          </a:prstGeom>
          <a:extLs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1731411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51231" y="97245"/>
            <a:ext cx="4458317" cy="6569773"/>
          </a:xfrm>
        </p:spPr>
        <p:txBody>
          <a:bodyPr>
            <a:normAutofit/>
          </a:bodyPr>
          <a:lstStyle/>
          <a:p>
            <a:pPr marL="285750" indent="-285750">
              <a:buFont typeface="Arial" panose="020B0604020202020204" pitchFamily="34" charset="0"/>
              <a:buChar char="•"/>
            </a:pPr>
            <a:r>
              <a:rPr lang="en-US" sz="2000" dirty="0"/>
              <a:t>Was taken from the first class deck by Stieglitz on a transatlantic journey from New York to Paris on May 14, 1907</a:t>
            </a:r>
          </a:p>
          <a:p>
            <a:pPr marL="742950" lvl="1" indent="-285750">
              <a:buFont typeface="Arial" panose="020B0604020202020204" pitchFamily="34" charset="0"/>
              <a:buChar char="•"/>
            </a:pPr>
            <a:r>
              <a:rPr lang="en-US" sz="1600" dirty="0"/>
              <a:t>Was married a status-conscious woman</a:t>
            </a:r>
          </a:p>
          <a:p>
            <a:pPr marL="742950" lvl="1" indent="-285750">
              <a:buFont typeface="Arial" panose="020B0604020202020204" pitchFamily="34" charset="0"/>
              <a:buChar char="•"/>
            </a:pPr>
            <a:r>
              <a:rPr lang="en-US" sz="1600" dirty="0"/>
              <a:t>Was uncomfortable with the upper class passengers and felt out of place</a:t>
            </a:r>
          </a:p>
          <a:p>
            <a:pPr marL="285750" indent="-285750">
              <a:buFont typeface="Arial" panose="020B0604020202020204" pitchFamily="34" charset="0"/>
              <a:buChar char="•"/>
            </a:pPr>
            <a:r>
              <a:rPr lang="en-US" sz="2000" dirty="0"/>
              <a:t>Walked to the front of the ship to escape the nouveau riches and looked down to see the women and children of the lower classes</a:t>
            </a:r>
          </a:p>
          <a:p>
            <a:pPr marL="742950" lvl="1" indent="-285750">
              <a:buFont typeface="Arial" panose="020B0604020202020204" pitchFamily="34" charset="0"/>
              <a:buChar char="•"/>
            </a:pPr>
            <a:r>
              <a:rPr lang="en-US" sz="1600" dirty="0"/>
              <a:t>Wanted to be with them, rather than above him</a:t>
            </a:r>
          </a:p>
          <a:p>
            <a:pPr marL="285750" indent="-285750">
              <a:buFont typeface="Arial" panose="020B0604020202020204" pitchFamily="34" charset="0"/>
              <a:buChar char="•"/>
            </a:pPr>
            <a:r>
              <a:rPr lang="en-US" sz="2000" dirty="0"/>
              <a:t>When describing this in an essay he also says that it encapsulated his mission to elevate photography to the status of fine art, by engaging in the same dialogues about abstraction that European artists were engaged with</a:t>
            </a:r>
          </a:p>
          <a:p>
            <a:pPr marL="742950" lvl="1" indent="-285750">
              <a:buFont typeface="Arial" panose="020B0604020202020204" pitchFamily="34" charset="0"/>
              <a:buChar char="•"/>
            </a:pPr>
            <a:r>
              <a:rPr lang="en-US" sz="1600" dirty="0"/>
              <a:t>Looked at the shapes and composition of the hats, the mast, the machinery</a:t>
            </a:r>
          </a:p>
        </p:txBody>
      </p:sp>
      <p:pic>
        <p:nvPicPr>
          <p:cNvPr id="4098" name="Picture 2" descr="Alfred Stieglitz, The Steerage, 1907, photogravure, 33.5cm x 26.4cm , (J. Paul Getty Muse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10598" y="1298410"/>
            <a:ext cx="4333461" cy="54623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0" y="97245"/>
            <a:ext cx="5125791" cy="1077218"/>
          </a:xfrm>
          <a:prstGeom prst="rect">
            <a:avLst/>
          </a:prstGeom>
          <a:noFill/>
        </p:spPr>
        <p:txBody>
          <a:bodyPr wrap="square" rtlCol="0">
            <a:spAutoFit/>
          </a:bodyPr>
          <a:lstStyle/>
          <a:p>
            <a:r>
              <a:rPr lang="en-US" sz="3200" dirty="0">
                <a:solidFill>
                  <a:schemeClr val="accent1"/>
                </a:solidFill>
                <a:latin typeface="+mj-lt"/>
              </a:rPr>
              <a:t>Alfred Stieglitz, </a:t>
            </a:r>
            <a:r>
              <a:rPr lang="en-US" sz="3200" i="1" dirty="0">
                <a:solidFill>
                  <a:schemeClr val="accent1"/>
                </a:solidFill>
                <a:latin typeface="+mj-lt"/>
              </a:rPr>
              <a:t>The Steerage</a:t>
            </a:r>
            <a:r>
              <a:rPr lang="en-US" sz="3200" dirty="0">
                <a:solidFill>
                  <a:schemeClr val="accent1"/>
                </a:solidFill>
                <a:latin typeface="+mj-lt"/>
              </a:rPr>
              <a:t>, 1907, photogravure</a:t>
            </a:r>
          </a:p>
        </p:txBody>
      </p:sp>
      <p:sp>
        <p:nvSpPr>
          <p:cNvPr id="6" name="5-Point Star 5">
            <a:extLst>
              <a:ext uri="{FF2B5EF4-FFF2-40B4-BE49-F238E27FC236}">
                <a16:creationId xmlns:a16="http://schemas.microsoft.com/office/drawing/2014/main" id="{3B122A98-6928-074A-92B6-AB9AC897A1B3}"/>
              </a:ext>
            </a:extLst>
          </p:cNvPr>
          <p:cNvSpPr/>
          <p:nvPr/>
        </p:nvSpPr>
        <p:spPr>
          <a:xfrm>
            <a:off x="231399" y="258608"/>
            <a:ext cx="785446" cy="796469"/>
          </a:xfrm>
          <a:prstGeom prst="star5">
            <a:avLst>
              <a:gd name="adj" fmla="val 27950"/>
              <a:gd name="hf" fmla="val 105146"/>
              <a:gd name="vf" fmla="val 110557"/>
            </a:avLst>
          </a:prstGeom>
          <a:solidFill>
            <a:srgbClr val="FFE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049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34656" y="360608"/>
            <a:ext cx="4111906" cy="6497392"/>
          </a:xfrm>
        </p:spPr>
        <p:txBody>
          <a:bodyPr>
            <a:normAutofit fontScale="92500"/>
          </a:bodyPr>
          <a:lstStyle/>
          <a:p>
            <a:pPr marL="285750" indent="-285750">
              <a:buFont typeface="Arial" panose="020B0604020202020204" pitchFamily="34" charset="0"/>
              <a:buChar char="•"/>
            </a:pPr>
            <a:r>
              <a:rPr lang="en-US" sz="2000" dirty="0"/>
              <a:t>Photography is not only documentary but can also convey abstraction</a:t>
            </a:r>
          </a:p>
          <a:p>
            <a:pPr marL="285750" indent="-285750">
              <a:buFont typeface="Arial" panose="020B0604020202020204" pitchFamily="34" charset="0"/>
              <a:buChar char="•"/>
            </a:pPr>
            <a:r>
              <a:rPr lang="en-US" sz="2000" dirty="0"/>
              <a:t>Not only about significant forms of shapes forms and textures, but also a message about its subject</a:t>
            </a:r>
          </a:p>
          <a:p>
            <a:pPr marL="742950" lvl="1" indent="-285750">
              <a:buFont typeface="Arial" panose="020B0604020202020204" pitchFamily="34" charset="0"/>
              <a:buChar char="•"/>
            </a:pPr>
            <a:r>
              <a:rPr lang="en-US" sz="1600" dirty="0"/>
              <a:t>The immigrants who were rejected at Ellis Island and returning to their country</a:t>
            </a:r>
          </a:p>
          <a:p>
            <a:pPr marL="742950" lvl="1" indent="-285750">
              <a:buFont typeface="Arial" panose="020B0604020202020204" pitchFamily="34" charset="0"/>
              <a:buChar char="•"/>
            </a:pPr>
            <a:r>
              <a:rPr lang="en-US" sz="1600" dirty="0"/>
              <a:t>Or returning to see relatives and encourage them to come back to the USA with them</a:t>
            </a:r>
          </a:p>
          <a:p>
            <a:pPr marL="285750" indent="-285750">
              <a:buFont typeface="Arial" panose="020B0604020202020204" pitchFamily="34" charset="0"/>
              <a:buChar char="•"/>
            </a:pPr>
            <a:r>
              <a:rPr lang="en-US" sz="2000" dirty="0"/>
              <a:t>Stieglitz was familiar with the debates about immigration reform and the terrible conditions passengers in steerage were subjected to</a:t>
            </a:r>
          </a:p>
          <a:p>
            <a:pPr marL="742950" lvl="1" indent="-285750">
              <a:buFont typeface="Arial" panose="020B0604020202020204" pitchFamily="34" charset="0"/>
              <a:buChar char="•"/>
            </a:pPr>
            <a:r>
              <a:rPr lang="en-US" sz="1600" dirty="0"/>
              <a:t>His father had immigrated from Germany between 1845 and 1855; exemplified the American dream</a:t>
            </a:r>
          </a:p>
          <a:p>
            <a:pPr marL="742950" lvl="1" indent="-285750">
              <a:buFont typeface="Arial" panose="020B0604020202020204" pitchFamily="34" charset="0"/>
              <a:buChar char="•"/>
            </a:pPr>
            <a:r>
              <a:rPr lang="en-US" sz="1600" dirty="0"/>
              <a:t>However, he did not approve of admitting the uneducated and marginal to the US</a:t>
            </a:r>
          </a:p>
          <a:p>
            <a:pPr marL="285750" indent="-285750">
              <a:buFont typeface="Arial" panose="020B0604020202020204" pitchFamily="34" charset="0"/>
              <a:buChar char="•"/>
            </a:pPr>
            <a:r>
              <a:rPr lang="en-US" sz="2000" dirty="0"/>
              <a:t>This was a statement about photography, not immigration</a:t>
            </a:r>
          </a:p>
        </p:txBody>
      </p:sp>
      <p:pic>
        <p:nvPicPr>
          <p:cNvPr id="4098" name="Picture 2" descr="Alfred Stieglitz, The Steerage, 1907, photogravure, 33.5cm x 26.4cm , (J. Paul Getty Muse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83615" y="1171088"/>
            <a:ext cx="4333461" cy="54623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63022" y="249509"/>
            <a:ext cx="5125791" cy="1077218"/>
          </a:xfrm>
          <a:prstGeom prst="rect">
            <a:avLst/>
          </a:prstGeom>
          <a:noFill/>
        </p:spPr>
        <p:txBody>
          <a:bodyPr wrap="square" rtlCol="0">
            <a:spAutoFit/>
          </a:bodyPr>
          <a:lstStyle/>
          <a:p>
            <a:r>
              <a:rPr lang="en-US" sz="3200" dirty="0">
                <a:solidFill>
                  <a:schemeClr val="accent1"/>
                </a:solidFill>
                <a:latin typeface="+mj-lt"/>
              </a:rPr>
              <a:t>Alfred Stieglitz, </a:t>
            </a:r>
            <a:r>
              <a:rPr lang="en-US" sz="3200" i="1" dirty="0">
                <a:solidFill>
                  <a:schemeClr val="accent1"/>
                </a:solidFill>
                <a:latin typeface="+mj-lt"/>
              </a:rPr>
              <a:t>The Steerage</a:t>
            </a:r>
            <a:r>
              <a:rPr lang="en-US" sz="3200" dirty="0">
                <a:solidFill>
                  <a:schemeClr val="accent1"/>
                </a:solidFill>
                <a:latin typeface="+mj-lt"/>
              </a:rPr>
              <a:t>, 1907, photogravure</a:t>
            </a:r>
          </a:p>
        </p:txBody>
      </p:sp>
    </p:spTree>
    <p:extLst>
      <p:ext uri="{BB962C8B-B14F-4D97-AF65-F5344CB8AC3E}">
        <p14:creationId xmlns:p14="http://schemas.microsoft.com/office/powerpoint/2010/main" val="2406507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p:txBody>
          <a:bodyPr>
            <a:normAutofit/>
          </a:bodyPr>
          <a:lstStyle/>
          <a:p>
            <a:pPr eaLnBrk="1" hangingPunct="1"/>
            <a:r>
              <a:rPr lang="en-US" altLang="en-US" sz="4800" dirty="0">
                <a:solidFill>
                  <a:schemeClr val="accent1">
                    <a:lumMod val="75000"/>
                  </a:schemeClr>
                </a:solidFill>
              </a:rPr>
              <a:t>Context: Late 19</a:t>
            </a:r>
            <a:r>
              <a:rPr lang="en-US" altLang="en-US" sz="4800" baseline="30000" dirty="0">
                <a:solidFill>
                  <a:schemeClr val="accent1">
                    <a:lumMod val="75000"/>
                  </a:schemeClr>
                </a:solidFill>
              </a:rPr>
              <a:t>th</a:t>
            </a:r>
            <a:r>
              <a:rPr lang="en-US" altLang="en-US" sz="4800" dirty="0">
                <a:solidFill>
                  <a:schemeClr val="accent1">
                    <a:lumMod val="75000"/>
                  </a:schemeClr>
                </a:solidFill>
              </a:rPr>
              <a:t> Century Europe</a:t>
            </a:r>
          </a:p>
        </p:txBody>
      </p:sp>
      <p:sp>
        <p:nvSpPr>
          <p:cNvPr id="13315" name="Content Placeholder 1"/>
          <p:cNvSpPr>
            <a:spLocks noGrp="1"/>
          </p:cNvSpPr>
          <p:nvPr>
            <p:ph idx="1"/>
          </p:nvPr>
        </p:nvSpPr>
        <p:spPr>
          <a:xfrm>
            <a:off x="1822322" y="1976294"/>
            <a:ext cx="9720071" cy="4937125"/>
          </a:xfrm>
        </p:spPr>
        <p:txBody>
          <a:bodyPr>
            <a:normAutofit/>
          </a:bodyPr>
          <a:lstStyle/>
          <a:p>
            <a:pPr eaLnBrk="1" hangingPunct="1"/>
            <a:r>
              <a:rPr lang="en-US" altLang="en-US" sz="2800" dirty="0"/>
              <a:t>Great Exhibition of all Nations (England) 1851</a:t>
            </a:r>
          </a:p>
          <a:p>
            <a:pPr lvl="1" eaLnBrk="1" hangingPunct="1"/>
            <a:r>
              <a:rPr lang="en-US" altLang="en-US" sz="2000" dirty="0"/>
              <a:t>Cast iron, a new building material for architects results in mass production of complicated decorative devices and prefabrication of building units off site</a:t>
            </a:r>
          </a:p>
          <a:p>
            <a:pPr eaLnBrk="1" hangingPunct="1"/>
            <a:r>
              <a:rPr lang="en-US" altLang="en-US" sz="2800" dirty="0"/>
              <a:t>Colonization by European powers continues/Admiral Perry opens Japan (1853)</a:t>
            </a:r>
          </a:p>
          <a:p>
            <a:pPr lvl="1" eaLnBrk="1" hangingPunct="1"/>
            <a:r>
              <a:rPr lang="en-US" altLang="en-US" sz="2000" dirty="0"/>
              <a:t>Forced trade with Europe, influx of Japanese prints/other objects</a:t>
            </a:r>
          </a:p>
          <a:p>
            <a:pPr eaLnBrk="1" hangingPunct="1"/>
            <a:r>
              <a:rPr lang="en-US" altLang="en-US" sz="2800" dirty="0"/>
              <a:t>Art for art’s sake</a:t>
            </a:r>
          </a:p>
          <a:p>
            <a:pPr lvl="1" eaLnBrk="1" hangingPunct="1"/>
            <a:r>
              <a:rPr lang="en-US" altLang="en-US" sz="2000" dirty="0"/>
              <a:t>Examination of the definition of art and the role of art</a:t>
            </a:r>
          </a:p>
          <a:p>
            <a:pPr lvl="1" eaLnBrk="1" hangingPunct="1"/>
            <a:r>
              <a:rPr lang="en-US" altLang="en-US" sz="2000" dirty="0"/>
              <a:t>Art that is done for the sake of doing, without historicism or histrionics, without symbolism and metaphor</a:t>
            </a:r>
          </a:p>
        </p:txBody>
      </p:sp>
    </p:spTree>
    <p:extLst>
      <p:ext uri="{BB962C8B-B14F-4D97-AF65-F5344CB8AC3E}">
        <p14:creationId xmlns:p14="http://schemas.microsoft.com/office/powerpoint/2010/main" val="4050216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normAutofit/>
          </a:bodyPr>
          <a:lstStyle/>
          <a:p>
            <a:pPr eaLnBrk="1" hangingPunct="1"/>
            <a:r>
              <a:rPr lang="en-US" altLang="en-US" sz="4800" dirty="0">
                <a:solidFill>
                  <a:schemeClr val="accent1">
                    <a:lumMod val="75000"/>
                  </a:schemeClr>
                </a:solidFill>
              </a:rPr>
              <a:t>Realism: Context</a:t>
            </a:r>
          </a:p>
        </p:txBody>
      </p:sp>
      <p:sp>
        <p:nvSpPr>
          <p:cNvPr id="14339" name="Content Placeholder 1"/>
          <p:cNvSpPr>
            <a:spLocks noGrp="1"/>
          </p:cNvSpPr>
          <p:nvPr>
            <p:ph sz="half" idx="1"/>
          </p:nvPr>
        </p:nvSpPr>
        <p:spPr>
          <a:xfrm>
            <a:off x="1024128" y="1863968"/>
            <a:ext cx="4936588" cy="4173415"/>
          </a:xfrm>
        </p:spPr>
        <p:txBody>
          <a:bodyPr>
            <a:normAutofit fontScale="92500" lnSpcReduction="10000"/>
          </a:bodyPr>
          <a:lstStyle/>
          <a:p>
            <a:pPr eaLnBrk="1" hangingPunct="1"/>
            <a:r>
              <a:rPr lang="en-US" altLang="en-US" sz="2400" dirty="0">
                <a:solidFill>
                  <a:schemeClr val="accent2">
                    <a:lumMod val="75000"/>
                  </a:schemeClr>
                </a:solidFill>
              </a:rPr>
              <a:t>Realism is a rejection of Romanticism and the Salon</a:t>
            </a:r>
          </a:p>
          <a:p>
            <a:pPr lvl="1" eaLnBrk="1" hangingPunct="1"/>
            <a:r>
              <a:rPr lang="en-US" altLang="en-US" sz="2000" dirty="0"/>
              <a:t>Common day occurrences and subjects of humble origins doing mundane activities</a:t>
            </a:r>
          </a:p>
          <a:p>
            <a:pPr lvl="1" eaLnBrk="1" hangingPunct="1"/>
            <a:r>
              <a:rPr lang="en-US" altLang="en-US" sz="2000" dirty="0"/>
              <a:t>Shocked the public and the salon by rejecting traditional “history” paintings and mythological subjects</a:t>
            </a:r>
          </a:p>
          <a:p>
            <a:pPr eaLnBrk="1" hangingPunct="1"/>
            <a:r>
              <a:rPr lang="en-US" altLang="en-US" sz="2400" dirty="0">
                <a:solidFill>
                  <a:schemeClr val="accent2">
                    <a:lumMod val="75000"/>
                  </a:schemeClr>
                </a:solidFill>
              </a:rPr>
              <a:t>Artist’s alliance with radical politics of the time</a:t>
            </a:r>
          </a:p>
          <a:p>
            <a:pPr lvl="1" eaLnBrk="1" hangingPunct="1"/>
            <a:r>
              <a:rPr lang="en-US" altLang="en-US" sz="2000" dirty="0"/>
              <a:t>Socialism and the working (under-class) laborers</a:t>
            </a:r>
          </a:p>
          <a:p>
            <a:pPr eaLnBrk="1" hangingPunct="1"/>
            <a:r>
              <a:rPr lang="en-US" altLang="en-US" sz="2400" dirty="0">
                <a:solidFill>
                  <a:schemeClr val="accent2">
                    <a:lumMod val="75000"/>
                  </a:schemeClr>
                </a:solidFill>
              </a:rPr>
              <a:t>“Art for art’s sake”</a:t>
            </a:r>
          </a:p>
          <a:p>
            <a:pPr lvl="1" eaLnBrk="1" hangingPunct="1"/>
            <a:r>
              <a:rPr lang="en-US" altLang="en-US" sz="2000" dirty="0"/>
              <a:t>Direct and “honest” (objective) presentation of subject matter</a:t>
            </a:r>
          </a:p>
        </p:txBody>
      </p:sp>
      <p:sp>
        <p:nvSpPr>
          <p:cNvPr id="2" name="Content Placeholder 1"/>
          <p:cNvSpPr>
            <a:spLocks noGrp="1"/>
          </p:cNvSpPr>
          <p:nvPr>
            <p:ph sz="half" idx="2"/>
          </p:nvPr>
        </p:nvSpPr>
        <p:spPr>
          <a:xfrm>
            <a:off x="5989320" y="1863968"/>
            <a:ext cx="4936588" cy="4173415"/>
          </a:xfrm>
        </p:spPr>
        <p:txBody>
          <a:bodyPr>
            <a:normAutofit fontScale="92500" lnSpcReduction="10000"/>
          </a:bodyPr>
          <a:lstStyle/>
          <a:p>
            <a:r>
              <a:rPr lang="en-US" altLang="en-US" sz="2400" dirty="0">
                <a:solidFill>
                  <a:schemeClr val="accent2">
                    <a:lumMod val="75000"/>
                  </a:schemeClr>
                </a:solidFill>
              </a:rPr>
              <a:t>Invention of photography</a:t>
            </a:r>
          </a:p>
          <a:p>
            <a:r>
              <a:rPr lang="en-US" altLang="en-US" sz="2400" dirty="0"/>
              <a:t>Painting begins to move away from being a “window into another world” and starts to become an object on the wall</a:t>
            </a:r>
          </a:p>
          <a:p>
            <a:r>
              <a:rPr lang="en-US" altLang="en-US" sz="2400" dirty="0">
                <a:solidFill>
                  <a:schemeClr val="accent2">
                    <a:lumMod val="75000"/>
                  </a:schemeClr>
                </a:solidFill>
              </a:rPr>
              <a:t>Cast iron</a:t>
            </a:r>
          </a:p>
          <a:p>
            <a:r>
              <a:rPr lang="en-US" altLang="en-US" sz="2400" dirty="0"/>
              <a:t>International Exhibitions</a:t>
            </a:r>
          </a:p>
          <a:p>
            <a:pPr lvl="1"/>
            <a:r>
              <a:rPr lang="en-US" altLang="en-US" sz="2000" dirty="0"/>
              <a:t>Exposure to new ideas and non-European cultures</a:t>
            </a:r>
          </a:p>
          <a:p>
            <a:r>
              <a:rPr lang="en-US" altLang="en-US" sz="2400" dirty="0">
                <a:solidFill>
                  <a:schemeClr val="accent2">
                    <a:lumMod val="75000"/>
                  </a:schemeClr>
                </a:solidFill>
              </a:rPr>
              <a:t>Franco-Prussian war</a:t>
            </a:r>
          </a:p>
          <a:p>
            <a:pPr marL="0" indent="0">
              <a:buNone/>
            </a:pPr>
            <a:endParaRPr lang="en-US" sz="2400" dirty="0"/>
          </a:p>
        </p:txBody>
      </p:sp>
    </p:spTree>
    <p:extLst>
      <p:ext uri="{BB962C8B-B14F-4D97-AF65-F5344CB8AC3E}">
        <p14:creationId xmlns:p14="http://schemas.microsoft.com/office/powerpoint/2010/main" val="2726254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normAutofit/>
          </a:bodyPr>
          <a:lstStyle/>
          <a:p>
            <a:pPr eaLnBrk="1" hangingPunct="1"/>
            <a:r>
              <a:rPr lang="en-US" altLang="en-US" sz="4800" dirty="0">
                <a:solidFill>
                  <a:schemeClr val="accent1">
                    <a:lumMod val="75000"/>
                  </a:schemeClr>
                </a:solidFill>
              </a:rPr>
              <a:t>Realism: Concepts</a:t>
            </a:r>
          </a:p>
        </p:txBody>
      </p:sp>
      <p:sp>
        <p:nvSpPr>
          <p:cNvPr id="2" name="Content Placeholder 1"/>
          <p:cNvSpPr>
            <a:spLocks noGrp="1"/>
          </p:cNvSpPr>
          <p:nvPr>
            <p:ph idx="1"/>
          </p:nvPr>
        </p:nvSpPr>
        <p:spPr>
          <a:xfrm>
            <a:off x="2292096" y="1747535"/>
            <a:ext cx="8229600" cy="4937125"/>
          </a:xfrm>
        </p:spPr>
        <p:txBody>
          <a:bodyPr>
            <a:normAutofit/>
          </a:bodyPr>
          <a:lstStyle/>
          <a:p>
            <a:pPr marL="274320" indent="-274320">
              <a:spcAft>
                <a:spcPts val="0"/>
              </a:spcAft>
              <a:buFont typeface="Wingdings 3"/>
              <a:buChar char=""/>
              <a:defRPr/>
            </a:pPr>
            <a:r>
              <a:rPr lang="en-US" dirty="0"/>
              <a:t>Reaction to Romanticism (which was seen as an escape from everyday life)</a:t>
            </a:r>
          </a:p>
          <a:p>
            <a:pPr marL="274320" indent="-274320">
              <a:spcAft>
                <a:spcPts val="0"/>
              </a:spcAft>
              <a:buFont typeface="Wingdings 3"/>
              <a:buChar char=""/>
              <a:defRPr/>
            </a:pPr>
            <a:r>
              <a:rPr lang="en-US" dirty="0"/>
              <a:t>Often an alliance with radical politics of the time</a:t>
            </a:r>
          </a:p>
          <a:p>
            <a:pPr marL="274320" indent="-274320">
              <a:spcAft>
                <a:spcPts val="0"/>
              </a:spcAft>
              <a:buFont typeface="Wingdings 3"/>
              <a:buChar char=""/>
              <a:defRPr/>
            </a:pPr>
            <a:r>
              <a:rPr lang="en-US" dirty="0"/>
              <a:t>Subject matter of art drawn from real life</a:t>
            </a:r>
          </a:p>
          <a:p>
            <a:pPr marL="274320" indent="-274320">
              <a:spcAft>
                <a:spcPts val="0"/>
              </a:spcAft>
              <a:buFont typeface="Wingdings 3"/>
              <a:buChar char=""/>
              <a:defRPr/>
            </a:pPr>
            <a:r>
              <a:rPr lang="en-US" dirty="0"/>
              <a:t>Genre scenes (the ordinary) elevated to the position of history painting</a:t>
            </a:r>
          </a:p>
          <a:p>
            <a:pPr marL="274320" indent="-274320">
              <a:spcAft>
                <a:spcPts val="0"/>
              </a:spcAft>
              <a:buFont typeface="Wingdings 3"/>
              <a:buChar char=""/>
              <a:defRPr/>
            </a:pPr>
            <a:r>
              <a:rPr lang="en-US" dirty="0"/>
              <a:t>Simple, direct observation and recording of reality</a:t>
            </a:r>
          </a:p>
          <a:p>
            <a:pPr marL="274320" indent="-274320">
              <a:spcAft>
                <a:spcPts val="0"/>
              </a:spcAft>
              <a:buFont typeface="Wingdings 3"/>
              <a:buChar char=""/>
              <a:defRPr/>
            </a:pPr>
            <a:r>
              <a:rPr lang="en-US" dirty="0"/>
              <a:t>Objective: a sense of detachment in regard to the representation of subject matter</a:t>
            </a:r>
          </a:p>
          <a:p>
            <a:pPr marL="274320" indent="-274320">
              <a:spcAft>
                <a:spcPts val="0"/>
              </a:spcAft>
              <a:buFont typeface="Wingdings 3"/>
              <a:buChar char=""/>
              <a:defRPr/>
            </a:pPr>
            <a:r>
              <a:rPr lang="en-US" dirty="0"/>
              <a:t>An optical approach to the visible world and art making</a:t>
            </a:r>
          </a:p>
          <a:p>
            <a:pPr marL="274320" indent="-274320">
              <a:spcAft>
                <a:spcPts val="0"/>
              </a:spcAft>
              <a:buFont typeface="Wingdings 3"/>
              <a:buChar char=""/>
              <a:defRPr/>
            </a:pPr>
            <a:r>
              <a:rPr lang="en-US" dirty="0"/>
              <a:t>Painting as object: paint surface often textural, paint applied in impasto</a:t>
            </a:r>
          </a:p>
          <a:p>
            <a:pPr marL="274320" indent="-274320">
              <a:spcAft>
                <a:spcPts val="0"/>
              </a:spcAft>
              <a:buFont typeface="Wingdings 3"/>
              <a:buChar char=""/>
              <a:defRPr/>
            </a:pPr>
            <a:r>
              <a:rPr lang="en-US" dirty="0"/>
              <a:t>Seen by contemporary critics of the time as “crude” and “primitive”</a:t>
            </a:r>
          </a:p>
        </p:txBody>
      </p:sp>
    </p:spTree>
    <p:extLst>
      <p:ext uri="{BB962C8B-B14F-4D97-AF65-F5344CB8AC3E}">
        <p14:creationId xmlns:p14="http://schemas.microsoft.com/office/powerpoint/2010/main" val="2960905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08268" y="149338"/>
            <a:ext cx="3200400" cy="1524000"/>
          </a:xfrm>
        </p:spPr>
        <p:txBody>
          <a:bodyPr>
            <a:normAutofit fontScale="90000"/>
          </a:bodyPr>
          <a:lstStyle/>
          <a:p>
            <a:pPr>
              <a:defRPr/>
            </a:pPr>
            <a:r>
              <a:rPr lang="en-US" dirty="0">
                <a:solidFill>
                  <a:schemeClr val="accent1">
                    <a:lumMod val="75000"/>
                  </a:schemeClr>
                </a:solidFill>
              </a:rPr>
              <a:t>Daumier, Third Class Carriage, 1862, Realism, France** Not in 250</a:t>
            </a:r>
          </a:p>
        </p:txBody>
      </p:sp>
      <p:pic>
        <p:nvPicPr>
          <p:cNvPr id="17412" name="Content Placeholder 6" descr="29-6.jpg                                                       001680E9William's Hard Drive           B6EA260F:"/>
          <p:cNvPicPr>
            <a:picLocks noGrp="1" noChangeAspect="1" noChangeArrowheads="1"/>
          </p:cNvPicPr>
          <p:nvPr>
            <p:ph idx="1"/>
          </p:nvPr>
        </p:nvPicPr>
        <p:blipFill>
          <a:blip r:embed="rId2">
            <a:lum contrast="12000"/>
            <a:extLst>
              <a:ext uri="{28A0092B-C50C-407E-A947-70E740481C1C}">
                <a14:useLocalDpi xmlns:a14="http://schemas.microsoft.com/office/drawing/2010/main" val="0"/>
              </a:ext>
            </a:extLst>
          </a:blip>
          <a:srcRect/>
          <a:stretch>
            <a:fillRect/>
          </a:stretch>
        </p:blipFill>
        <p:spPr>
          <a:xfrm>
            <a:off x="353942" y="698500"/>
            <a:ext cx="7424320" cy="5461000"/>
          </a:xfrm>
        </p:spPr>
      </p:pic>
      <p:sp>
        <p:nvSpPr>
          <p:cNvPr id="6" name="Text Placeholder 5"/>
          <p:cNvSpPr>
            <a:spLocks noGrp="1"/>
          </p:cNvSpPr>
          <p:nvPr>
            <p:ph type="body" sz="half" idx="2"/>
          </p:nvPr>
        </p:nvSpPr>
        <p:spPr>
          <a:xfrm>
            <a:off x="8508268" y="1673338"/>
            <a:ext cx="3200400" cy="5029200"/>
          </a:xfrm>
        </p:spPr>
        <p:txBody>
          <a:bodyPr>
            <a:normAutofit fontScale="92500" lnSpcReduction="10000"/>
          </a:bodyPr>
          <a:lstStyle/>
          <a:p>
            <a:pPr>
              <a:lnSpc>
                <a:spcPct val="100000"/>
              </a:lnSpc>
              <a:spcBef>
                <a:spcPts val="0"/>
              </a:spcBef>
              <a:spcAft>
                <a:spcPts val="0"/>
              </a:spcAft>
              <a:defRPr/>
            </a:pPr>
            <a:r>
              <a:rPr lang="en-US" sz="1800" dirty="0"/>
              <a:t>-Power of art to serve political ends, political and social agitation accompanied the violent and social agitation</a:t>
            </a:r>
          </a:p>
          <a:p>
            <a:pPr>
              <a:lnSpc>
                <a:spcPct val="100000"/>
              </a:lnSpc>
              <a:spcBef>
                <a:spcPts val="0"/>
              </a:spcBef>
              <a:spcAft>
                <a:spcPts val="0"/>
              </a:spcAft>
              <a:defRPr/>
            </a:pPr>
            <a:r>
              <a:rPr lang="en-US" sz="1800" dirty="0"/>
              <a:t>-Artists started to become suspects of subversive intentions, people began to be arrested for making bold statements</a:t>
            </a:r>
          </a:p>
          <a:p>
            <a:pPr>
              <a:lnSpc>
                <a:spcPct val="100000"/>
              </a:lnSpc>
              <a:spcBef>
                <a:spcPts val="0"/>
              </a:spcBef>
              <a:spcAft>
                <a:spcPts val="0"/>
              </a:spcAft>
              <a:defRPr/>
            </a:pPr>
            <a:r>
              <a:rPr lang="en-US" sz="1800" dirty="0"/>
              <a:t>-Daumier defended the working classes, confronted authority with social criticism</a:t>
            </a:r>
          </a:p>
          <a:p>
            <a:pPr>
              <a:lnSpc>
                <a:spcPct val="100000"/>
              </a:lnSpc>
              <a:spcBef>
                <a:spcPts val="0"/>
              </a:spcBef>
              <a:spcAft>
                <a:spcPts val="0"/>
              </a:spcAft>
              <a:defRPr/>
            </a:pPr>
            <a:r>
              <a:rPr lang="en-US" sz="1800" dirty="0"/>
              <a:t>-Produced lithographs, reached a large audience</a:t>
            </a:r>
          </a:p>
          <a:p>
            <a:pPr>
              <a:lnSpc>
                <a:spcPct val="100000"/>
              </a:lnSpc>
              <a:spcBef>
                <a:spcPts val="0"/>
              </a:spcBef>
              <a:spcAft>
                <a:spcPts val="0"/>
              </a:spcAft>
              <a:defRPr/>
            </a:pPr>
            <a:r>
              <a:rPr lang="en-US" sz="1800" dirty="0"/>
              <a:t>-View into the cramped railway cars of the 1860s</a:t>
            </a:r>
          </a:p>
          <a:p>
            <a:pPr>
              <a:lnSpc>
                <a:spcPct val="100000"/>
              </a:lnSpc>
              <a:spcBef>
                <a:spcPts val="0"/>
              </a:spcBef>
              <a:spcAft>
                <a:spcPts val="0"/>
              </a:spcAft>
              <a:defRPr/>
            </a:pPr>
            <a:r>
              <a:rPr lang="en-US" sz="1800" dirty="0"/>
              <a:t>-Depicted in </a:t>
            </a:r>
            <a:r>
              <a:rPr lang="en-US" sz="1800" dirty="0" err="1"/>
              <a:t>unposed</a:t>
            </a:r>
            <a:r>
              <a:rPr lang="en-US" sz="1800" dirty="0"/>
              <a:t> attitudes and unplanned arrangements</a:t>
            </a:r>
          </a:p>
          <a:p>
            <a:pPr>
              <a:lnSpc>
                <a:spcPct val="100000"/>
              </a:lnSpc>
              <a:spcBef>
                <a:spcPts val="0"/>
              </a:spcBef>
              <a:spcAft>
                <a:spcPts val="0"/>
              </a:spcAft>
              <a:defRPr/>
            </a:pPr>
            <a:r>
              <a:rPr lang="en-US" sz="1800" dirty="0"/>
              <a:t>-Anonymous and insignificant, faces vague, blank, impersonal</a:t>
            </a:r>
          </a:p>
          <a:p>
            <a:pPr>
              <a:lnSpc>
                <a:spcPct val="100000"/>
              </a:lnSpc>
              <a:spcBef>
                <a:spcPts val="0"/>
              </a:spcBef>
              <a:spcAft>
                <a:spcPts val="0"/>
              </a:spcAft>
              <a:defRPr/>
            </a:pPr>
            <a:r>
              <a:rPr lang="en-US" sz="1800" dirty="0"/>
              <a:t>-Random collection of details from ordinary life</a:t>
            </a:r>
          </a:p>
        </p:txBody>
      </p:sp>
    </p:spTree>
    <p:extLst>
      <p:ext uri="{BB962C8B-B14F-4D97-AF65-F5344CB8AC3E}">
        <p14:creationId xmlns:p14="http://schemas.microsoft.com/office/powerpoint/2010/main" val="2149281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96711" y="474785"/>
            <a:ext cx="3200400" cy="1524000"/>
          </a:xfrm>
        </p:spPr>
        <p:txBody>
          <a:bodyPr>
            <a:normAutofit fontScale="90000"/>
          </a:bodyPr>
          <a:lstStyle/>
          <a:p>
            <a:pPr>
              <a:defRPr/>
            </a:pPr>
            <a:r>
              <a:rPr lang="en-US" dirty="0">
                <a:solidFill>
                  <a:schemeClr val="accent1">
                    <a:lumMod val="75000"/>
                  </a:schemeClr>
                </a:solidFill>
              </a:rPr>
              <a:t>Courbet, Burial at </a:t>
            </a:r>
            <a:r>
              <a:rPr lang="en-US" dirty="0" err="1">
                <a:solidFill>
                  <a:schemeClr val="accent1">
                    <a:lumMod val="75000"/>
                  </a:schemeClr>
                </a:solidFill>
              </a:rPr>
              <a:t>Ornans</a:t>
            </a:r>
            <a:r>
              <a:rPr lang="en-US" dirty="0">
                <a:solidFill>
                  <a:schemeClr val="accent1">
                    <a:lumMod val="75000"/>
                  </a:schemeClr>
                </a:solidFill>
              </a:rPr>
              <a:t>, 1850, Realism, France, oil on canvas** Not in 250</a:t>
            </a:r>
          </a:p>
        </p:txBody>
      </p:sp>
      <p:pic>
        <p:nvPicPr>
          <p:cNvPr id="18436" name="Picture 5" descr="29-2.jpg                                                       001680E9William's Hard Drive           B6EA260F:"/>
          <p:cNvPicPr>
            <a:picLocks noGrp="1" noChangeAspect="1" noChangeArrowheads="1"/>
          </p:cNvPicPr>
          <p:nvPr>
            <p:ph idx="1"/>
          </p:nvPr>
        </p:nvPicPr>
        <p:blipFill>
          <a:blip r:embed="rId2">
            <a:lum bright="-6000" contrast="12000"/>
            <a:extLst>
              <a:ext uri="{28A0092B-C50C-407E-A947-70E740481C1C}">
                <a14:useLocalDpi xmlns:a14="http://schemas.microsoft.com/office/drawing/2010/main" val="0"/>
              </a:ext>
            </a:extLst>
          </a:blip>
          <a:srcRect/>
          <a:stretch>
            <a:fillRect/>
          </a:stretch>
        </p:blipFill>
        <p:spPr>
          <a:xfrm>
            <a:off x="97100" y="1506415"/>
            <a:ext cx="7650634" cy="3845169"/>
          </a:xfrm>
        </p:spPr>
      </p:pic>
      <p:sp>
        <p:nvSpPr>
          <p:cNvPr id="16387" name="Text Placeholder 2"/>
          <p:cNvSpPr>
            <a:spLocks noGrp="1"/>
          </p:cNvSpPr>
          <p:nvPr>
            <p:ph type="body" sz="half" idx="2"/>
          </p:nvPr>
        </p:nvSpPr>
        <p:spPr>
          <a:xfrm>
            <a:off x="7996711" y="2151187"/>
            <a:ext cx="3796702" cy="4648198"/>
          </a:xfrm>
        </p:spPr>
        <p:txBody>
          <a:bodyPr>
            <a:normAutofit fontScale="92500" lnSpcReduction="10000"/>
          </a:bodyPr>
          <a:lstStyle/>
          <a:p>
            <a:pPr>
              <a:spcBef>
                <a:spcPct val="0"/>
              </a:spcBef>
              <a:spcAft>
                <a:spcPts val="0"/>
              </a:spcAft>
              <a:defRPr/>
            </a:pPr>
            <a:r>
              <a:rPr lang="en-US" sz="1800" dirty="0"/>
              <a:t>-Small funeral set in bleak landscape</a:t>
            </a:r>
          </a:p>
          <a:p>
            <a:pPr>
              <a:spcBef>
                <a:spcPct val="0"/>
              </a:spcBef>
              <a:spcAft>
                <a:spcPts val="0"/>
              </a:spcAft>
              <a:defRPr/>
            </a:pPr>
            <a:r>
              <a:rPr lang="en-US" sz="1800" dirty="0"/>
              <a:t>-Clergyman reads, others are gathered around</a:t>
            </a:r>
          </a:p>
          <a:p>
            <a:pPr>
              <a:spcBef>
                <a:spcPct val="0"/>
              </a:spcBef>
              <a:spcAft>
                <a:spcPts val="0"/>
              </a:spcAft>
              <a:defRPr/>
            </a:pPr>
            <a:r>
              <a:rPr lang="en-US" sz="1800" dirty="0"/>
              <a:t>-Monumental scale of burial paintings, it is stark and </a:t>
            </a:r>
            <a:r>
              <a:rPr lang="en-US" sz="1800" dirty="0" err="1"/>
              <a:t>unheroic</a:t>
            </a:r>
            <a:endParaRPr lang="en-US" sz="1800" dirty="0"/>
          </a:p>
          <a:p>
            <a:pPr>
              <a:spcBef>
                <a:spcPct val="0"/>
              </a:spcBef>
              <a:spcAft>
                <a:spcPts val="0"/>
              </a:spcAft>
              <a:defRPr/>
            </a:pPr>
            <a:r>
              <a:rPr lang="en-US" sz="1800" dirty="0"/>
              <a:t>-Three groups: somberly clad women, similarly clad men by the open grave, and assorted churchmen on the left. </a:t>
            </a:r>
          </a:p>
          <a:p>
            <a:pPr>
              <a:spcBef>
                <a:spcPct val="0"/>
              </a:spcBef>
              <a:spcAft>
                <a:spcPts val="0"/>
              </a:spcAft>
              <a:defRPr/>
            </a:pPr>
            <a:r>
              <a:rPr lang="en-US" sz="1800" dirty="0"/>
              <a:t>-Faces are portraits, Courbet’s sisters and friends</a:t>
            </a:r>
          </a:p>
          <a:p>
            <a:pPr>
              <a:spcBef>
                <a:spcPct val="0"/>
              </a:spcBef>
              <a:spcAft>
                <a:spcPts val="0"/>
              </a:spcAft>
              <a:defRPr/>
            </a:pPr>
            <a:r>
              <a:rPr lang="en-US" sz="1800" dirty="0"/>
              <a:t>-Dark sky and pit below in the foreground</a:t>
            </a:r>
          </a:p>
          <a:p>
            <a:pPr>
              <a:spcBef>
                <a:spcPct val="0"/>
              </a:spcBef>
              <a:spcAft>
                <a:spcPts val="0"/>
              </a:spcAft>
              <a:defRPr/>
            </a:pPr>
            <a:r>
              <a:rPr lang="en-US" sz="1800" dirty="0"/>
              <a:t>-Ordinary rhythms of daily existence</a:t>
            </a:r>
          </a:p>
          <a:p>
            <a:pPr>
              <a:spcBef>
                <a:spcPct val="0"/>
              </a:spcBef>
              <a:spcAft>
                <a:spcPts val="0"/>
              </a:spcAft>
              <a:defRPr/>
            </a:pPr>
            <a:r>
              <a:rPr lang="en-US" sz="1800" dirty="0"/>
              <a:t>-Realists call attention to painting by pictorial construction: intentionally simple and direct methods of composition and technique</a:t>
            </a:r>
          </a:p>
        </p:txBody>
      </p:sp>
    </p:spTree>
    <p:extLst>
      <p:ext uri="{BB962C8B-B14F-4D97-AF65-F5344CB8AC3E}">
        <p14:creationId xmlns:p14="http://schemas.microsoft.com/office/powerpoint/2010/main" val="4829789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25098</TotalTime>
  <Words>3589</Words>
  <Application>Microsoft Macintosh PowerPoint</Application>
  <PresentationFormat>Widescreen</PresentationFormat>
  <Paragraphs>315</Paragraphs>
  <Slides>46</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Arial</vt:lpstr>
      <vt:lpstr>Calibri</vt:lpstr>
      <vt:lpstr>Garamond</vt:lpstr>
      <vt:lpstr>MinionPro-It</vt:lpstr>
      <vt:lpstr>MinionPro-Regular</vt:lpstr>
      <vt:lpstr>Times</vt:lpstr>
      <vt:lpstr>Tw Cen MT</vt:lpstr>
      <vt:lpstr>Tw Cen MT Condensed</vt:lpstr>
      <vt:lpstr>Wingdings 3</vt:lpstr>
      <vt:lpstr>Integral</vt:lpstr>
      <vt:lpstr>1_Integral</vt:lpstr>
      <vt:lpstr>Content Area 4 - Early modernism</vt:lpstr>
      <vt:lpstr>Required Content Area Works</vt:lpstr>
      <vt:lpstr>Context: Late 19th Century Europe</vt:lpstr>
      <vt:lpstr>Industrialization of Europe and U.S. about 1850</vt:lpstr>
      <vt:lpstr>Context: Late 19th Century Europe</vt:lpstr>
      <vt:lpstr>Realism: Context</vt:lpstr>
      <vt:lpstr>Realism: Concepts</vt:lpstr>
      <vt:lpstr>Daumier, Third Class Carriage, 1862, Realism, France** Not in 250</vt:lpstr>
      <vt:lpstr>Courbet, Burial at Ornans, 1850, Realism, France, oil on canvas** Not in 250</vt:lpstr>
      <vt:lpstr>Courbet, Stone Breakers, 1850, Realism, France, oil on canvas</vt:lpstr>
      <vt:lpstr>PowerPoint Presentation</vt:lpstr>
      <vt:lpstr>Millet, The Gleaners, 1857, Realism, France, oil on canvas** Not in 250</vt:lpstr>
      <vt:lpstr>Manet, Le Dejeneur sur l’herbe, 1860s, Realism, France, oil on canvas**Not in 250</vt:lpstr>
      <vt:lpstr>Manet, Olympia 1860s, Realism, France,  oil on canvas</vt:lpstr>
      <vt:lpstr>Bonheur, The Horse Fair, 1850s, Realism, France, oil on canvas** not in 250</vt:lpstr>
      <vt:lpstr>Eakins, The Gross Clinic, 1875, Realism, America, oil on canvas**not in 250</vt:lpstr>
      <vt:lpstr>Sargent, Daughters of Edward Darley Bolt, 1882, America, oil on canvas** Not in 250</vt:lpstr>
      <vt:lpstr>Tanner, The Thankful Poor, 1890, Realism, America, oil on canvas** not in 250</vt:lpstr>
      <vt:lpstr>Millais, Ophelia, 1850, Realism, England**not in 250</vt:lpstr>
      <vt:lpstr>Rodin, Burghers of Calais, 1900, Realism, France, bronze</vt:lpstr>
      <vt:lpstr>AUGUSTE RODIN, Walking Man, 1905, cast 1962. Bronze, 6’ 11 3/4” high. Hirshhorn Museum and Sculpture Garden, Smithsonian Institution, Washington (gift of Joseph H. Hirshhorn, 1966).  </vt:lpstr>
      <vt:lpstr>PowerPoint Presentation</vt:lpstr>
      <vt:lpstr>PowerPoint Presentation</vt:lpstr>
      <vt:lpstr>PowerPoint Presentation</vt:lpstr>
      <vt:lpstr>PowerPoint Presentation</vt:lpstr>
      <vt:lpstr>Paxton, Crystal Palace, 1850, Realism, England, glass and metal**not in 250</vt:lpstr>
      <vt:lpstr>Eiffel, Eiffel Tower, 1889, Realism, France** not in 250</vt:lpstr>
      <vt:lpstr>Richardson, Marshall Field Building, 1887, Realism, America**Not in 250</vt:lpstr>
      <vt:lpstr>Early Modern Architecture</vt:lpstr>
      <vt:lpstr>PowerPoint Presentation</vt:lpstr>
      <vt:lpstr>PowerPoint Presentation</vt:lpstr>
      <vt:lpstr>PowerPoint Presentation</vt:lpstr>
      <vt:lpstr>PowerPoint Presentation</vt:lpstr>
      <vt:lpstr>PowerPoint Presentation</vt:lpstr>
      <vt:lpstr>Early Photography</vt:lpstr>
      <vt:lpstr>PowerPoint Presentation</vt:lpstr>
      <vt:lpstr>PowerPoint Presentation</vt:lpstr>
      <vt:lpstr>After Daguerre</vt:lpstr>
      <vt:lpstr>PowerPoint Presentation</vt:lpstr>
      <vt:lpstr>PowerPoint Presentation</vt:lpstr>
      <vt:lpstr>PowerPoint Presentation</vt:lpstr>
      <vt:lpstr>PowerPoint Presentation</vt:lpstr>
      <vt:lpstr>Eadweard Muybridge, the horse in motion. Courbet, 1878, Photograph</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Area 4</dc:title>
  <dc:creator>Seijas, Begona M.</dc:creator>
  <cp:lastModifiedBy>Seijas, Begona M.</cp:lastModifiedBy>
  <cp:revision>20</cp:revision>
  <dcterms:created xsi:type="dcterms:W3CDTF">2019-02-25T15:55:12Z</dcterms:created>
  <dcterms:modified xsi:type="dcterms:W3CDTF">2019-03-31T22:34:42Z</dcterms:modified>
</cp:coreProperties>
</file>