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9" r:id="rId2"/>
    <p:sldId id="272" r:id="rId3"/>
    <p:sldId id="482" r:id="rId4"/>
    <p:sldId id="267" r:id="rId5"/>
    <p:sldId id="268" r:id="rId6"/>
    <p:sldId id="484" r:id="rId7"/>
    <p:sldId id="350" r:id="rId8"/>
    <p:sldId id="351" r:id="rId9"/>
    <p:sldId id="352" r:id="rId10"/>
    <p:sldId id="562" r:id="rId11"/>
    <p:sldId id="563" r:id="rId12"/>
    <p:sldId id="564" r:id="rId13"/>
    <p:sldId id="565" r:id="rId14"/>
    <p:sldId id="355" r:id="rId15"/>
    <p:sldId id="356" r:id="rId16"/>
    <p:sldId id="303" r:id="rId17"/>
    <p:sldId id="357" r:id="rId18"/>
    <p:sldId id="304" r:id="rId19"/>
    <p:sldId id="306"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262" r:id="rId34"/>
    <p:sldId id="371" r:id="rId35"/>
    <p:sldId id="372" r:id="rId36"/>
    <p:sldId id="566" r:id="rId37"/>
    <p:sldId id="276" r:id="rId38"/>
    <p:sldId id="295" r:id="rId39"/>
    <p:sldId id="296" r:id="rId40"/>
    <p:sldId id="297" r:id="rId41"/>
    <p:sldId id="488" r:id="rId42"/>
    <p:sldId id="277" r:id="rId43"/>
    <p:sldId id="271" r:id="rId44"/>
    <p:sldId id="274" r:id="rId45"/>
    <p:sldId id="275" r:id="rId46"/>
    <p:sldId id="373" r:id="rId47"/>
    <p:sldId id="284" r:id="rId48"/>
    <p:sldId id="285" r:id="rId49"/>
    <p:sldId id="286" r:id="rId50"/>
    <p:sldId id="374" r:id="rId51"/>
    <p:sldId id="375" r:id="rId52"/>
    <p:sldId id="376" r:id="rId53"/>
    <p:sldId id="377" r:id="rId54"/>
    <p:sldId id="280" r:id="rId55"/>
    <p:sldId id="307" r:id="rId56"/>
    <p:sldId id="567" r:id="rId57"/>
    <p:sldId id="56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08"/>
    <p:restoredTop sz="93469"/>
  </p:normalViewPr>
  <p:slideViewPr>
    <p:cSldViewPr snapToGrid="0" snapToObjects="1">
      <p:cViewPr varScale="1">
        <p:scale>
          <a:sx n="57" d="100"/>
          <a:sy n="57" d="100"/>
        </p:scale>
        <p:origin x="18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1/22/19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566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796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263563" cy="365125"/>
          </a:xfrm>
        </p:spPr>
        <p:txBody>
          <a:bodyPr/>
          <a:lstStyle>
            <a:lvl1pPr>
              <a:defRPr>
                <a:solidFill>
                  <a:schemeClr val="accent1">
                    <a:lumMod val="75000"/>
                    <a:lumOff val="25000"/>
                  </a:schemeClr>
                </a:solidFill>
              </a:defRPr>
            </a:lvl1pPr>
          </a:lstStyle>
          <a:p>
            <a:fld id="{B61BEF0D-F0BB-DE4B-95CE-6DB70DBA9567}" type="datetimeFigureOut">
              <a:rPr lang="en-US" smtClean="0"/>
              <a:pPr/>
              <a:t>1/22/19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7178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445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1/22/19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148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4" y="2228003"/>
            <a:ext cx="51993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7367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74924" y="2926052"/>
            <a:ext cx="5199369"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21021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6853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75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771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1/22/19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233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924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1/22/19</a:t>
            </a:fld>
            <a:endParaRPr lang="en-US" dirty="0"/>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5" y="5956137"/>
            <a:ext cx="102729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597456"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18015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e/ea/Hieronymus_Bosch_-_The_Garden_of_Earthly_Delights_-_The_exterior_%28shutters%29.jp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all-art.org/early_renaissance/images/bosch/30.jpg"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pload.wikimedia.org/wikipedia/commons/4/48/Hieronymus_Bosch%2C_The_Garden_of_Earthly_Delights_tryptich%2C_centre_panel_-_detail_1.JPG" TargetMode="Externa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3/30/Hieronymus_Bosch%2C_Garden_of_Earthly_Delights_tryptich%2C_centre_panel_-_detail_9.JPG" TargetMode="External"/><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upload.wikimedia.org/wikipedia/commons/4/48/Hieronymus_Bosch%2C_The_Garden_of_Earthly_Delights_tryptich%2C_centre_panel_-_detail_1.JPG"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http://upload.wikimedia.org/wikipedia/commons/7/79/Hieronymus_Bosch%2C_Garden_of_Earthly_Delights_tryptich%2C_centre_panel_-_detail_5.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upload.wikimedia.org/wikipedia/commons/b/b8/Hieronymus_Bosch%2C_Garden_of_Earthly_Delights_tryptich%2C_centre_panel_-_detail_10.JPG"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upload.wikimedia.org/wikipedia/commons/8/8c/Hieronymus_Bosch%2C_Garden_of_Earthly_Delights_tryptich%2C_centre_panel_-_detail_7.JPG"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hieronymus-bosch.org/Garden-of-Earthly-Delights,-detail-of-right-wing-large.html" TargetMode="External"/><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upload.wikimedia.org/wikipedia/commons/8/81/Grunewald_Isenheim2.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2261-96BB-154C-9300-6EA937A70A72}"/>
              </a:ext>
            </a:extLst>
          </p:cNvPr>
          <p:cNvSpPr>
            <a:spLocks noGrp="1"/>
          </p:cNvSpPr>
          <p:nvPr>
            <p:ph type="ctrTitle"/>
          </p:nvPr>
        </p:nvSpPr>
        <p:spPr>
          <a:xfrm>
            <a:off x="2105025" y="990600"/>
            <a:ext cx="7989888" cy="1504950"/>
          </a:xfrm>
        </p:spPr>
        <p:txBody>
          <a:bodyPr/>
          <a:lstStyle/>
          <a:p>
            <a:pPr>
              <a:defRPr/>
            </a:pPr>
            <a:r>
              <a:rPr lang="en-US" sz="5400" dirty="0"/>
              <a:t>PART 2</a:t>
            </a:r>
          </a:p>
        </p:txBody>
      </p:sp>
      <p:sp>
        <p:nvSpPr>
          <p:cNvPr id="60418" name="Slide Number Placeholder 1">
            <a:extLst>
              <a:ext uri="{FF2B5EF4-FFF2-40B4-BE49-F238E27FC236}">
                <a16:creationId xmlns:a16="http://schemas.microsoft.com/office/drawing/2014/main" id="{00F24ABB-68D1-144E-9210-0AC8D5442E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A2CEA7DB-47E5-5B43-B06B-607F4F55A8D0}" type="slidenum">
              <a:rPr lang="en-US" altLang="en-US" sz="1400">
                <a:latin typeface="Garamond" panose="02020404030301010803" pitchFamily="18" charset="0"/>
              </a:rPr>
              <a:pPr fontAlgn="base">
                <a:spcBef>
                  <a:spcPct val="0"/>
                </a:spcBef>
                <a:spcAft>
                  <a:spcPct val="0"/>
                </a:spcAft>
              </a:pPr>
              <a:t>1</a:t>
            </a:fld>
            <a:endParaRPr lang="en-US" altLang="en-US" sz="1400">
              <a:latin typeface="Garamond" panose="02020404030301010803" pitchFamily="18" charset="0"/>
            </a:endParaRPr>
          </a:p>
        </p:txBody>
      </p:sp>
      <p:sp>
        <p:nvSpPr>
          <p:cNvPr id="56322" name="TextBox 2">
            <a:extLst>
              <a:ext uri="{FF2B5EF4-FFF2-40B4-BE49-F238E27FC236}">
                <a16:creationId xmlns:a16="http://schemas.microsoft.com/office/drawing/2014/main" id="{B3A93263-BB49-4F4C-825B-8C3C70998560}"/>
              </a:ext>
            </a:extLst>
          </p:cNvPr>
          <p:cNvSpPr txBox="1">
            <a:spLocks noChangeArrowheads="1"/>
          </p:cNvSpPr>
          <p:nvPr/>
        </p:nvSpPr>
        <p:spPr bwMode="auto">
          <a:xfrm>
            <a:off x="2438400" y="3429000"/>
            <a:ext cx="731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algn="ctr">
              <a:defRPr/>
            </a:pPr>
            <a:r>
              <a:rPr lang="en-US" altLang="en-US" sz="4000" b="0" dirty="0">
                <a:solidFill>
                  <a:schemeClr val="accent2"/>
                </a:solidFill>
                <a:latin typeface="+mj-lt"/>
                <a:ea typeface="Century Gothic" panose="020B0502020202020204" pitchFamily="34" charset="0"/>
                <a:cs typeface="Century Gothic" panose="020B0502020202020204" pitchFamily="34" charset="0"/>
              </a:rPr>
              <a:t>NORTHERN RENAISSANCE ART + PAINTING + PRINTMAKING</a:t>
            </a:r>
          </a:p>
          <a:p>
            <a:pPr algn="ctr">
              <a:defRPr/>
            </a:pPr>
            <a:r>
              <a:rPr lang="en-US" altLang="en-US" sz="4000" b="0" dirty="0">
                <a:solidFill>
                  <a:schemeClr val="accent2"/>
                </a:solidFill>
                <a:latin typeface="+mj-lt"/>
                <a:ea typeface="Century Gothic" panose="020B0502020202020204" pitchFamily="34" charset="0"/>
                <a:cs typeface="Century Gothic" panose="020B0502020202020204" pitchFamily="34" charset="0"/>
              </a:rPr>
              <a:t>1400-1650</a:t>
            </a:r>
          </a:p>
        </p:txBody>
      </p:sp>
    </p:spTree>
    <p:extLst>
      <p:ext uri="{BB962C8B-B14F-4D97-AF65-F5344CB8AC3E}">
        <p14:creationId xmlns:p14="http://schemas.microsoft.com/office/powerpoint/2010/main" val="381685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0"/>
            <a:ext cx="4659388" cy="7162800"/>
          </a:xfrm>
        </p:spPr>
        <p:txBody>
          <a:bodyPr>
            <a:normAutofit/>
          </a:bodyPr>
          <a:lstStyle/>
          <a:p>
            <a:r>
              <a:rPr lang="en-US" dirty="0"/>
              <a:t>Was originally known as the </a:t>
            </a:r>
            <a:r>
              <a:rPr lang="en-US" dirty="0" err="1"/>
              <a:t>Merode</a:t>
            </a:r>
            <a:r>
              <a:rPr lang="en-US" dirty="0"/>
              <a:t> Altarpiece</a:t>
            </a:r>
          </a:p>
          <a:p>
            <a:pPr lvl="1"/>
            <a:r>
              <a:rPr lang="en-US" dirty="0"/>
              <a:t>Now called the Annunciation</a:t>
            </a:r>
          </a:p>
          <a:p>
            <a:r>
              <a:rPr lang="en-US" dirty="0"/>
              <a:t>Was originally thought to be painted by Robert </a:t>
            </a:r>
            <a:r>
              <a:rPr lang="en-US" dirty="0" err="1"/>
              <a:t>Campin</a:t>
            </a:r>
            <a:r>
              <a:rPr lang="en-US" dirty="0"/>
              <a:t>,</a:t>
            </a:r>
          </a:p>
          <a:p>
            <a:pPr lvl="1"/>
            <a:r>
              <a:rPr lang="en-US" dirty="0"/>
              <a:t>Now known to be from his workshop</a:t>
            </a:r>
          </a:p>
          <a:p>
            <a:r>
              <a:rPr lang="en-US" dirty="0"/>
              <a:t>Part of Netherlands, place where luxury goods were being produced</a:t>
            </a:r>
          </a:p>
          <a:p>
            <a:pPr lvl="1"/>
            <a:r>
              <a:rPr lang="en-US" dirty="0"/>
              <a:t>Newfound prosperity </a:t>
            </a:r>
          </a:p>
          <a:p>
            <a:pPr lvl="1"/>
            <a:r>
              <a:rPr lang="en-US" dirty="0"/>
              <a:t>Commissioned for private worship</a:t>
            </a:r>
          </a:p>
          <a:p>
            <a:pPr lvl="1"/>
            <a:r>
              <a:rPr lang="en-US" dirty="0"/>
              <a:t>Only 25 3/8 inches</a:t>
            </a:r>
          </a:p>
          <a:p>
            <a:r>
              <a:rPr lang="en-US" dirty="0" err="1"/>
              <a:t>Tripytch</a:t>
            </a:r>
            <a:r>
              <a:rPr lang="en-US" dirty="0"/>
              <a:t> that can be folded and carried</a:t>
            </a:r>
          </a:p>
          <a:p>
            <a:endParaRPr lang="en-US" dirty="0"/>
          </a:p>
        </p:txBody>
      </p:sp>
      <p:pic>
        <p:nvPicPr>
          <p:cNvPr id="5" name="Content Placeholder 4"/>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6183387" y="2098675"/>
            <a:ext cx="4500562" cy="2660650"/>
          </a:xfrm>
          <a:prstGeom prst="rect">
            <a:avLst/>
          </a:prstGeom>
        </p:spPr>
      </p:pic>
    </p:spTree>
    <p:extLst>
      <p:ext uri="{BB962C8B-B14F-4D97-AF65-F5344CB8AC3E}">
        <p14:creationId xmlns:p14="http://schemas.microsoft.com/office/powerpoint/2010/main" val="4062055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5029200" y="623719"/>
            <a:ext cx="5577880" cy="5791200"/>
          </a:xfrm>
        </p:spPr>
        <p:txBody>
          <a:bodyPr>
            <a:normAutofit fontScale="92500" lnSpcReduction="10000"/>
          </a:bodyPr>
          <a:lstStyle/>
          <a:p>
            <a:r>
              <a:rPr lang="en-US" dirty="0"/>
              <a:t>Annunciation in a recognizable setting and modern context</a:t>
            </a:r>
          </a:p>
          <a:p>
            <a:pPr lvl="1"/>
            <a:r>
              <a:rPr lang="en-US" dirty="0"/>
              <a:t>To make the figures closer to us and closer to God</a:t>
            </a:r>
          </a:p>
          <a:p>
            <a:pPr lvl="1"/>
            <a:r>
              <a:rPr lang="en-US" dirty="0"/>
              <a:t>Paying attention to everything equally</a:t>
            </a:r>
          </a:p>
          <a:p>
            <a:r>
              <a:rPr lang="en-US" dirty="0"/>
              <a:t>Painted first, with hopes that someone would want to buy it, the patrons were added later, after it was bought</a:t>
            </a:r>
          </a:p>
          <a:p>
            <a:pPr lvl="1"/>
            <a:r>
              <a:rPr lang="en-US" dirty="0"/>
              <a:t>Trade-oriented culture</a:t>
            </a:r>
          </a:p>
          <a:p>
            <a:r>
              <a:rPr lang="en-US" dirty="0"/>
              <a:t>Patrons are shown kneeling</a:t>
            </a:r>
          </a:p>
          <a:p>
            <a:pPr lvl="1"/>
            <a:r>
              <a:rPr lang="en-US" dirty="0"/>
              <a:t>Set within walled garden-often refers to Mary’s virginity</a:t>
            </a:r>
          </a:p>
          <a:p>
            <a:pPr lvl="1"/>
            <a:r>
              <a:rPr lang="en-US" dirty="0"/>
              <a:t>According to Christian tradition, Jesus was conceived miraculously and Mary remained a Virgin</a:t>
            </a:r>
          </a:p>
          <a:p>
            <a:pPr lvl="1"/>
            <a:r>
              <a:rPr lang="en-US" dirty="0"/>
              <a:t>A lot of detail, nature and the body</a:t>
            </a:r>
          </a:p>
          <a:p>
            <a:pPr lvl="2"/>
            <a:r>
              <a:rPr lang="en-US" dirty="0"/>
              <a:t>Showing extreme detail</a:t>
            </a:r>
          </a:p>
          <a:p>
            <a:r>
              <a:rPr lang="en-US" dirty="0"/>
              <a:t>Interest in light</a:t>
            </a:r>
          </a:p>
          <a:p>
            <a:pPr lvl="1"/>
            <a:r>
              <a:rPr lang="en-US" dirty="0"/>
              <a:t>Due to oil paints</a:t>
            </a:r>
          </a:p>
          <a:p>
            <a:pPr lvl="1"/>
            <a:r>
              <a:rPr lang="en-US" dirty="0"/>
              <a:t>Paint light reflecting on objects</a:t>
            </a:r>
          </a:p>
          <a:p>
            <a:pPr lvl="1"/>
            <a:r>
              <a:rPr lang="en-US" dirty="0"/>
              <a:t>Unavailable to Italian Renaissance because they didn’t have oil paints</a:t>
            </a:r>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t="11003" r="73871" b="9244"/>
          <a:stretch/>
        </p:blipFill>
        <p:spPr>
          <a:xfrm>
            <a:off x="1676400" y="446625"/>
            <a:ext cx="3303588" cy="5964751"/>
          </a:xfrm>
          <a:prstGeom prst="rect">
            <a:avLst/>
          </a:prstGeom>
        </p:spPr>
      </p:pic>
    </p:spTree>
    <p:extLst>
      <p:ext uri="{BB962C8B-B14F-4D97-AF65-F5344CB8AC3E}">
        <p14:creationId xmlns:p14="http://schemas.microsoft.com/office/powerpoint/2010/main" val="17136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897218" y="819151"/>
            <a:ext cx="5587943" cy="5753101"/>
          </a:xfrm>
        </p:spPr>
        <p:txBody>
          <a:bodyPr>
            <a:normAutofit fontScale="85000" lnSpcReduction="10000"/>
          </a:bodyPr>
          <a:lstStyle/>
          <a:p>
            <a:r>
              <a:rPr lang="en-US" dirty="0"/>
              <a:t>Space doesn’t make sense</a:t>
            </a:r>
          </a:p>
          <a:p>
            <a:pPr lvl="1"/>
            <a:r>
              <a:rPr lang="en-US" dirty="0"/>
              <a:t>Linear perspective has just been invented in the south by Brunelleschi and has not made it to the north</a:t>
            </a:r>
          </a:p>
          <a:p>
            <a:pPr lvl="1"/>
            <a:r>
              <a:rPr lang="en-US" dirty="0"/>
              <a:t>Not rational or mathematical</a:t>
            </a:r>
          </a:p>
          <a:p>
            <a:pPr lvl="1"/>
            <a:r>
              <a:rPr lang="en-US" dirty="0"/>
              <a:t>Creates a closeness to the forms</a:t>
            </a:r>
          </a:p>
          <a:p>
            <a:pPr lvl="1"/>
            <a:r>
              <a:rPr lang="en-US" dirty="0"/>
              <a:t>Aid in private devotion, spend time focusing on these things</a:t>
            </a:r>
          </a:p>
          <a:p>
            <a:r>
              <a:rPr lang="en-US" dirty="0"/>
              <a:t>Interest in naturalism and realism that is expressed differently</a:t>
            </a:r>
          </a:p>
          <a:p>
            <a:r>
              <a:rPr lang="en-US" dirty="0"/>
              <a:t>Joseph</a:t>
            </a:r>
          </a:p>
          <a:p>
            <a:pPr lvl="1"/>
            <a:r>
              <a:rPr lang="en-US" dirty="0"/>
              <a:t>Act of making, surrounded by his tools</a:t>
            </a:r>
          </a:p>
          <a:p>
            <a:pPr lvl="1"/>
            <a:r>
              <a:rPr lang="en-US" dirty="0"/>
              <a:t>Object out the window and next to him are mousetraps</a:t>
            </a:r>
          </a:p>
          <a:p>
            <a:pPr lvl="2"/>
            <a:r>
              <a:rPr lang="en-US" dirty="0"/>
              <a:t>Refers to the cross, considered the Devil’s mousetrap, the bait by which he was caught, the Lord’s death (St. Augustine)</a:t>
            </a:r>
          </a:p>
          <a:p>
            <a:pPr lvl="3"/>
            <a:r>
              <a:rPr lang="en-US" dirty="0" err="1"/>
              <a:t>Refernces</a:t>
            </a:r>
            <a:r>
              <a:rPr lang="en-US" dirty="0"/>
              <a:t> to Christ’s death</a:t>
            </a:r>
          </a:p>
          <a:p>
            <a:pPr lvl="3"/>
            <a:r>
              <a:rPr lang="en-US" dirty="0"/>
              <a:t>Wood that references the cross, </a:t>
            </a:r>
          </a:p>
          <a:p>
            <a:pPr lvl="3"/>
            <a:r>
              <a:rPr lang="en-US" dirty="0"/>
              <a:t>Boring holes reminds us of holes in Christ’s hands and feet</a:t>
            </a:r>
          </a:p>
          <a:p>
            <a:pPr lvl="1"/>
            <a:r>
              <a:rPr lang="en-US" dirty="0"/>
              <a:t>Also references the artist as a maker</a:t>
            </a:r>
          </a:p>
          <a:p>
            <a:pPr lvl="1"/>
            <a:r>
              <a:rPr lang="en-US" dirty="0"/>
              <a:t>Open doorway, shadow with odd shape</a:t>
            </a:r>
          </a:p>
          <a:p>
            <a:pPr lvl="1"/>
            <a:r>
              <a:rPr lang="en-US" dirty="0"/>
              <a:t>See prosperous city through the windows</a:t>
            </a:r>
          </a:p>
          <a:p>
            <a:pPr lvl="2"/>
            <a:r>
              <a:rPr lang="en-US" dirty="0"/>
              <a:t>Mousetrap is out of the window because its for sale</a:t>
            </a:r>
          </a:p>
          <a:p>
            <a:pPr lvl="2"/>
            <a:r>
              <a:rPr lang="en-US" dirty="0"/>
              <a:t>Used for sale and for devotion</a:t>
            </a:r>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l="65485" t="10859" r="9816" b="7246"/>
          <a:stretch/>
        </p:blipFill>
        <p:spPr>
          <a:xfrm>
            <a:off x="1828801" y="685801"/>
            <a:ext cx="3068417" cy="6019800"/>
          </a:xfrm>
          <a:prstGeom prst="rect">
            <a:avLst/>
          </a:prstGeom>
        </p:spPr>
      </p:pic>
    </p:spTree>
    <p:extLst>
      <p:ext uri="{BB962C8B-B14F-4D97-AF65-F5344CB8AC3E}">
        <p14:creationId xmlns:p14="http://schemas.microsoft.com/office/powerpoint/2010/main" val="3366642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533401"/>
            <a:ext cx="4419600" cy="6553199"/>
          </a:xfrm>
        </p:spPr>
        <p:txBody>
          <a:bodyPr>
            <a:normAutofit/>
          </a:bodyPr>
          <a:lstStyle/>
          <a:p>
            <a:r>
              <a:rPr lang="en-US" dirty="0"/>
              <a:t>Annunciation theme</a:t>
            </a:r>
          </a:p>
          <a:p>
            <a:pPr lvl="1"/>
            <a:r>
              <a:rPr lang="en-US" dirty="0"/>
              <a:t>Drapery is complex, not necessarily realistic</a:t>
            </a:r>
          </a:p>
          <a:p>
            <a:r>
              <a:rPr lang="en-US" dirty="0"/>
              <a:t>Many things in the small room, all with detail</a:t>
            </a:r>
          </a:p>
          <a:p>
            <a:pPr lvl="1"/>
            <a:r>
              <a:rPr lang="en-US" dirty="0"/>
              <a:t>Would have been seen over and over again, to develop someone’s focus</a:t>
            </a:r>
          </a:p>
          <a:p>
            <a:pPr lvl="1"/>
            <a:r>
              <a:rPr lang="en-US" dirty="0"/>
              <a:t>Would have led viewer from contemplation of physical objects to spiritual ideas</a:t>
            </a:r>
          </a:p>
          <a:p>
            <a:pPr lvl="1"/>
            <a:r>
              <a:rPr lang="en-US" dirty="0"/>
              <a:t>Each object has a meaning, but a lot of the information is lost</a:t>
            </a:r>
          </a:p>
          <a:p>
            <a:pPr lvl="2"/>
            <a:r>
              <a:rPr lang="en-US" dirty="0"/>
              <a:t>Shiny pot reflects light, represents the purity of the Virgin Mary, without sin</a:t>
            </a:r>
          </a:p>
          <a:p>
            <a:pPr lvl="3"/>
            <a:r>
              <a:rPr lang="en-US" dirty="0"/>
              <a:t>Double shadow because double light source</a:t>
            </a:r>
          </a:p>
          <a:p>
            <a:pPr lvl="2"/>
            <a:r>
              <a:rPr lang="en-US" dirty="0"/>
              <a:t>Small figure holding a cross gliding down rays-heading down towards Mary, Holy Spirit</a:t>
            </a:r>
          </a:p>
          <a:p>
            <a:pPr lvl="3"/>
            <a:r>
              <a:rPr lang="en-US" dirty="0"/>
              <a:t>When God is made flesh, possible for humans to be saved</a:t>
            </a:r>
          </a:p>
          <a:p>
            <a:pPr lvl="3"/>
            <a:r>
              <a:rPr lang="en-US" dirty="0"/>
              <a:t>Incarnation of God and Mary’s virginity</a:t>
            </a:r>
          </a:p>
          <a:p>
            <a:pPr lvl="1"/>
            <a:r>
              <a:rPr lang="en-US" dirty="0"/>
              <a:t>High level of realism</a:t>
            </a:r>
          </a:p>
          <a:p>
            <a:endParaRPr lang="en-US" dirty="0"/>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l="24585" t="11052" r="34092" b="9459"/>
          <a:stretch/>
        </p:blipFill>
        <p:spPr>
          <a:xfrm>
            <a:off x="6096000" y="832850"/>
            <a:ext cx="4419600" cy="5028201"/>
          </a:xfrm>
          <a:prstGeom prst="rect">
            <a:avLst/>
          </a:prstGeom>
        </p:spPr>
      </p:pic>
    </p:spTree>
    <p:extLst>
      <p:ext uri="{BB962C8B-B14F-4D97-AF65-F5344CB8AC3E}">
        <p14:creationId xmlns:p14="http://schemas.microsoft.com/office/powerpoint/2010/main" val="302484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ubtitle 2">
            <a:extLst>
              <a:ext uri="{FF2B5EF4-FFF2-40B4-BE49-F238E27FC236}">
                <a16:creationId xmlns:a16="http://schemas.microsoft.com/office/drawing/2014/main" id="{A402B72C-D600-6749-BA0B-AE86E63638BF}"/>
              </a:ext>
            </a:extLst>
          </p:cNvPr>
          <p:cNvSpPr>
            <a:spLocks noGrp="1"/>
          </p:cNvSpPr>
          <p:nvPr>
            <p:ph type="subTitle" idx="1"/>
          </p:nvPr>
        </p:nvSpPr>
        <p:spPr>
          <a:xfrm>
            <a:off x="3048000" y="762000"/>
            <a:ext cx="6400800" cy="4876800"/>
          </a:xfrm>
          <a:extLst/>
        </p:spPr>
        <p:txBody>
          <a:bodyPr rtlCol="0">
            <a:normAutofit fontScale="92500" lnSpcReduction="10000"/>
          </a:bodyPr>
          <a:lstStyle/>
          <a:p>
            <a:pPr eaLnBrk="1" fontAlgn="auto" hangingPunct="1">
              <a:buFont typeface="Wingdings 2" charset="2"/>
              <a:buNone/>
              <a:defRPr/>
            </a:pPr>
            <a:r>
              <a:rPr lang="en-US" altLang="en-US" sz="4000" dirty="0">
                <a:latin typeface="+mj-lt"/>
              </a:rPr>
              <a:t>Northern </a:t>
            </a:r>
          </a:p>
          <a:p>
            <a:pPr eaLnBrk="1" fontAlgn="auto" hangingPunct="1">
              <a:buFont typeface="Wingdings 2" charset="2"/>
              <a:buNone/>
              <a:defRPr/>
            </a:pPr>
            <a:r>
              <a:rPr lang="en-US" altLang="en-US" sz="4000" dirty="0">
                <a:latin typeface="+mj-lt"/>
              </a:rPr>
              <a:t>Renaissance </a:t>
            </a:r>
          </a:p>
          <a:p>
            <a:pPr eaLnBrk="1" fontAlgn="auto" hangingPunct="1">
              <a:buFont typeface="Wingdings 2" charset="2"/>
              <a:buNone/>
              <a:defRPr/>
            </a:pPr>
            <a:r>
              <a:rPr lang="en-US" altLang="en-US" sz="4000" dirty="0">
                <a:latin typeface="+mj-lt"/>
              </a:rPr>
              <a:t>Painting</a:t>
            </a:r>
          </a:p>
          <a:p>
            <a:pPr eaLnBrk="1" fontAlgn="auto" hangingPunct="1">
              <a:buFont typeface="Wingdings 2" charset="2"/>
              <a:buNone/>
              <a:defRPr/>
            </a:pPr>
            <a:endParaRPr lang="en-US" altLang="en-US" sz="4000" dirty="0">
              <a:latin typeface="+mj-lt"/>
            </a:endParaRPr>
          </a:p>
          <a:p>
            <a:pPr algn="r" eaLnBrk="1" fontAlgn="auto" hangingPunct="1">
              <a:buFont typeface="Wingdings 2" charset="2"/>
              <a:buNone/>
              <a:defRPr/>
            </a:pPr>
            <a:r>
              <a:rPr lang="en-US" altLang="en-US" sz="4000" dirty="0">
                <a:latin typeface="+mj-lt"/>
              </a:rPr>
              <a:t>Private</a:t>
            </a:r>
          </a:p>
          <a:p>
            <a:pPr algn="r" eaLnBrk="1" fontAlgn="auto" hangingPunct="1">
              <a:buFont typeface="Wingdings 2" charset="2"/>
              <a:buNone/>
              <a:defRPr/>
            </a:pPr>
            <a:r>
              <a:rPr lang="en-US" altLang="en-US" sz="4000" dirty="0">
                <a:latin typeface="+mj-lt"/>
              </a:rPr>
              <a:t>Devotional</a:t>
            </a:r>
          </a:p>
          <a:p>
            <a:pPr algn="r" eaLnBrk="1" fontAlgn="auto" hangingPunct="1">
              <a:buFont typeface="Wingdings 2" charset="2"/>
              <a:buNone/>
              <a:defRPr/>
            </a:pPr>
            <a:r>
              <a:rPr lang="en-US" altLang="en-US" sz="4000" dirty="0">
                <a:latin typeface="+mj-lt"/>
              </a:rPr>
              <a:t>Use</a:t>
            </a:r>
          </a:p>
        </p:txBody>
      </p:sp>
      <p:sp>
        <p:nvSpPr>
          <p:cNvPr id="69634" name="Slide Number Placeholder 3">
            <a:extLst>
              <a:ext uri="{FF2B5EF4-FFF2-40B4-BE49-F238E27FC236}">
                <a16:creationId xmlns:a16="http://schemas.microsoft.com/office/drawing/2014/main" id="{4D4F2289-A90A-2F48-A618-285B9C8EDE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24D4244E-EC34-0E44-BFE0-D0F4C638377C}" type="slidenum">
              <a:rPr lang="en-US" altLang="en-US" sz="1400">
                <a:latin typeface="Garamond" panose="02020404030301010803" pitchFamily="18" charset="0"/>
              </a:rPr>
              <a:pPr fontAlgn="base">
                <a:spcBef>
                  <a:spcPct val="0"/>
                </a:spcBef>
                <a:spcAft>
                  <a:spcPct val="0"/>
                </a:spcAft>
              </a:pPr>
              <a:t>14</a:t>
            </a:fld>
            <a:endParaRPr lang="en-US" altLang="en-US" sz="1400">
              <a:latin typeface="Garamond" panose="02020404030301010803" pitchFamily="18" charset="0"/>
            </a:endParaRPr>
          </a:p>
        </p:txBody>
      </p:sp>
    </p:spTree>
    <p:extLst>
      <p:ext uri="{BB962C8B-B14F-4D97-AF65-F5344CB8AC3E}">
        <p14:creationId xmlns:p14="http://schemas.microsoft.com/office/powerpoint/2010/main" val="161882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B8AB9E3-D9AC-334D-9B26-AAE3461C8AD1}"/>
              </a:ext>
            </a:extLst>
          </p:cNvPr>
          <p:cNvSpPr>
            <a:spLocks noGrp="1" noChangeArrowheads="1"/>
          </p:cNvSpPr>
          <p:nvPr>
            <p:ph type="title"/>
          </p:nvPr>
        </p:nvSpPr>
        <p:spPr>
          <a:xfrm>
            <a:off x="1954162" y="838201"/>
            <a:ext cx="3934765" cy="942975"/>
          </a:xfrm>
        </p:spPr>
        <p:txBody>
          <a:bodyPr>
            <a:noAutofit/>
          </a:bodyPr>
          <a:lstStyle/>
          <a:p>
            <a:pPr>
              <a:defRPr/>
            </a:pPr>
            <a:r>
              <a:rPr lang="en-US" altLang="en-US" sz="1800" dirty="0">
                <a:solidFill>
                  <a:schemeClr val="accent2"/>
                </a:solidFill>
              </a:rPr>
              <a:t>JAN VAN EYCK, Giovanni Arnolfini and His Bride, 1434. Oil on </a:t>
            </a:r>
            <a:r>
              <a:rPr lang="en-US" altLang="en-US" sz="1200" dirty="0">
                <a:solidFill>
                  <a:schemeClr val="accent2"/>
                </a:solidFill>
              </a:rPr>
              <a:t>wood</a:t>
            </a:r>
            <a:r>
              <a:rPr lang="en-US" altLang="en-US" sz="1800" dirty="0">
                <a:solidFill>
                  <a:schemeClr val="accent2"/>
                </a:solidFill>
              </a:rPr>
              <a:t>, approx. 2’ 8" x 1’ 11 1/2". National Gallery, London.   </a:t>
            </a:r>
          </a:p>
        </p:txBody>
      </p:sp>
      <p:sp>
        <p:nvSpPr>
          <p:cNvPr id="70658" name="Slide Number Placeholder 5">
            <a:extLst>
              <a:ext uri="{FF2B5EF4-FFF2-40B4-BE49-F238E27FC236}">
                <a16:creationId xmlns:a16="http://schemas.microsoft.com/office/drawing/2014/main" id="{945BFEA4-78C5-7D4E-9DD6-2355F1C5F8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EB17CCDB-97DB-2944-BE3A-8E29340B09C0}" type="slidenum">
              <a:rPr lang="en-US" altLang="en-US" sz="1400">
                <a:latin typeface="Garamond" panose="02020404030301010803" pitchFamily="18" charset="0"/>
              </a:rPr>
              <a:pPr fontAlgn="base">
                <a:spcBef>
                  <a:spcPct val="0"/>
                </a:spcBef>
                <a:spcAft>
                  <a:spcPct val="0"/>
                </a:spcAft>
              </a:pPr>
              <a:t>15</a:t>
            </a:fld>
            <a:endParaRPr lang="en-US" altLang="en-US" sz="1400">
              <a:latin typeface="Garamond" panose="02020404030301010803" pitchFamily="18" charset="0"/>
            </a:endParaRPr>
          </a:p>
        </p:txBody>
      </p:sp>
      <p:pic>
        <p:nvPicPr>
          <p:cNvPr id="70659" name="Picture 3">
            <a:extLst>
              <a:ext uri="{FF2B5EF4-FFF2-40B4-BE49-F238E27FC236}">
                <a16:creationId xmlns:a16="http://schemas.microsoft.com/office/drawing/2014/main" id="{8183B7E8-CB2F-B741-8127-22FFD89C7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522" y="536575"/>
            <a:ext cx="4331733" cy="598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F6BE867C-21D3-814F-883F-F772F87A138A}"/>
              </a:ext>
            </a:extLst>
          </p:cNvPr>
          <p:cNvSpPr/>
          <p:nvPr/>
        </p:nvSpPr>
        <p:spPr>
          <a:xfrm>
            <a:off x="9840913" y="5989638"/>
            <a:ext cx="838200" cy="868362"/>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Content Placeholder 2">
            <a:extLst>
              <a:ext uri="{FF2B5EF4-FFF2-40B4-BE49-F238E27FC236}">
                <a16:creationId xmlns:a16="http://schemas.microsoft.com/office/drawing/2014/main" id="{DDA4D335-6047-FB47-A9A6-87824C221C60}"/>
              </a:ext>
            </a:extLst>
          </p:cNvPr>
          <p:cNvSpPr>
            <a:spLocks noGrp="1"/>
          </p:cNvSpPr>
          <p:nvPr>
            <p:ph sz="half" idx="1"/>
          </p:nvPr>
        </p:nvSpPr>
        <p:spPr>
          <a:xfrm>
            <a:off x="1524001" y="1981201"/>
            <a:ext cx="4721520" cy="5076825"/>
          </a:xfrm>
        </p:spPr>
        <p:txBody>
          <a:bodyPr>
            <a:normAutofit/>
          </a:bodyPr>
          <a:lstStyle/>
          <a:p>
            <a:pPr>
              <a:defRPr/>
            </a:pPr>
            <a:r>
              <a:rPr lang="en-US" dirty="0"/>
              <a:t>Increase in secularization of culture and urban prosperity (money) led to a desire for private art objects</a:t>
            </a:r>
          </a:p>
          <a:p>
            <a:pPr>
              <a:defRPr/>
            </a:pPr>
            <a:r>
              <a:rPr lang="en-US" dirty="0"/>
              <a:t>Objects are symbolic., Flemish viewers would have been familiar with these </a:t>
            </a:r>
            <a:r>
              <a:rPr lang="en-US" dirty="0" err="1"/>
              <a:t>symbols.Clogs</a:t>
            </a:r>
            <a:r>
              <a:rPr lang="en-US" dirty="0"/>
              <a:t>=event is taking place on holy ground, dog=fidelity (“Fido”-</a:t>
            </a:r>
            <a:r>
              <a:rPr lang="en-US" dirty="0" err="1"/>
              <a:t>latin</a:t>
            </a:r>
            <a:r>
              <a:rPr lang="en-US" dirty="0"/>
              <a:t>), finial is of St. Margaret (patron saint of childbirth), whisk broom=domestic care, candle=all seeing eye of God</a:t>
            </a:r>
          </a:p>
          <a:p>
            <a:pPr>
              <a:defRPr/>
            </a:pPr>
            <a:r>
              <a:rPr lang="en-US" dirty="0"/>
              <a:t>Each object is distinguished, difference in textures and light, convex mirror shows a reflection that adds to the scene’s realism, may be himself in the reflection</a:t>
            </a:r>
          </a:p>
          <a:p>
            <a:pPr>
              <a:defRPr/>
            </a:pPr>
            <a:r>
              <a:rPr lang="en-US" dirty="0"/>
              <a:t>Self-portrait underscores Van Eyck’s desire to be known and remembered</a:t>
            </a:r>
          </a:p>
          <a:p>
            <a:endParaRPr lang="en-US" dirty="0"/>
          </a:p>
        </p:txBody>
      </p:sp>
    </p:spTree>
    <p:extLst>
      <p:ext uri="{BB962C8B-B14F-4D97-AF65-F5344CB8AC3E}">
        <p14:creationId xmlns:p14="http://schemas.microsoft.com/office/powerpoint/2010/main" val="291791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1" y="126206"/>
            <a:ext cx="5032375" cy="6605588"/>
          </a:xfrm>
        </p:spPr>
        <p:txBody>
          <a:bodyPr>
            <a:normAutofit/>
          </a:bodyPr>
          <a:lstStyle/>
          <a:p>
            <a:r>
              <a:rPr lang="en-US" sz="2000" dirty="0"/>
              <a:t>Disagreement over what it represents</a:t>
            </a:r>
          </a:p>
          <a:p>
            <a:pPr lvl="1"/>
            <a:r>
              <a:rPr lang="en-US" sz="2000" dirty="0"/>
              <a:t>Widely accepted-not wedding portrait, but a double portrait of a couple already married</a:t>
            </a:r>
          </a:p>
          <a:p>
            <a:pPr lvl="2"/>
            <a:r>
              <a:rPr lang="en-US" sz="2000" dirty="0"/>
              <a:t>Woman may have passed away</a:t>
            </a:r>
          </a:p>
          <a:p>
            <a:pPr lvl="1"/>
            <a:r>
              <a:rPr lang="en-US" sz="2000" dirty="0"/>
              <a:t>Something important is happening, unclear what</a:t>
            </a:r>
          </a:p>
          <a:p>
            <a:r>
              <a:rPr lang="en-US" sz="2000" dirty="0"/>
              <a:t>Italian merchant working in Bruges</a:t>
            </a:r>
          </a:p>
          <a:p>
            <a:pPr lvl="1"/>
            <a:r>
              <a:rPr lang="en-US" sz="2000" dirty="0"/>
              <a:t>Shows and emphasizes his wealth</a:t>
            </a:r>
          </a:p>
          <a:p>
            <a:pPr lvl="2"/>
            <a:r>
              <a:rPr lang="en-US" sz="2000" dirty="0"/>
              <a:t>Clothing and furniture</a:t>
            </a:r>
          </a:p>
          <a:p>
            <a:pPr lvl="1"/>
            <a:r>
              <a:rPr lang="en-US" sz="2000" dirty="0"/>
              <a:t>Male giving authority to female</a:t>
            </a:r>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r="54836"/>
          <a:stretch/>
        </p:blipFill>
        <p:spPr>
          <a:xfrm>
            <a:off x="6577640" y="762000"/>
            <a:ext cx="3962400" cy="5978494"/>
          </a:xfrm>
          <a:prstGeom prst="rect">
            <a:avLst/>
          </a:prstGeom>
        </p:spPr>
      </p:pic>
    </p:spTree>
    <p:extLst>
      <p:ext uri="{BB962C8B-B14F-4D97-AF65-F5344CB8AC3E}">
        <p14:creationId xmlns:p14="http://schemas.microsoft.com/office/powerpoint/2010/main" val="468312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A1641148-3E27-8F4F-9894-EB37D34443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11395D0B-60FB-C64E-A8E5-F3EFA0272BB4}" type="slidenum">
              <a:rPr lang="en-US" altLang="en-US" sz="1400">
                <a:latin typeface="Garamond" panose="02020404030301010803" pitchFamily="18" charset="0"/>
              </a:rPr>
              <a:pPr fontAlgn="base">
                <a:spcBef>
                  <a:spcPct val="0"/>
                </a:spcBef>
                <a:spcAft>
                  <a:spcPct val="0"/>
                </a:spcAft>
              </a:pPr>
              <a:t>17</a:t>
            </a:fld>
            <a:endParaRPr lang="en-US" altLang="en-US" sz="1400">
              <a:latin typeface="Garamond" panose="02020404030301010803" pitchFamily="18" charset="0"/>
            </a:endParaRPr>
          </a:p>
        </p:txBody>
      </p:sp>
      <p:sp>
        <p:nvSpPr>
          <p:cNvPr id="67586" name="Rectangle 2">
            <a:extLst>
              <a:ext uri="{FF2B5EF4-FFF2-40B4-BE49-F238E27FC236}">
                <a16:creationId xmlns:a16="http://schemas.microsoft.com/office/drawing/2014/main" id="{5D73CCB5-095A-5A42-B633-2776925BD87D}"/>
              </a:ext>
            </a:extLst>
          </p:cNvPr>
          <p:cNvSpPr>
            <a:spLocks noGrp="1" noChangeArrowheads="1"/>
          </p:cNvSpPr>
          <p:nvPr>
            <p:ph type="title" idx="4294967295"/>
          </p:nvPr>
        </p:nvSpPr>
        <p:spPr>
          <a:xfrm>
            <a:off x="1534633" y="6138863"/>
            <a:ext cx="4191000" cy="517525"/>
          </a:xfrm>
        </p:spPr>
        <p:txBody>
          <a:bodyPr>
            <a:noAutofit/>
          </a:bodyPr>
          <a:lstStyle/>
          <a:p>
            <a:pPr>
              <a:defRPr/>
            </a:pPr>
            <a:r>
              <a:rPr lang="en-US" altLang="en-US" sz="2000" dirty="0">
                <a:solidFill>
                  <a:schemeClr val="accent2"/>
                </a:solidFill>
              </a:rPr>
              <a:t>JAN VAN EYCK, detail of Giovanni Arnolfini and His Bride, 1434.  </a:t>
            </a:r>
          </a:p>
        </p:txBody>
      </p:sp>
      <p:sp>
        <p:nvSpPr>
          <p:cNvPr id="5" name="Content Placeholder 2">
            <a:extLst>
              <a:ext uri="{FF2B5EF4-FFF2-40B4-BE49-F238E27FC236}">
                <a16:creationId xmlns:a16="http://schemas.microsoft.com/office/drawing/2014/main" id="{6EE63B77-E2CA-2046-8B30-0B9E4633E9A0}"/>
              </a:ext>
            </a:extLst>
          </p:cNvPr>
          <p:cNvSpPr>
            <a:spLocks noGrp="1"/>
          </p:cNvSpPr>
          <p:nvPr>
            <p:ph sz="half" idx="4294967295"/>
          </p:nvPr>
        </p:nvSpPr>
        <p:spPr>
          <a:xfrm>
            <a:off x="1524001" y="827494"/>
            <a:ext cx="4536559" cy="4658906"/>
          </a:xfrm>
        </p:spPr>
        <p:txBody>
          <a:bodyPr/>
          <a:lstStyle/>
          <a:p>
            <a:r>
              <a:rPr lang="en-US" dirty="0"/>
              <a:t>Symbolism very important during this period</a:t>
            </a:r>
          </a:p>
          <a:p>
            <a:pPr lvl="1"/>
            <a:r>
              <a:rPr lang="en-US" dirty="0"/>
              <a:t>Shoes-sacred event is taking place</a:t>
            </a:r>
          </a:p>
          <a:p>
            <a:pPr lvl="1"/>
            <a:r>
              <a:rPr lang="en-US" dirty="0"/>
              <a:t>Single candle in chandelier- presence of God</a:t>
            </a:r>
          </a:p>
          <a:p>
            <a:pPr lvl="1"/>
            <a:r>
              <a:rPr lang="en-US" dirty="0"/>
              <a:t>Dog-fidelity</a:t>
            </a:r>
          </a:p>
          <a:p>
            <a:r>
              <a:rPr lang="en-US" dirty="0"/>
              <a:t>Two people in the doorway, where we would be standing if in the painting</a:t>
            </a:r>
          </a:p>
          <a:p>
            <a:pPr lvl="1"/>
            <a:r>
              <a:rPr lang="en-US" dirty="0"/>
              <a:t>Witnessing taking place</a:t>
            </a:r>
          </a:p>
          <a:p>
            <a:pPr lvl="2"/>
            <a:r>
              <a:rPr lang="en-US" dirty="0"/>
              <a:t>Reinforced by the signature </a:t>
            </a:r>
          </a:p>
          <a:p>
            <a:pPr lvl="2"/>
            <a:r>
              <a:rPr lang="en-US" dirty="0"/>
              <a:t>“Jan Van Eyck was here.”</a:t>
            </a:r>
          </a:p>
          <a:p>
            <a:endParaRPr lang="en-US" dirty="0"/>
          </a:p>
        </p:txBody>
      </p:sp>
      <p:pic>
        <p:nvPicPr>
          <p:cNvPr id="71683" name="Picture 3">
            <a:extLst>
              <a:ext uri="{FF2B5EF4-FFF2-40B4-BE49-F238E27FC236}">
                <a16:creationId xmlns:a16="http://schemas.microsoft.com/office/drawing/2014/main" id="{5DBBC8D1-B07A-EE42-AB65-A7A476283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442" y="190500"/>
            <a:ext cx="4286514"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41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59442" y="609601"/>
            <a:ext cx="5222358" cy="6386513"/>
          </a:xfrm>
        </p:spPr>
        <p:txBody>
          <a:bodyPr>
            <a:normAutofit fontScale="92500" lnSpcReduction="10000"/>
          </a:bodyPr>
          <a:lstStyle/>
          <a:p>
            <a:r>
              <a:rPr lang="en-US" dirty="0"/>
              <a:t>Mirror</a:t>
            </a:r>
          </a:p>
          <a:p>
            <a:pPr lvl="1"/>
            <a:r>
              <a:rPr lang="en-US" dirty="0"/>
              <a:t>Adds to realism</a:t>
            </a:r>
          </a:p>
          <a:p>
            <a:pPr lvl="1"/>
            <a:r>
              <a:rPr lang="en-US" dirty="0"/>
              <a:t>In the roundels next to it, are scenes from the Passion of Christ, ½ inch</a:t>
            </a:r>
          </a:p>
          <a:p>
            <a:pPr lvl="2"/>
            <a:r>
              <a:rPr lang="en-US" dirty="0"/>
              <a:t>Glass panels set into wooden frame</a:t>
            </a:r>
          </a:p>
          <a:p>
            <a:pPr lvl="2"/>
            <a:r>
              <a:rPr lang="en-US" dirty="0"/>
              <a:t>Can see what story it is, very clear</a:t>
            </a:r>
          </a:p>
          <a:p>
            <a:r>
              <a:rPr lang="en-US" dirty="0"/>
              <a:t>Dog</a:t>
            </a:r>
          </a:p>
          <a:p>
            <a:pPr lvl="1"/>
            <a:r>
              <a:rPr lang="en-US" dirty="0"/>
              <a:t>Wouldn’t expect to see a dog in a formal wedding portrait</a:t>
            </a:r>
          </a:p>
          <a:p>
            <a:pPr lvl="1"/>
            <a:r>
              <a:rPr lang="en-US" dirty="0"/>
              <a:t>But common in couples, indicates fidelity</a:t>
            </a:r>
          </a:p>
          <a:p>
            <a:r>
              <a:rPr lang="en-US" dirty="0"/>
              <a:t>Clothing</a:t>
            </a:r>
          </a:p>
          <a:p>
            <a:pPr lvl="1"/>
            <a:r>
              <a:rPr lang="en-US" dirty="0"/>
              <a:t>Fur-lined clothing but fruit on the tree outside</a:t>
            </a:r>
          </a:p>
          <a:p>
            <a:pPr lvl="1"/>
            <a:r>
              <a:rPr lang="en-US" dirty="0"/>
              <a:t>Detailed and fashionable</a:t>
            </a:r>
          </a:p>
          <a:p>
            <a:pPr lvl="1"/>
            <a:r>
              <a:rPr lang="en-US" dirty="0"/>
              <a:t>Crisp lace</a:t>
            </a:r>
          </a:p>
          <a:p>
            <a:r>
              <a:rPr lang="en-US" dirty="0"/>
              <a:t>Fruit</a:t>
            </a:r>
          </a:p>
          <a:p>
            <a:pPr lvl="1"/>
            <a:r>
              <a:rPr lang="en-US" dirty="0"/>
              <a:t>Sign of wealth, oranges were expensive</a:t>
            </a:r>
          </a:p>
          <a:p>
            <a:pPr lvl="1"/>
            <a:r>
              <a:rPr lang="en-US" dirty="0" err="1"/>
              <a:t>Arnolfinis</a:t>
            </a:r>
            <a:r>
              <a:rPr lang="en-US" dirty="0"/>
              <a:t> may have imported oranges, so also a reference to their wealth</a:t>
            </a:r>
          </a:p>
          <a:p>
            <a:r>
              <a:rPr lang="en-US" dirty="0"/>
              <a:t>Carpet</a:t>
            </a:r>
          </a:p>
          <a:p>
            <a:pPr lvl="1"/>
            <a:r>
              <a:rPr lang="en-US" dirty="0"/>
              <a:t>Symbol of taste and wealth</a:t>
            </a:r>
          </a:p>
          <a:p>
            <a:pPr lvl="1"/>
            <a:endParaRPr lang="en-US" dirty="0"/>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r="54836"/>
          <a:stretch/>
        </p:blipFill>
        <p:spPr>
          <a:xfrm>
            <a:off x="7051676" y="928689"/>
            <a:ext cx="3616325" cy="5457825"/>
          </a:xfrm>
          <a:prstGeom prst="rect">
            <a:avLst/>
          </a:prstGeom>
        </p:spPr>
      </p:pic>
    </p:spTree>
    <p:extLst>
      <p:ext uri="{BB962C8B-B14F-4D97-AF65-F5344CB8AC3E}">
        <p14:creationId xmlns:p14="http://schemas.microsoft.com/office/powerpoint/2010/main" val="519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59442" y="705903"/>
            <a:ext cx="5029200" cy="6095206"/>
          </a:xfrm>
        </p:spPr>
        <p:txBody>
          <a:bodyPr>
            <a:normAutofit/>
          </a:bodyPr>
          <a:lstStyle/>
          <a:p>
            <a:r>
              <a:rPr lang="en-US" dirty="0"/>
              <a:t>Looks like bedroom</a:t>
            </a:r>
          </a:p>
          <a:p>
            <a:pPr lvl="1"/>
            <a:r>
              <a:rPr lang="en-US" dirty="0"/>
              <a:t>Thought to be private</a:t>
            </a:r>
          </a:p>
          <a:p>
            <a:pPr lvl="1"/>
            <a:r>
              <a:rPr lang="en-US" dirty="0"/>
              <a:t>But actually a place to receive visitors in this time period</a:t>
            </a:r>
          </a:p>
          <a:p>
            <a:r>
              <a:rPr lang="en-US" dirty="0"/>
              <a:t>Not pregnant</a:t>
            </a:r>
          </a:p>
          <a:p>
            <a:pPr lvl="1"/>
            <a:r>
              <a:rPr lang="en-US" dirty="0"/>
              <a:t>Just the fashion at the time</a:t>
            </a:r>
          </a:p>
          <a:p>
            <a:r>
              <a:rPr lang="en-US" dirty="0"/>
              <a:t>Used oil paint</a:t>
            </a:r>
          </a:p>
          <a:p>
            <a:pPr lvl="1"/>
            <a:r>
              <a:rPr lang="en-US" dirty="0"/>
              <a:t>Luminous and rich quality</a:t>
            </a:r>
          </a:p>
          <a:p>
            <a:pPr lvl="1"/>
            <a:r>
              <a:rPr lang="en-US" dirty="0"/>
              <a:t>Applying thin, multiple layers or glazes, each layer is translucent</a:t>
            </a:r>
          </a:p>
          <a:p>
            <a:pPr lvl="1"/>
            <a:r>
              <a:rPr lang="en-US" dirty="0"/>
              <a:t>Produce subtle light</a:t>
            </a:r>
          </a:p>
          <a:p>
            <a:pPr lvl="2"/>
            <a:r>
              <a:rPr lang="en-US" dirty="0"/>
              <a:t>From window onto the objects</a:t>
            </a:r>
          </a:p>
          <a:p>
            <a:pPr lvl="2"/>
            <a:r>
              <a:rPr lang="en-US" dirty="0"/>
              <a:t>Picks up the colors on the objects</a:t>
            </a:r>
          </a:p>
          <a:p>
            <a:r>
              <a:rPr lang="en-US" dirty="0"/>
              <a:t>Lack of interest in human anatomy and </a:t>
            </a:r>
            <a:r>
              <a:rPr lang="en-US" dirty="0" err="1"/>
              <a:t>perspectivally</a:t>
            </a:r>
            <a:r>
              <a:rPr lang="en-US" dirty="0"/>
              <a:t>-correct</a:t>
            </a:r>
          </a:p>
          <a:p>
            <a:pPr lvl="1"/>
            <a:r>
              <a:rPr lang="en-US" dirty="0"/>
              <a:t>Places it in the Northern </a:t>
            </a:r>
            <a:r>
              <a:rPr lang="en-US" dirty="0" err="1"/>
              <a:t>Renaissanace</a:t>
            </a:r>
            <a:endParaRPr lang="en-US" dirty="0"/>
          </a:p>
          <a:p>
            <a:endParaRPr lang="en-US" dirty="0"/>
          </a:p>
        </p:txBody>
      </p:sp>
      <p:pic>
        <p:nvPicPr>
          <p:cNvPr id="5" name="Content Placeholder 4"/>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r="54836"/>
          <a:stretch/>
        </p:blipFill>
        <p:spPr>
          <a:xfrm>
            <a:off x="6726238" y="687389"/>
            <a:ext cx="3941762" cy="5945187"/>
          </a:xfrm>
          <a:prstGeom prst="rect">
            <a:avLst/>
          </a:prstGeom>
        </p:spPr>
      </p:pic>
    </p:spTree>
    <p:extLst>
      <p:ext uri="{BB962C8B-B14F-4D97-AF65-F5344CB8AC3E}">
        <p14:creationId xmlns:p14="http://schemas.microsoft.com/office/powerpoint/2010/main" val="272145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0155050907_30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049" y="838200"/>
            <a:ext cx="8316859" cy="554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535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20585F5-8B2C-C049-96E3-B71078ED131E}"/>
              </a:ext>
            </a:extLst>
          </p:cNvPr>
          <p:cNvSpPr>
            <a:spLocks noGrp="1" noChangeArrowheads="1"/>
          </p:cNvSpPr>
          <p:nvPr>
            <p:ph type="title"/>
          </p:nvPr>
        </p:nvSpPr>
        <p:spPr>
          <a:xfrm>
            <a:off x="1981200" y="1114425"/>
            <a:ext cx="8229600" cy="730250"/>
          </a:xfrm>
        </p:spPr>
        <p:txBody>
          <a:bodyPr>
            <a:noAutofit/>
          </a:bodyPr>
          <a:lstStyle/>
          <a:p>
            <a:pPr>
              <a:defRPr/>
            </a:pPr>
            <a:r>
              <a:rPr lang="en-US" altLang="en-US" sz="1800" dirty="0">
                <a:solidFill>
                  <a:schemeClr val="accent2"/>
                </a:solidFill>
              </a:rPr>
              <a:t>HIERONYMUS BOSCH, Garden of Earthly Delights. Creation of Eve (left wing), Garden of Earthly Delights (central panel), Hell (right wing), 1505–1510. Oil on wood, center panel 7’ 2 5/8" x 6’ 4 3/4". Museo del Prado, Madrid.  </a:t>
            </a:r>
          </a:p>
        </p:txBody>
      </p:sp>
      <p:sp>
        <p:nvSpPr>
          <p:cNvPr id="72706" name="Slide Number Placeholder 5">
            <a:extLst>
              <a:ext uri="{FF2B5EF4-FFF2-40B4-BE49-F238E27FC236}">
                <a16:creationId xmlns:a16="http://schemas.microsoft.com/office/drawing/2014/main" id="{A87CB5C1-78D4-BE41-A5DB-0A42822CED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EDA478D4-EE68-9E4D-B5E5-1943C093F6FD}" type="slidenum">
              <a:rPr lang="en-US" altLang="en-US" sz="1400">
                <a:latin typeface="Garamond" panose="02020404030301010803" pitchFamily="18" charset="0"/>
              </a:rPr>
              <a:pPr fontAlgn="base">
                <a:spcBef>
                  <a:spcPct val="0"/>
                </a:spcBef>
                <a:spcAft>
                  <a:spcPct val="0"/>
                </a:spcAft>
              </a:pPr>
              <a:t>20</a:t>
            </a:fld>
            <a:endParaRPr lang="en-US" altLang="en-US" sz="1400">
              <a:latin typeface="Garamond" panose="02020404030301010803" pitchFamily="18" charset="0"/>
            </a:endParaRPr>
          </a:p>
        </p:txBody>
      </p:sp>
      <p:pic>
        <p:nvPicPr>
          <p:cNvPr id="72707" name="Picture 3">
            <a:extLst>
              <a:ext uri="{FF2B5EF4-FFF2-40B4-BE49-F238E27FC236}">
                <a16:creationId xmlns:a16="http://schemas.microsoft.com/office/drawing/2014/main" id="{37EB491D-0668-7A40-988F-C64687532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16126"/>
            <a:ext cx="91440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95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D2983019-11C2-424C-B65D-8B684A7BBB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B8E76EB9-E4AD-0D4F-B681-B81153DA68D5}" type="slidenum">
              <a:rPr lang="en-US" altLang="en-US" sz="1400">
                <a:latin typeface="Garamond" panose="02020404030301010803" pitchFamily="18" charset="0"/>
              </a:rPr>
              <a:pPr fontAlgn="base">
                <a:spcBef>
                  <a:spcPct val="0"/>
                </a:spcBef>
                <a:spcAft>
                  <a:spcPct val="0"/>
                </a:spcAft>
              </a:pPr>
              <a:t>21</a:t>
            </a:fld>
            <a:endParaRPr lang="en-US" altLang="en-US" sz="1400">
              <a:latin typeface="Garamond" panose="02020404030301010803" pitchFamily="18" charset="0"/>
            </a:endParaRPr>
          </a:p>
        </p:txBody>
      </p:sp>
      <p:pic>
        <p:nvPicPr>
          <p:cNvPr id="73730" name="Picture 2" descr="File:Hieronymus Bosch - The Garden of Earthly Delights - The exterior (shutters).jpg">
            <a:hlinkClick r:id="rId2"/>
            <a:extLst>
              <a:ext uri="{FF2B5EF4-FFF2-40B4-BE49-F238E27FC236}">
                <a16:creationId xmlns:a16="http://schemas.microsoft.com/office/drawing/2014/main" id="{D61AFD57-A00E-CD48-B6E2-9ECCAE76A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9" y="282575"/>
            <a:ext cx="6029325"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53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1D5B83D9-A4E8-5F45-A76A-6876A7C582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1E704708-033D-DB4B-A1D8-3AD74F4FD1B4}" type="slidenum">
              <a:rPr lang="en-US" altLang="en-US" sz="1400">
                <a:latin typeface="Garamond" panose="02020404030301010803" pitchFamily="18" charset="0"/>
              </a:rPr>
              <a:pPr fontAlgn="base">
                <a:spcBef>
                  <a:spcPct val="0"/>
                </a:spcBef>
                <a:spcAft>
                  <a:spcPct val="0"/>
                </a:spcAft>
              </a:pPr>
              <a:t>22</a:t>
            </a:fld>
            <a:endParaRPr lang="en-US" altLang="en-US" sz="1400">
              <a:latin typeface="Garamond" panose="02020404030301010803" pitchFamily="18" charset="0"/>
            </a:endParaRPr>
          </a:p>
        </p:txBody>
      </p:sp>
      <p:pic>
        <p:nvPicPr>
          <p:cNvPr id="74754" name="Picture 2" descr="http://conversationinfaith.files.wordpress.com/2008/10/hieronymus_bosch_-_the_garden_of_earthly_delights_-_the_earthly_paradise_28garden_of_eden29.jpg">
            <a:extLst>
              <a:ext uri="{FF2B5EF4-FFF2-40B4-BE49-F238E27FC236}">
                <a16:creationId xmlns:a16="http://schemas.microsoft.com/office/drawing/2014/main" id="{D454D8C3-E2E3-5847-9382-E895B6B44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52401"/>
            <a:ext cx="26003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http://www.all-art.org/early_renaissance/images/bosch/30.jpg">
            <a:hlinkClick r:id="rId3"/>
            <a:extLst>
              <a:ext uri="{FF2B5EF4-FFF2-40B4-BE49-F238E27FC236}">
                <a16:creationId xmlns:a16="http://schemas.microsoft.com/office/drawing/2014/main" id="{B979F698-07E2-8D4D-882C-4458E5D803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66713"/>
            <a:ext cx="4648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25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4465697F-C307-0A42-80CA-BD3994645E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74664E93-F5BE-BE4A-B5D2-6CC008CD2C94}" type="slidenum">
              <a:rPr lang="en-US" altLang="en-US" sz="1400">
                <a:latin typeface="Garamond" panose="02020404030301010803" pitchFamily="18" charset="0"/>
              </a:rPr>
              <a:pPr fontAlgn="base">
                <a:spcBef>
                  <a:spcPct val="0"/>
                </a:spcBef>
                <a:spcAft>
                  <a:spcPct val="0"/>
                </a:spcAft>
              </a:pPr>
              <a:t>23</a:t>
            </a:fld>
            <a:endParaRPr lang="en-US" altLang="en-US" sz="1400">
              <a:latin typeface="Garamond" panose="02020404030301010803" pitchFamily="18" charset="0"/>
            </a:endParaRPr>
          </a:p>
        </p:txBody>
      </p:sp>
      <p:pic>
        <p:nvPicPr>
          <p:cNvPr id="75778" name="Picture 2" descr="http://www.1st-art-gallery.com/thumbnail/86360/1/Triptych-Of-Garden-Of-Earthly-Delights-$28left-Wing$29-$28detail-2$29-C.-1500.jpg">
            <a:hlinkClick r:id="rId2" tooltip="Click to close"/>
            <a:extLst>
              <a:ext uri="{FF2B5EF4-FFF2-40B4-BE49-F238E27FC236}">
                <a16:creationId xmlns:a16="http://schemas.microsoft.com/office/drawing/2014/main" id="{78207707-1A41-5C42-81A1-D98DF3007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609600"/>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s83.photobucket.com/albums/j294/thidarat2006/FebMar09/boschescher.jpg">
            <a:extLst>
              <a:ext uri="{FF2B5EF4-FFF2-40B4-BE49-F238E27FC236}">
                <a16:creationId xmlns:a16="http://schemas.microsoft.com/office/drawing/2014/main" id="{88F3D62F-9FEB-D240-944C-CBB6FC55C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76214"/>
            <a:ext cx="3886200" cy="65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32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3C07CE8-384D-4B4B-84CE-4549C3D9BBD1}"/>
              </a:ext>
            </a:extLst>
          </p:cNvPr>
          <p:cNvSpPr>
            <a:spLocks noGrp="1" noChangeArrowheads="1"/>
          </p:cNvSpPr>
          <p:nvPr>
            <p:ph type="title"/>
          </p:nvPr>
        </p:nvSpPr>
        <p:spPr>
          <a:xfrm>
            <a:off x="1524000" y="5408613"/>
            <a:ext cx="2667000" cy="730250"/>
          </a:xfrm>
        </p:spPr>
        <p:txBody>
          <a:bodyPr>
            <a:normAutofit fontScale="90000"/>
          </a:bodyPr>
          <a:lstStyle/>
          <a:p>
            <a:pPr>
              <a:defRPr/>
            </a:pPr>
            <a:r>
              <a:rPr lang="en-US" altLang="en-US" b="1" dirty="0">
                <a:solidFill>
                  <a:schemeClr val="accent2"/>
                </a:solidFill>
              </a:rPr>
              <a:t>Center Panel</a:t>
            </a:r>
            <a:br>
              <a:rPr lang="en-US" altLang="en-US" b="1" dirty="0">
                <a:solidFill>
                  <a:schemeClr val="accent2"/>
                </a:solidFill>
              </a:rPr>
            </a:br>
            <a:r>
              <a:rPr lang="en-US" altLang="en-US" dirty="0">
                <a:solidFill>
                  <a:schemeClr val="accent2"/>
                </a:solidFill>
              </a:rPr>
              <a:t>Total, center panel</a:t>
            </a:r>
          </a:p>
        </p:txBody>
      </p:sp>
      <p:sp>
        <p:nvSpPr>
          <p:cNvPr id="76802" name="Slide Number Placeholder 5">
            <a:extLst>
              <a:ext uri="{FF2B5EF4-FFF2-40B4-BE49-F238E27FC236}">
                <a16:creationId xmlns:a16="http://schemas.microsoft.com/office/drawing/2014/main" id="{0122227D-E2D9-6344-8E79-590816A5BB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7349976F-A84E-4648-BD21-1FF74FFF8B52}" type="slidenum">
              <a:rPr lang="en-US" altLang="en-US" sz="1400">
                <a:latin typeface="Garamond" panose="02020404030301010803" pitchFamily="18" charset="0"/>
              </a:rPr>
              <a:pPr fontAlgn="base">
                <a:spcBef>
                  <a:spcPct val="0"/>
                </a:spcBef>
                <a:spcAft>
                  <a:spcPct val="0"/>
                </a:spcAft>
              </a:pPr>
              <a:t>24</a:t>
            </a:fld>
            <a:endParaRPr lang="en-US" altLang="en-US" sz="1400">
              <a:latin typeface="Garamond" panose="02020404030301010803" pitchFamily="18" charset="0"/>
            </a:endParaRPr>
          </a:p>
        </p:txBody>
      </p:sp>
      <p:pic>
        <p:nvPicPr>
          <p:cNvPr id="76803" name="Picture 4">
            <a:extLst>
              <a:ext uri="{FF2B5EF4-FFF2-40B4-BE49-F238E27FC236}">
                <a16:creationId xmlns:a16="http://schemas.microsoft.com/office/drawing/2014/main" id="{EE3066F3-AD0D-C249-BC5C-AEDA756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1" y="849313"/>
            <a:ext cx="54340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47B9A3AB-F24C-684F-8D57-02A8786005E2}"/>
              </a:ext>
            </a:extLst>
          </p:cNvPr>
          <p:cNvSpPr txBox="1">
            <a:spLocks noChangeArrowheads="1"/>
          </p:cNvSpPr>
          <p:nvPr/>
        </p:nvSpPr>
        <p:spPr bwMode="auto">
          <a:xfrm>
            <a:off x="1492251" y="6629400"/>
            <a:ext cx="21771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eaLnBrk="1" hangingPunct="1"/>
            <a:r>
              <a:rPr lang="en-US" altLang="en-US" sz="900">
                <a:latin typeface="Garamond" panose="02020404030301010803" pitchFamily="18" charset="0"/>
              </a:rPr>
              <a:t>© 2005 Saskia Cultural Documentation, Ltd.</a:t>
            </a:r>
          </a:p>
        </p:txBody>
      </p:sp>
    </p:spTree>
    <p:extLst>
      <p:ext uri="{BB962C8B-B14F-4D97-AF65-F5344CB8AC3E}">
        <p14:creationId xmlns:p14="http://schemas.microsoft.com/office/powerpoint/2010/main" val="230173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92D94FE6-1B61-C04E-9585-F1801BA91B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56FAE387-7B4D-684E-8D42-995D4E925C61}" type="slidenum">
              <a:rPr lang="en-US" altLang="en-US" sz="1400">
                <a:latin typeface="Garamond" panose="02020404030301010803" pitchFamily="18" charset="0"/>
              </a:rPr>
              <a:pPr fontAlgn="base">
                <a:spcBef>
                  <a:spcPct val="0"/>
                </a:spcBef>
                <a:spcAft>
                  <a:spcPct val="0"/>
                </a:spcAft>
              </a:pPr>
              <a:t>25</a:t>
            </a:fld>
            <a:endParaRPr lang="en-US" altLang="en-US" sz="1400">
              <a:latin typeface="Garamond" panose="02020404030301010803" pitchFamily="18" charset="0"/>
            </a:endParaRPr>
          </a:p>
        </p:txBody>
      </p:sp>
      <p:pic>
        <p:nvPicPr>
          <p:cNvPr id="77826" name="Picture 2" descr="http://aubreynicole.files.wordpress.com/2009/05/hieronymus_bosch_garden_of_earthly_delights_tryptich_centre_panel_-_detail_6.jpg">
            <a:extLst>
              <a:ext uri="{FF2B5EF4-FFF2-40B4-BE49-F238E27FC236}">
                <a16:creationId xmlns:a16="http://schemas.microsoft.com/office/drawing/2014/main" id="{4C8083E8-F7FA-364D-93BC-81E83495E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6" descr="File:Hieronymus Bosch, Garden of Earthly Delights tryptich, centre panel - detail 9.JPG">
            <a:hlinkClick r:id="rId3"/>
            <a:extLst>
              <a:ext uri="{FF2B5EF4-FFF2-40B4-BE49-F238E27FC236}">
                <a16:creationId xmlns:a16="http://schemas.microsoft.com/office/drawing/2014/main" id="{F4AA2697-77A9-4D4F-AA6D-0F2905A41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92500"/>
            <a:ext cx="44958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8" descr="Garden of Earthly Delights - Hieronymous Bosch">
            <a:extLst>
              <a:ext uri="{FF2B5EF4-FFF2-40B4-BE49-F238E27FC236}">
                <a16:creationId xmlns:a16="http://schemas.microsoft.com/office/drawing/2014/main" id="{14CE5402-7334-0D40-89FA-38A1C1A5C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01639"/>
            <a:ext cx="449580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700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8D814729-C5A2-7248-9441-83A3A319D9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6E1776B9-1E5B-5D4A-8C50-81A61562F3A0}" type="slidenum">
              <a:rPr lang="en-US" altLang="en-US" sz="1400">
                <a:latin typeface="Garamond" panose="02020404030301010803" pitchFamily="18" charset="0"/>
              </a:rPr>
              <a:pPr fontAlgn="base">
                <a:spcBef>
                  <a:spcPct val="0"/>
                </a:spcBef>
                <a:spcAft>
                  <a:spcPct val="0"/>
                </a:spcAft>
              </a:pPr>
              <a:t>26</a:t>
            </a:fld>
            <a:endParaRPr lang="en-US" altLang="en-US" sz="1400">
              <a:latin typeface="Garamond" panose="02020404030301010803" pitchFamily="18" charset="0"/>
            </a:endParaRPr>
          </a:p>
        </p:txBody>
      </p:sp>
      <p:pic>
        <p:nvPicPr>
          <p:cNvPr id="78850" name="Picture 2" descr="File:Hieronymus Bosch, The Garden of Earthly Delights tryptich, centre panel - detail 1.JPG">
            <a:hlinkClick r:id="rId2"/>
            <a:extLst>
              <a:ext uri="{FF2B5EF4-FFF2-40B4-BE49-F238E27FC236}">
                <a16:creationId xmlns:a16="http://schemas.microsoft.com/office/drawing/2014/main" id="{4C65BE97-B023-CD4A-8C35-5CD082E5C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695326"/>
            <a:ext cx="35623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File:Hieronymus Bosch, Garden of Earthly Delights tryptich, centre panel - detail 5.JPG">
            <a:hlinkClick r:id="rId4"/>
            <a:extLst>
              <a:ext uri="{FF2B5EF4-FFF2-40B4-BE49-F238E27FC236}">
                <a16:creationId xmlns:a16="http://schemas.microsoft.com/office/drawing/2014/main" id="{D712FB2C-7FBE-A845-ACFA-7D4D13A90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685800"/>
            <a:ext cx="4657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1">
            <a:extLst>
              <a:ext uri="{FF2B5EF4-FFF2-40B4-BE49-F238E27FC236}">
                <a16:creationId xmlns:a16="http://schemas.microsoft.com/office/drawing/2014/main" id="{3C15E702-4612-D845-B4DB-A8D61619C7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2D9616F3-1597-1842-9622-4270EC5BC6DD}" type="slidenum">
              <a:rPr lang="en-US" altLang="en-US" sz="1400">
                <a:latin typeface="Garamond" panose="02020404030301010803" pitchFamily="18" charset="0"/>
              </a:rPr>
              <a:pPr fontAlgn="base">
                <a:spcBef>
                  <a:spcPct val="0"/>
                </a:spcBef>
                <a:spcAft>
                  <a:spcPct val="0"/>
                </a:spcAft>
              </a:pPr>
              <a:t>27</a:t>
            </a:fld>
            <a:endParaRPr lang="en-US" altLang="en-US" sz="1400">
              <a:latin typeface="Garamond" panose="02020404030301010803" pitchFamily="18" charset="0"/>
            </a:endParaRPr>
          </a:p>
        </p:txBody>
      </p:sp>
      <p:pic>
        <p:nvPicPr>
          <p:cNvPr id="79874" name="Picture 4" descr="File:Hieronymus Bosch, Garden of Earthly Delights tryptich, centre panel - detail 10.JPG">
            <a:hlinkClick r:id="rId2"/>
            <a:extLst>
              <a:ext uri="{FF2B5EF4-FFF2-40B4-BE49-F238E27FC236}">
                <a16:creationId xmlns:a16="http://schemas.microsoft.com/office/drawing/2014/main" id="{19291FAC-9051-A84D-8062-3AE2BC3E7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9939"/>
            <a:ext cx="411480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descr="http://madamepickwickartblog.com/wp-content/uploads/2010/01/bosch4.jpg">
            <a:extLst>
              <a:ext uri="{FF2B5EF4-FFF2-40B4-BE49-F238E27FC236}">
                <a16:creationId xmlns:a16="http://schemas.microsoft.com/office/drawing/2014/main" id="{61ADB7C5-23D8-8F4F-A71A-176936805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788989"/>
            <a:ext cx="4649788"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287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5F1BD707-AFCC-3C43-801F-D3F190FDEC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96217427-E60E-BD4C-B22F-DD8F02ACFB9C}" type="slidenum">
              <a:rPr lang="en-US" altLang="en-US" sz="1400">
                <a:latin typeface="Garamond" panose="02020404030301010803" pitchFamily="18" charset="0"/>
              </a:rPr>
              <a:pPr fontAlgn="base">
                <a:spcBef>
                  <a:spcPct val="0"/>
                </a:spcBef>
                <a:spcAft>
                  <a:spcPct val="0"/>
                </a:spcAft>
              </a:pPr>
              <a:t>28</a:t>
            </a:fld>
            <a:endParaRPr lang="en-US" altLang="en-US" sz="1400">
              <a:latin typeface="Garamond" panose="02020404030301010803" pitchFamily="18" charset="0"/>
            </a:endParaRPr>
          </a:p>
        </p:txBody>
      </p:sp>
      <p:pic>
        <p:nvPicPr>
          <p:cNvPr id="80898" name="Picture 2" descr="http://www.the40yearplan.com/img/042807_Garden_Bosch_detail.jpg">
            <a:extLst>
              <a:ext uri="{FF2B5EF4-FFF2-40B4-BE49-F238E27FC236}">
                <a16:creationId xmlns:a16="http://schemas.microsoft.com/office/drawing/2014/main" id="{BDC7DCEA-51BA-9842-9ED4-88DB30F05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447800"/>
            <a:ext cx="38322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File:Hieronymus Bosch, Garden of Earthly Delights tryptich, centre panel - detail 7.JPG">
            <a:hlinkClick r:id="rId3"/>
            <a:extLst>
              <a:ext uri="{FF2B5EF4-FFF2-40B4-BE49-F238E27FC236}">
                <a16:creationId xmlns:a16="http://schemas.microsoft.com/office/drawing/2014/main" id="{27805EFD-EC4C-594F-9D5A-188BD38F0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609601"/>
            <a:ext cx="42767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784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1">
            <a:extLst>
              <a:ext uri="{FF2B5EF4-FFF2-40B4-BE49-F238E27FC236}">
                <a16:creationId xmlns:a16="http://schemas.microsoft.com/office/drawing/2014/main" id="{BFBCBE4A-7A5F-2B42-9303-A9D91C1EB0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9782B885-E8B2-A442-8D0D-531618E352D5}" type="slidenum">
              <a:rPr lang="en-US" altLang="en-US" sz="1400">
                <a:latin typeface="Garamond" panose="02020404030301010803" pitchFamily="18" charset="0"/>
              </a:rPr>
              <a:pPr fontAlgn="base">
                <a:spcBef>
                  <a:spcPct val="0"/>
                </a:spcBef>
                <a:spcAft>
                  <a:spcPct val="0"/>
                </a:spcAft>
              </a:pPr>
              <a:t>29</a:t>
            </a:fld>
            <a:endParaRPr lang="en-US" altLang="en-US" sz="1400">
              <a:latin typeface="Garamond" panose="02020404030301010803" pitchFamily="18" charset="0"/>
            </a:endParaRPr>
          </a:p>
        </p:txBody>
      </p:sp>
      <p:pic>
        <p:nvPicPr>
          <p:cNvPr id="81922" name="Picture 2" descr="http://www.citizenarcane.com/files/2005_Jan_27/bosch_garden_of_earthly_delights_hell.jpg">
            <a:extLst>
              <a:ext uri="{FF2B5EF4-FFF2-40B4-BE49-F238E27FC236}">
                <a16:creationId xmlns:a16="http://schemas.microsoft.com/office/drawing/2014/main" id="{6A1BF3B1-24C9-9346-85F5-F66BCA007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5739"/>
            <a:ext cx="25527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descr="http://morris108.files.wordpress.com/2009/12/bosch-garden.jpg">
            <a:extLst>
              <a:ext uri="{FF2B5EF4-FFF2-40B4-BE49-F238E27FC236}">
                <a16:creationId xmlns:a16="http://schemas.microsoft.com/office/drawing/2014/main" id="{42397CAA-E938-3241-90CC-5F04F830B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47713"/>
            <a:ext cx="41910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96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1610-28F3-3E42-A176-7631A0566B05}"/>
              </a:ext>
            </a:extLst>
          </p:cNvPr>
          <p:cNvSpPr>
            <a:spLocks noGrp="1"/>
          </p:cNvSpPr>
          <p:nvPr>
            <p:ph type="title"/>
          </p:nvPr>
        </p:nvSpPr>
        <p:spPr/>
        <p:txBody>
          <a:bodyPr/>
          <a:lstStyle/>
          <a:p>
            <a:pPr>
              <a:defRPr/>
            </a:pPr>
            <a:r>
              <a:rPr lang="en-US" altLang="en-US" sz="3600" dirty="0"/>
              <a:t>Terms and Techniques:</a:t>
            </a:r>
            <a:endParaRPr lang="en-US" sz="3600" dirty="0"/>
          </a:p>
        </p:txBody>
      </p:sp>
      <p:sp>
        <p:nvSpPr>
          <p:cNvPr id="61442" name="Slide Number Placeholder 1">
            <a:extLst>
              <a:ext uri="{FF2B5EF4-FFF2-40B4-BE49-F238E27FC236}">
                <a16:creationId xmlns:a16="http://schemas.microsoft.com/office/drawing/2014/main" id="{81A1BD35-0B68-B442-BB84-70071DA398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F315F22A-1749-7645-B36C-3756D6E91EF1}" type="slidenum">
              <a:rPr lang="en-US" altLang="en-US" sz="1400">
                <a:latin typeface="Garamond" panose="02020404030301010803" pitchFamily="18" charset="0"/>
              </a:rPr>
              <a:pPr fontAlgn="base">
                <a:spcBef>
                  <a:spcPct val="0"/>
                </a:spcBef>
                <a:spcAft>
                  <a:spcPct val="0"/>
                </a:spcAft>
              </a:pPr>
              <a:t>3</a:t>
            </a:fld>
            <a:endParaRPr lang="en-US" altLang="en-US" sz="1400">
              <a:latin typeface="Garamond" panose="02020404030301010803" pitchFamily="18" charset="0"/>
            </a:endParaRPr>
          </a:p>
        </p:txBody>
      </p:sp>
      <p:sp>
        <p:nvSpPr>
          <p:cNvPr id="57346" name="Rectangle 2">
            <a:extLst>
              <a:ext uri="{FF2B5EF4-FFF2-40B4-BE49-F238E27FC236}">
                <a16:creationId xmlns:a16="http://schemas.microsoft.com/office/drawing/2014/main" id="{F4D61A67-C93B-1D43-AA23-6FD034CC9362}"/>
              </a:ext>
            </a:extLst>
          </p:cNvPr>
          <p:cNvSpPr>
            <a:spLocks noChangeArrowheads="1"/>
          </p:cNvSpPr>
          <p:nvPr/>
        </p:nvSpPr>
        <p:spPr bwMode="auto">
          <a:xfrm>
            <a:off x="2006600" y="2514600"/>
            <a:ext cx="81788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a:defRPr/>
            </a:pPr>
            <a:r>
              <a:rPr lang="en-US" altLang="en-US" dirty="0">
                <a:solidFill>
                  <a:schemeClr val="accent2"/>
                </a:solidFill>
                <a:latin typeface="+mn-lt"/>
              </a:rPr>
              <a:t>OIL PAINTING</a:t>
            </a:r>
          </a:p>
          <a:p>
            <a:pPr marL="457200" indent="-457200">
              <a:buFont typeface="Wingdings" pitchFamily="2" charset="2"/>
              <a:buChar char="§"/>
              <a:defRPr/>
            </a:pPr>
            <a:r>
              <a:rPr lang="en-US" altLang="en-US" sz="2000" dirty="0">
                <a:solidFill>
                  <a:schemeClr val="tx2"/>
                </a:solidFill>
                <a:latin typeface="+mn-lt"/>
              </a:rPr>
              <a:t>pigment, glazes </a:t>
            </a:r>
          </a:p>
          <a:p>
            <a:pPr>
              <a:defRPr/>
            </a:pPr>
            <a:endParaRPr lang="en-US" altLang="en-US" sz="2000" dirty="0">
              <a:solidFill>
                <a:schemeClr val="accent2"/>
              </a:solidFill>
              <a:latin typeface="+mn-lt"/>
            </a:endParaRPr>
          </a:p>
          <a:p>
            <a:pPr>
              <a:defRPr/>
            </a:pPr>
            <a:r>
              <a:rPr lang="en-US" altLang="en-US" dirty="0">
                <a:solidFill>
                  <a:schemeClr val="accent2"/>
                </a:solidFill>
                <a:latin typeface="+mn-lt"/>
              </a:rPr>
              <a:t>PRINTMAKING</a:t>
            </a:r>
          </a:p>
          <a:p>
            <a:pPr marL="457200" indent="-457200">
              <a:buFont typeface="Wingdings" pitchFamily="2" charset="2"/>
              <a:buChar char="§"/>
              <a:defRPr/>
            </a:pPr>
            <a:r>
              <a:rPr lang="en-US" altLang="en-US" sz="2000" dirty="0">
                <a:solidFill>
                  <a:schemeClr val="tx2"/>
                </a:solidFill>
                <a:latin typeface="+mn-lt"/>
              </a:rPr>
              <a:t>relief process</a:t>
            </a:r>
          </a:p>
          <a:p>
            <a:pPr marL="1200150" lvl="1" indent="-457200">
              <a:buFont typeface="Wingdings" pitchFamily="2" charset="2"/>
              <a:buChar char="§"/>
              <a:defRPr/>
            </a:pPr>
            <a:r>
              <a:rPr lang="en-US" altLang="en-US" sz="2000" dirty="0">
                <a:solidFill>
                  <a:schemeClr val="tx2"/>
                </a:solidFill>
                <a:latin typeface="+mn-lt"/>
              </a:rPr>
              <a:t>Woodcuts - wood block prints</a:t>
            </a:r>
          </a:p>
          <a:p>
            <a:pPr marL="1200150" lvl="1" indent="-457200">
              <a:buFont typeface="Wingdings" pitchFamily="2" charset="2"/>
              <a:buChar char="§"/>
              <a:defRPr/>
            </a:pPr>
            <a:r>
              <a:rPr lang="en-US" altLang="en-US" sz="2000" dirty="0">
                <a:solidFill>
                  <a:schemeClr val="tx2"/>
                </a:solidFill>
                <a:latin typeface="+mn-lt"/>
              </a:rPr>
              <a:t>intaglio process</a:t>
            </a:r>
          </a:p>
          <a:p>
            <a:pPr marL="1200150" lvl="1" indent="-457200">
              <a:buFont typeface="Wingdings" pitchFamily="2" charset="2"/>
              <a:buChar char="§"/>
              <a:defRPr/>
            </a:pPr>
            <a:r>
              <a:rPr lang="en-US" altLang="en-US" sz="2000" dirty="0">
                <a:solidFill>
                  <a:schemeClr val="tx2"/>
                </a:solidFill>
                <a:latin typeface="+mn-lt"/>
              </a:rPr>
              <a:t>etching - acid baths / bite /tar </a:t>
            </a:r>
          </a:p>
          <a:p>
            <a:pPr marL="1200150" lvl="1" indent="-457200">
              <a:buFont typeface="Wingdings" pitchFamily="2" charset="2"/>
              <a:buChar char="§"/>
              <a:defRPr/>
            </a:pPr>
            <a:r>
              <a:rPr lang="en-US" altLang="en-US" sz="2000" dirty="0">
                <a:solidFill>
                  <a:schemeClr val="tx2"/>
                </a:solidFill>
                <a:latin typeface="+mn-lt"/>
              </a:rPr>
              <a:t>engraving - incising, burin</a:t>
            </a:r>
          </a:p>
        </p:txBody>
      </p:sp>
    </p:spTree>
    <p:extLst>
      <p:ext uri="{BB962C8B-B14F-4D97-AF65-F5344CB8AC3E}">
        <p14:creationId xmlns:p14="http://schemas.microsoft.com/office/powerpoint/2010/main" val="1324704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8FB1A1E0-3718-A444-ACB7-83B78AE246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6FC42AA5-EF88-0B4D-87F6-D4A913458979}" type="slidenum">
              <a:rPr lang="en-US" altLang="en-US" sz="1400">
                <a:latin typeface="Garamond" panose="02020404030301010803" pitchFamily="18" charset="0"/>
              </a:rPr>
              <a:pPr fontAlgn="base">
                <a:spcBef>
                  <a:spcPct val="0"/>
                </a:spcBef>
                <a:spcAft>
                  <a:spcPct val="0"/>
                </a:spcAft>
              </a:pPr>
              <a:t>30</a:t>
            </a:fld>
            <a:endParaRPr lang="en-US" altLang="en-US" sz="1400">
              <a:latin typeface="Garamond" panose="02020404030301010803" pitchFamily="18" charset="0"/>
            </a:endParaRPr>
          </a:p>
        </p:txBody>
      </p:sp>
      <p:pic>
        <p:nvPicPr>
          <p:cNvPr id="82946" name="Picture 2" descr="http://blogs.suntimes.com/scanners/bosch.jpg">
            <a:extLst>
              <a:ext uri="{FF2B5EF4-FFF2-40B4-BE49-F238E27FC236}">
                <a16:creationId xmlns:a16="http://schemas.microsoft.com/office/drawing/2014/main" id="{65797FC7-9A2D-8340-B87A-86866946C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62076"/>
            <a:ext cx="47815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Garden of Earthly Delights, detail of right wing - Hieronymous Bosch">
            <a:hlinkClick r:id="rId3"/>
            <a:extLst>
              <a:ext uri="{FF2B5EF4-FFF2-40B4-BE49-F238E27FC236}">
                <a16:creationId xmlns:a16="http://schemas.microsoft.com/office/drawing/2014/main" id="{B49E3F57-CAF2-C143-956A-F4B43D4E5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764" y="852488"/>
            <a:ext cx="38957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935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2A3A3815-2F46-284A-93DA-935F3B6BE4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10D952DB-CADA-B446-B4D9-1410307835A2}" type="slidenum">
              <a:rPr lang="en-US" altLang="en-US" sz="1400">
                <a:latin typeface="Garamond" panose="02020404030301010803" pitchFamily="18" charset="0"/>
              </a:rPr>
              <a:pPr fontAlgn="base">
                <a:spcBef>
                  <a:spcPct val="0"/>
                </a:spcBef>
                <a:spcAft>
                  <a:spcPct val="0"/>
                </a:spcAft>
              </a:pPr>
              <a:t>31</a:t>
            </a:fld>
            <a:endParaRPr lang="en-US" altLang="en-US" sz="1400">
              <a:latin typeface="Garamond" panose="02020404030301010803" pitchFamily="18" charset="0"/>
            </a:endParaRPr>
          </a:p>
        </p:txBody>
      </p:sp>
      <p:sp>
        <p:nvSpPr>
          <p:cNvPr id="79874" name="TextBox 2">
            <a:extLst>
              <a:ext uri="{FF2B5EF4-FFF2-40B4-BE49-F238E27FC236}">
                <a16:creationId xmlns:a16="http://schemas.microsoft.com/office/drawing/2014/main" id="{D1A1D83D-7E8E-AC46-B73F-B8B5479F4B56}"/>
              </a:ext>
            </a:extLst>
          </p:cNvPr>
          <p:cNvSpPr txBox="1">
            <a:spLocks noChangeArrowheads="1"/>
          </p:cNvSpPr>
          <p:nvPr/>
        </p:nvSpPr>
        <p:spPr bwMode="auto">
          <a:xfrm>
            <a:off x="2838450" y="3298826"/>
            <a:ext cx="6515100" cy="2862263"/>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algn="ctr">
              <a:defRPr/>
            </a:pPr>
            <a:r>
              <a:rPr lang="en-US" altLang="en-US" sz="4500" dirty="0">
                <a:solidFill>
                  <a:schemeClr val="accent2"/>
                </a:solidFill>
                <a:latin typeface="+mj-lt"/>
              </a:rPr>
              <a:t>16</a:t>
            </a:r>
            <a:r>
              <a:rPr lang="en-US" altLang="en-US" sz="4500" baseline="30000" dirty="0">
                <a:solidFill>
                  <a:schemeClr val="accent2"/>
                </a:solidFill>
                <a:latin typeface="+mj-lt"/>
              </a:rPr>
              <a:t>th</a:t>
            </a:r>
            <a:r>
              <a:rPr lang="en-US" altLang="en-US" sz="4500" dirty="0">
                <a:solidFill>
                  <a:schemeClr val="accent2"/>
                </a:solidFill>
                <a:latin typeface="+mj-lt"/>
              </a:rPr>
              <a:t> Century </a:t>
            </a:r>
          </a:p>
          <a:p>
            <a:pPr algn="ctr">
              <a:defRPr/>
            </a:pPr>
            <a:r>
              <a:rPr lang="en-US" altLang="en-US" sz="4500" dirty="0">
                <a:solidFill>
                  <a:schemeClr val="accent2"/>
                </a:solidFill>
                <a:latin typeface="+mj-lt"/>
              </a:rPr>
              <a:t>Painting </a:t>
            </a:r>
          </a:p>
          <a:p>
            <a:pPr algn="ctr">
              <a:defRPr/>
            </a:pPr>
            <a:r>
              <a:rPr lang="en-US" altLang="en-US" sz="4500" dirty="0">
                <a:solidFill>
                  <a:schemeClr val="accent2"/>
                </a:solidFill>
                <a:latin typeface="+mj-lt"/>
              </a:rPr>
              <a:t>&amp; </a:t>
            </a:r>
          </a:p>
          <a:p>
            <a:pPr algn="ctr">
              <a:defRPr/>
            </a:pPr>
            <a:r>
              <a:rPr lang="en-US" altLang="en-US" sz="4500" dirty="0">
                <a:solidFill>
                  <a:schemeClr val="accent2"/>
                </a:solidFill>
                <a:latin typeface="+mj-lt"/>
              </a:rPr>
              <a:t>Sculpture</a:t>
            </a:r>
          </a:p>
        </p:txBody>
      </p:sp>
    </p:spTree>
    <p:extLst>
      <p:ext uri="{BB962C8B-B14F-4D97-AF65-F5344CB8AC3E}">
        <p14:creationId xmlns:p14="http://schemas.microsoft.com/office/powerpoint/2010/main" val="284533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a:extLst>
              <a:ext uri="{FF2B5EF4-FFF2-40B4-BE49-F238E27FC236}">
                <a16:creationId xmlns:a16="http://schemas.microsoft.com/office/drawing/2014/main" id="{60F366E9-5664-6144-B0D8-699681F30B66}"/>
              </a:ext>
            </a:extLst>
          </p:cNvPr>
          <p:cNvSpPr>
            <a:spLocks noGrp="1" noChangeArrowheads="1"/>
          </p:cNvSpPr>
          <p:nvPr>
            <p:ph type="title"/>
          </p:nvPr>
        </p:nvSpPr>
        <p:spPr>
          <a:xfrm>
            <a:off x="1757364" y="1905000"/>
            <a:ext cx="2128837" cy="3746500"/>
          </a:xfrm>
        </p:spPr>
        <p:txBody>
          <a:bodyPr/>
          <a:lstStyle/>
          <a:p>
            <a:pPr>
              <a:defRPr/>
            </a:pPr>
            <a:r>
              <a:rPr lang="en-US" altLang="en-US" sz="2000" dirty="0">
                <a:solidFill>
                  <a:schemeClr val="accent2"/>
                </a:solidFill>
              </a:rPr>
              <a:t>LUCAS CRANACH THE ELDER, Allegory of Law and Grace, ca. 1530. Woodcut, 10 5/8” x 1’ 3/4”. British Museum, London.   </a:t>
            </a:r>
          </a:p>
        </p:txBody>
      </p:sp>
      <p:sp>
        <p:nvSpPr>
          <p:cNvPr id="84994" name="Slide Number Placeholder 5">
            <a:extLst>
              <a:ext uri="{FF2B5EF4-FFF2-40B4-BE49-F238E27FC236}">
                <a16:creationId xmlns:a16="http://schemas.microsoft.com/office/drawing/2014/main" id="{F80FBF7A-35EE-4D47-8B1F-FFE5DC7F9F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ECF24208-C79D-924A-8F59-BD3A05265AE5}" type="slidenum">
              <a:rPr lang="en-US" altLang="en-US" sz="1400">
                <a:latin typeface="Garamond" panose="02020404030301010803" pitchFamily="18" charset="0"/>
              </a:rPr>
              <a:pPr fontAlgn="base">
                <a:spcBef>
                  <a:spcPct val="0"/>
                </a:spcBef>
                <a:spcAft>
                  <a:spcPct val="0"/>
                </a:spcAft>
              </a:pPr>
              <a:t>32</a:t>
            </a:fld>
            <a:endParaRPr lang="en-US" altLang="en-US" sz="1400">
              <a:latin typeface="Garamond" panose="02020404030301010803" pitchFamily="18" charset="0"/>
            </a:endParaRPr>
          </a:p>
        </p:txBody>
      </p:sp>
      <p:pic>
        <p:nvPicPr>
          <p:cNvPr id="84995" name="Picture 1028">
            <a:extLst>
              <a:ext uri="{FF2B5EF4-FFF2-40B4-BE49-F238E27FC236}">
                <a16:creationId xmlns:a16="http://schemas.microsoft.com/office/drawing/2014/main" id="{19A888B6-0340-4843-A163-E29AACF19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1" y="1143000"/>
            <a:ext cx="6416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C9DBDBA5-9D63-D24D-BE26-912E9BF1CBD2}"/>
              </a:ext>
            </a:extLst>
          </p:cNvPr>
          <p:cNvSpPr/>
          <p:nvPr/>
        </p:nvSpPr>
        <p:spPr>
          <a:xfrm>
            <a:off x="1905000" y="5715001"/>
            <a:ext cx="838200" cy="868363"/>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505694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539949" y="685800"/>
            <a:ext cx="4065588" cy="5837238"/>
          </a:xfrm>
        </p:spPr>
        <p:txBody>
          <a:bodyPr>
            <a:normAutofit fontScale="92500" lnSpcReduction="10000"/>
          </a:bodyPr>
          <a:lstStyle/>
          <a:p>
            <a:r>
              <a:rPr lang="en-US" dirty="0"/>
              <a:t>Was originally painted by the artist</a:t>
            </a:r>
          </a:p>
          <a:p>
            <a:r>
              <a:rPr lang="en-US" dirty="0"/>
              <a:t>Examines the questions of how does one get to heaven? Good deeds? Divine allowance?</a:t>
            </a:r>
          </a:p>
          <a:p>
            <a:r>
              <a:rPr lang="en-US" dirty="0"/>
              <a:t>Most influential image in the Lutheran Reformation</a:t>
            </a:r>
          </a:p>
          <a:p>
            <a:pPr lvl="1"/>
            <a:r>
              <a:rPr lang="en-US" dirty="0"/>
              <a:t>What came from questioning the Catholic church</a:t>
            </a:r>
          </a:p>
          <a:p>
            <a:r>
              <a:rPr lang="en-US" dirty="0"/>
              <a:t>Catholic church believed in good deeds and donations to get to heaven, and especially pay for art in the church</a:t>
            </a:r>
          </a:p>
          <a:p>
            <a:pPr lvl="1"/>
            <a:r>
              <a:rPr lang="en-US" dirty="0"/>
              <a:t>Luther believed that all people had to do was have faith</a:t>
            </a:r>
          </a:p>
          <a:p>
            <a:pPr lvl="1"/>
            <a:r>
              <a:rPr lang="en-US" dirty="0"/>
              <a:t>Led to rebellion against the church</a:t>
            </a:r>
          </a:p>
          <a:p>
            <a:r>
              <a:rPr lang="en-US" dirty="0"/>
              <a:t>This work was made in consultation with Martin Luther</a:t>
            </a:r>
          </a:p>
          <a:p>
            <a:pPr lvl="1"/>
            <a:r>
              <a:rPr lang="en-US" dirty="0"/>
              <a:t>Explains Luther’s ideas in visual form: basically that heaven is reached through faith and God’s grace, and rejects “good works”</a:t>
            </a:r>
          </a:p>
        </p:txBody>
      </p:sp>
      <p:pic>
        <p:nvPicPr>
          <p:cNvPr id="7" name="Picture 1028">
            <a:extLst>
              <a:ext uri="{FF2B5EF4-FFF2-40B4-BE49-F238E27FC236}">
                <a16:creationId xmlns:a16="http://schemas.microsoft.com/office/drawing/2014/main" id="{7A8F1A52-0BA6-9544-A85E-DC93E597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858" y="1325720"/>
            <a:ext cx="5129826" cy="43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989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4C4B306-03DA-4943-8F35-22DB714B0540}"/>
              </a:ext>
            </a:extLst>
          </p:cNvPr>
          <p:cNvSpPr>
            <a:spLocks noGrp="1" noChangeArrowheads="1"/>
          </p:cNvSpPr>
          <p:nvPr>
            <p:ph type="title"/>
          </p:nvPr>
        </p:nvSpPr>
        <p:spPr>
          <a:xfrm>
            <a:off x="2019300" y="403226"/>
            <a:ext cx="8153400" cy="1539875"/>
          </a:xfrm>
        </p:spPr>
        <p:txBody>
          <a:bodyPr>
            <a:noAutofit/>
          </a:bodyPr>
          <a:lstStyle/>
          <a:p>
            <a:pPr>
              <a:defRPr/>
            </a:pPr>
            <a:r>
              <a:rPr lang="en-US" altLang="en-US" sz="1700" dirty="0">
                <a:solidFill>
                  <a:schemeClr val="accent2"/>
                </a:solidFill>
              </a:rPr>
              <a:t>MATTHIAS GRÜNEWALD, </a:t>
            </a:r>
            <a:r>
              <a:rPr lang="en-US" altLang="en-US" sz="1700" dirty="0" err="1">
                <a:solidFill>
                  <a:schemeClr val="accent2"/>
                </a:solidFill>
              </a:rPr>
              <a:t>Isenheim</a:t>
            </a:r>
            <a:r>
              <a:rPr lang="en-US" altLang="en-US" sz="1700" dirty="0">
                <a:solidFill>
                  <a:schemeClr val="accent2"/>
                </a:solidFill>
              </a:rPr>
              <a:t> Altarpiece (closed), Crucifixion (center panel), from the chapel of the Hospital of Saint Anthony, </a:t>
            </a:r>
            <a:r>
              <a:rPr lang="en-US" altLang="en-US" sz="1700" dirty="0" err="1">
                <a:solidFill>
                  <a:schemeClr val="accent2"/>
                </a:solidFill>
              </a:rPr>
              <a:t>Isenheim</a:t>
            </a:r>
            <a:r>
              <a:rPr lang="en-US" altLang="en-US" sz="1700" dirty="0">
                <a:solidFill>
                  <a:schemeClr val="accent2"/>
                </a:solidFill>
              </a:rPr>
              <a:t>, Germany, ca. 1510–1515. Oil on panel, center panel 9' 9 1/2” x 10’ 9”, each wing 8’ 2 1/2” x 3’ 1/2”, </a:t>
            </a:r>
            <a:r>
              <a:rPr lang="en-US" altLang="en-US" sz="1700" dirty="0" err="1">
                <a:solidFill>
                  <a:schemeClr val="accent2"/>
                </a:solidFill>
              </a:rPr>
              <a:t>predella</a:t>
            </a:r>
            <a:r>
              <a:rPr lang="en-US" altLang="en-US" sz="1700" dirty="0">
                <a:solidFill>
                  <a:schemeClr val="accent2"/>
                </a:solidFill>
              </a:rPr>
              <a:t> 2’ 5 1/2” x 11’ 2”. </a:t>
            </a:r>
            <a:r>
              <a:rPr lang="en-US" altLang="en-US" sz="1700" dirty="0" err="1">
                <a:solidFill>
                  <a:schemeClr val="accent2"/>
                </a:solidFill>
              </a:rPr>
              <a:t>Musée</a:t>
            </a:r>
            <a:r>
              <a:rPr lang="en-US" altLang="en-US" sz="1700" dirty="0">
                <a:solidFill>
                  <a:schemeClr val="accent2"/>
                </a:solidFill>
              </a:rPr>
              <a:t> </a:t>
            </a:r>
            <a:r>
              <a:rPr lang="en-US" altLang="en-US" sz="1700" dirty="0" err="1">
                <a:solidFill>
                  <a:schemeClr val="accent2"/>
                </a:solidFill>
              </a:rPr>
              <a:t>d’Unterlinden</a:t>
            </a:r>
            <a:r>
              <a:rPr lang="en-US" altLang="en-US" sz="1700" dirty="0">
                <a:solidFill>
                  <a:schemeClr val="accent2"/>
                </a:solidFill>
              </a:rPr>
              <a:t>, Colmar.  </a:t>
            </a:r>
          </a:p>
        </p:txBody>
      </p:sp>
      <p:sp>
        <p:nvSpPr>
          <p:cNvPr id="86018" name="Slide Number Placeholder 5">
            <a:extLst>
              <a:ext uri="{FF2B5EF4-FFF2-40B4-BE49-F238E27FC236}">
                <a16:creationId xmlns:a16="http://schemas.microsoft.com/office/drawing/2014/main" id="{37018A9B-E610-FF42-908A-52A742E4BF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514C1EDB-7A2F-9C42-B413-DC26D906C214}" type="slidenum">
              <a:rPr lang="en-US" altLang="en-US" sz="1400">
                <a:latin typeface="Garamond" panose="02020404030301010803" pitchFamily="18" charset="0"/>
              </a:rPr>
              <a:pPr fontAlgn="base">
                <a:spcBef>
                  <a:spcPct val="0"/>
                </a:spcBef>
                <a:spcAft>
                  <a:spcPct val="0"/>
                </a:spcAft>
              </a:pPr>
              <a:t>34</a:t>
            </a:fld>
            <a:endParaRPr lang="en-US" altLang="en-US" sz="1400">
              <a:latin typeface="Garamond" panose="02020404030301010803" pitchFamily="18" charset="0"/>
            </a:endParaRPr>
          </a:p>
        </p:txBody>
      </p:sp>
      <p:pic>
        <p:nvPicPr>
          <p:cNvPr id="86019" name="Picture 3">
            <a:extLst>
              <a:ext uri="{FF2B5EF4-FFF2-40B4-BE49-F238E27FC236}">
                <a16:creationId xmlns:a16="http://schemas.microsoft.com/office/drawing/2014/main" id="{5ECB56A8-F30C-B94A-AD3E-9AD87045F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1931989"/>
            <a:ext cx="659765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F15C236A-25A6-3D44-ADD2-BF0A1C80095B}"/>
              </a:ext>
            </a:extLst>
          </p:cNvPr>
          <p:cNvSpPr/>
          <p:nvPr/>
        </p:nvSpPr>
        <p:spPr>
          <a:xfrm>
            <a:off x="1905000" y="5715001"/>
            <a:ext cx="838200" cy="868363"/>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183596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1">
            <a:extLst>
              <a:ext uri="{FF2B5EF4-FFF2-40B4-BE49-F238E27FC236}">
                <a16:creationId xmlns:a16="http://schemas.microsoft.com/office/drawing/2014/main" id="{9173C9F4-A7B0-854B-88B8-82F1FA6F48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078574FE-5EDE-7A4D-B282-FD485F35C3EC}" type="slidenum">
              <a:rPr lang="en-US" altLang="en-US" sz="1400">
                <a:latin typeface="Garamond" panose="02020404030301010803" pitchFamily="18" charset="0"/>
              </a:rPr>
              <a:pPr fontAlgn="base">
                <a:spcBef>
                  <a:spcPct val="0"/>
                </a:spcBef>
                <a:spcAft>
                  <a:spcPct val="0"/>
                </a:spcAft>
              </a:pPr>
              <a:t>35</a:t>
            </a:fld>
            <a:endParaRPr lang="en-US" altLang="en-US" sz="1400">
              <a:latin typeface="Garamond" panose="02020404030301010803" pitchFamily="18" charset="0"/>
            </a:endParaRPr>
          </a:p>
        </p:txBody>
      </p:sp>
      <p:pic>
        <p:nvPicPr>
          <p:cNvPr id="87042" name="Picture 2" descr="File:Grunewald Isenheim2.jpg">
            <a:hlinkClick r:id="rId2"/>
            <a:extLst>
              <a:ext uri="{FF2B5EF4-FFF2-40B4-BE49-F238E27FC236}">
                <a16:creationId xmlns:a16="http://schemas.microsoft.com/office/drawing/2014/main" id="{CC25B3ED-6122-C348-B08D-6267343EF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9" y="1231900"/>
            <a:ext cx="82899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5-Point Star 3">
            <a:extLst>
              <a:ext uri="{FF2B5EF4-FFF2-40B4-BE49-F238E27FC236}">
                <a16:creationId xmlns:a16="http://schemas.microsoft.com/office/drawing/2014/main" id="{67EF27DA-A969-2043-BE26-DFAD47FD3EDE}"/>
              </a:ext>
            </a:extLst>
          </p:cNvPr>
          <p:cNvSpPr/>
          <p:nvPr/>
        </p:nvSpPr>
        <p:spPr>
          <a:xfrm>
            <a:off x="1905000" y="5715001"/>
            <a:ext cx="838200" cy="868363"/>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815567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457201"/>
            <a:ext cx="4800600" cy="6400799"/>
          </a:xfrm>
        </p:spPr>
        <p:txBody>
          <a:bodyPr>
            <a:normAutofit/>
          </a:bodyPr>
          <a:lstStyle/>
          <a:p>
            <a:r>
              <a:rPr lang="en-US" dirty="0"/>
              <a:t>Was created to serve as a central object of devotion at </a:t>
            </a:r>
            <a:r>
              <a:rPr lang="en-US" dirty="0" err="1"/>
              <a:t>Isenheim</a:t>
            </a:r>
            <a:r>
              <a:rPr lang="en-US" dirty="0"/>
              <a:t> hospital built by the Brothers of St. Anthony</a:t>
            </a:r>
          </a:p>
          <a:p>
            <a:pPr lvl="1"/>
            <a:r>
              <a:rPr lang="en-US" dirty="0"/>
              <a:t>Patron saint of those suffering from skin disease</a:t>
            </a:r>
          </a:p>
          <a:p>
            <a:pPr lvl="1"/>
            <a:r>
              <a:rPr lang="en-US" dirty="0"/>
              <a:t>Usually depicted with a pig as reference to the use of pig fat to heal skin infections</a:t>
            </a:r>
          </a:p>
          <a:p>
            <a:pPr lvl="1"/>
            <a:r>
              <a:rPr lang="en-US" dirty="0"/>
              <a:t>By extension he became the saint of swineherds</a:t>
            </a:r>
          </a:p>
          <a:p>
            <a:pPr lvl="1"/>
            <a:r>
              <a:rPr lang="en-US" dirty="0"/>
              <a:t>Also saint of healing, basket-weavers, </a:t>
            </a:r>
            <a:r>
              <a:rPr lang="en-US" dirty="0" err="1"/>
              <a:t>brushmakers</a:t>
            </a:r>
            <a:r>
              <a:rPr lang="en-US" dirty="0"/>
              <a:t>, and grave-diggers</a:t>
            </a:r>
          </a:p>
          <a:p>
            <a:r>
              <a:rPr lang="en-US" dirty="0"/>
              <a:t>Hospital was for sick and dying peasants suffering from </a:t>
            </a:r>
            <a:r>
              <a:rPr lang="en-US" dirty="0" err="1"/>
              <a:t>ergotism</a:t>
            </a:r>
            <a:endParaRPr lang="en-US" dirty="0"/>
          </a:p>
          <a:p>
            <a:pPr lvl="1"/>
            <a:r>
              <a:rPr lang="en-US" dirty="0"/>
              <a:t>Disease caused by eating rye grain infected with fungus</a:t>
            </a:r>
          </a:p>
          <a:p>
            <a:pPr lvl="1"/>
            <a:r>
              <a:rPr lang="en-US" dirty="0"/>
              <a:t>Called St. Anthony’s fire, caused hallucinations, skin infections, and attacked the central nervous system</a:t>
            </a:r>
          </a:p>
          <a:p>
            <a:pPr lvl="1"/>
            <a:r>
              <a:rPr lang="en-US" dirty="0"/>
              <a:t>LSD was later developed from this same fungus</a:t>
            </a:r>
          </a:p>
        </p:txBody>
      </p:sp>
      <p:pic>
        <p:nvPicPr>
          <p:cNvPr id="2050" name="Picture 2" descr="https://ka-perseus-images.s3.amazonaws.com/94da80772a3c1ff47616bb88e62e3b418ec35e41.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324601" y="2227263"/>
            <a:ext cx="4067175" cy="271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473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524001" y="1612107"/>
            <a:ext cx="4920531" cy="3633786"/>
          </a:xfrm>
          <a:noFill/>
        </p:spPr>
      </p:pic>
      <p:sp>
        <p:nvSpPr>
          <p:cNvPr id="10244" name="Text Placeholder 5"/>
          <p:cNvSpPr>
            <a:spLocks noGrp="1"/>
          </p:cNvSpPr>
          <p:nvPr>
            <p:ph sz="half" idx="4294967295"/>
          </p:nvPr>
        </p:nvSpPr>
        <p:spPr>
          <a:xfrm>
            <a:off x="6481746" y="724788"/>
            <a:ext cx="3906837" cy="6095999"/>
          </a:xfrm>
        </p:spPr>
        <p:txBody>
          <a:bodyPr>
            <a:normAutofit lnSpcReduction="10000"/>
          </a:bodyPr>
          <a:lstStyle/>
          <a:p>
            <a:pPr eaLnBrk="1" hangingPunct="1"/>
            <a:r>
              <a:rPr lang="en-US" altLang="en-US" dirty="0"/>
              <a:t>Created for a monastic hospital, consists of a wooden shrine, with two removable panels</a:t>
            </a:r>
          </a:p>
          <a:p>
            <a:pPr eaLnBrk="1" hangingPunct="1"/>
            <a:r>
              <a:rPr lang="en-US" altLang="en-US" dirty="0"/>
              <a:t>Crucifixion in the center, Saint Sebastian on the left and St. Anthony on the right, Lamentation on the </a:t>
            </a:r>
            <a:r>
              <a:rPr lang="en-US" altLang="en-US" dirty="0" err="1"/>
              <a:t>predella</a:t>
            </a:r>
            <a:endParaRPr lang="en-US" altLang="en-US" dirty="0"/>
          </a:p>
          <a:p>
            <a:pPr eaLnBrk="1" hangingPunct="1"/>
            <a:r>
              <a:rPr lang="en-US" altLang="en-US" dirty="0"/>
              <a:t>Saints associated with plagues, diseases, and miraculous cures are prominent</a:t>
            </a:r>
          </a:p>
          <a:p>
            <a:pPr eaLnBrk="1" hangingPunct="1"/>
            <a:r>
              <a:rPr lang="en-US" altLang="en-US" dirty="0"/>
              <a:t>Addresses the themes of dire illness and miraculous healing to emphasize the patron saint, Saint Anthony. Served as warnings, and encouraged devotion from monks and hospital patients</a:t>
            </a:r>
          </a:p>
          <a:p>
            <a:pPr eaLnBrk="1" hangingPunct="1"/>
            <a:r>
              <a:rPr lang="en-US" altLang="en-US" dirty="0"/>
              <a:t>Legend of St. Anthony was both dispenser of justice (by inflicting disease) and benevolent healer</a:t>
            </a:r>
          </a:p>
          <a:p>
            <a:pPr eaLnBrk="1" hangingPunct="1"/>
            <a:r>
              <a:rPr lang="en-US" altLang="en-US" dirty="0"/>
              <a:t>Uses color to contrast horror and hope</a:t>
            </a:r>
          </a:p>
        </p:txBody>
      </p:sp>
    </p:spTree>
    <p:extLst>
      <p:ext uri="{BB962C8B-B14F-4D97-AF65-F5344CB8AC3E}">
        <p14:creationId xmlns:p14="http://schemas.microsoft.com/office/powerpoint/2010/main" val="2710995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fade">
                                      <p:cBhvr>
                                        <p:cTn id="7" dur="1000"/>
                                        <p:tgtEl>
                                          <p:spTgt spid="10244">
                                            <p:txEl>
                                              <p:pRg st="0" end="0"/>
                                            </p:txEl>
                                          </p:spTgt>
                                        </p:tgtEl>
                                      </p:cBhvr>
                                    </p:animEffect>
                                    <p:anim calcmode="lin" valueType="num">
                                      <p:cBhvr>
                                        <p:cTn id="8" dur="1000" fill="hold"/>
                                        <p:tgtEl>
                                          <p:spTgt spid="102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4">
                                            <p:txEl>
                                              <p:pRg st="1" end="1"/>
                                            </p:txEl>
                                          </p:spTgt>
                                        </p:tgtEl>
                                        <p:attrNameLst>
                                          <p:attrName>style.visibility</p:attrName>
                                        </p:attrNameLst>
                                      </p:cBhvr>
                                      <p:to>
                                        <p:strVal val="visible"/>
                                      </p:to>
                                    </p:set>
                                    <p:animEffect transition="in" filter="fade">
                                      <p:cBhvr>
                                        <p:cTn id="12" dur="1000"/>
                                        <p:tgtEl>
                                          <p:spTgt spid="10244">
                                            <p:txEl>
                                              <p:pRg st="1" end="1"/>
                                            </p:txEl>
                                          </p:spTgt>
                                        </p:tgtEl>
                                      </p:cBhvr>
                                    </p:animEffect>
                                    <p:anim calcmode="lin" valueType="num">
                                      <p:cBhvr>
                                        <p:cTn id="13" dur="1000" fill="hold"/>
                                        <p:tgtEl>
                                          <p:spTgt spid="1024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24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44">
                                            <p:txEl>
                                              <p:pRg st="2" end="2"/>
                                            </p:txEl>
                                          </p:spTgt>
                                        </p:tgtEl>
                                        <p:attrNameLst>
                                          <p:attrName>style.visibility</p:attrName>
                                        </p:attrNameLst>
                                      </p:cBhvr>
                                      <p:to>
                                        <p:strVal val="visible"/>
                                      </p:to>
                                    </p:set>
                                    <p:animEffect transition="in" filter="fade">
                                      <p:cBhvr>
                                        <p:cTn id="17" dur="1000"/>
                                        <p:tgtEl>
                                          <p:spTgt spid="10244">
                                            <p:txEl>
                                              <p:pRg st="2" end="2"/>
                                            </p:txEl>
                                          </p:spTgt>
                                        </p:tgtEl>
                                      </p:cBhvr>
                                    </p:animEffect>
                                    <p:anim calcmode="lin" valueType="num">
                                      <p:cBhvr>
                                        <p:cTn id="18" dur="1000" fill="hold"/>
                                        <p:tgtEl>
                                          <p:spTgt spid="1024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24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44">
                                            <p:txEl>
                                              <p:pRg st="3" end="3"/>
                                            </p:txEl>
                                          </p:spTgt>
                                        </p:tgtEl>
                                        <p:attrNameLst>
                                          <p:attrName>style.visibility</p:attrName>
                                        </p:attrNameLst>
                                      </p:cBhvr>
                                      <p:to>
                                        <p:strVal val="visible"/>
                                      </p:to>
                                    </p:set>
                                    <p:animEffect transition="in" filter="fade">
                                      <p:cBhvr>
                                        <p:cTn id="22" dur="1000"/>
                                        <p:tgtEl>
                                          <p:spTgt spid="10244">
                                            <p:txEl>
                                              <p:pRg st="3" end="3"/>
                                            </p:txEl>
                                          </p:spTgt>
                                        </p:tgtEl>
                                      </p:cBhvr>
                                    </p:animEffect>
                                    <p:anim calcmode="lin" valueType="num">
                                      <p:cBhvr>
                                        <p:cTn id="23" dur="1000" fill="hold"/>
                                        <p:tgtEl>
                                          <p:spTgt spid="1024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24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44">
                                            <p:txEl>
                                              <p:pRg st="4" end="4"/>
                                            </p:txEl>
                                          </p:spTgt>
                                        </p:tgtEl>
                                        <p:attrNameLst>
                                          <p:attrName>style.visibility</p:attrName>
                                        </p:attrNameLst>
                                      </p:cBhvr>
                                      <p:to>
                                        <p:strVal val="visible"/>
                                      </p:to>
                                    </p:set>
                                    <p:animEffect transition="in" filter="fade">
                                      <p:cBhvr>
                                        <p:cTn id="27" dur="1000"/>
                                        <p:tgtEl>
                                          <p:spTgt spid="10244">
                                            <p:txEl>
                                              <p:pRg st="4" end="4"/>
                                            </p:txEl>
                                          </p:spTgt>
                                        </p:tgtEl>
                                      </p:cBhvr>
                                    </p:animEffect>
                                    <p:anim calcmode="lin" valueType="num">
                                      <p:cBhvr>
                                        <p:cTn id="28" dur="1000" fill="hold"/>
                                        <p:tgtEl>
                                          <p:spTgt spid="1024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24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44">
                                            <p:txEl>
                                              <p:pRg st="5" end="5"/>
                                            </p:txEl>
                                          </p:spTgt>
                                        </p:tgtEl>
                                        <p:attrNameLst>
                                          <p:attrName>style.visibility</p:attrName>
                                        </p:attrNameLst>
                                      </p:cBhvr>
                                      <p:to>
                                        <p:strVal val="visible"/>
                                      </p:to>
                                    </p:set>
                                    <p:animEffect transition="in" filter="fade">
                                      <p:cBhvr>
                                        <p:cTn id="32" dur="1000"/>
                                        <p:tgtEl>
                                          <p:spTgt spid="10244">
                                            <p:txEl>
                                              <p:pRg st="5" end="5"/>
                                            </p:txEl>
                                          </p:spTgt>
                                        </p:tgtEl>
                                      </p:cBhvr>
                                    </p:animEffect>
                                    <p:anim calcmode="lin" valueType="num">
                                      <p:cBhvr>
                                        <p:cTn id="33" dur="1000" fill="hold"/>
                                        <p:tgtEl>
                                          <p:spTgt spid="1024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24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78114" y="687389"/>
            <a:ext cx="7989887" cy="1082675"/>
          </a:xfrm>
        </p:spPr>
        <p:txBody>
          <a:bodyPr/>
          <a:lstStyle/>
          <a:p>
            <a:r>
              <a:rPr lang="en-US" dirty="0"/>
              <a:t>Crucifixion </a:t>
            </a:r>
          </a:p>
        </p:txBody>
      </p:sp>
      <p:sp>
        <p:nvSpPr>
          <p:cNvPr id="3" name="Content Placeholder 2"/>
          <p:cNvSpPr>
            <a:spLocks noGrp="1"/>
          </p:cNvSpPr>
          <p:nvPr>
            <p:ph sz="half" idx="4294967295"/>
          </p:nvPr>
        </p:nvSpPr>
        <p:spPr>
          <a:xfrm>
            <a:off x="1524000" y="152400"/>
            <a:ext cx="7620000" cy="7696200"/>
          </a:xfrm>
        </p:spPr>
        <p:txBody>
          <a:bodyPr>
            <a:noAutofit/>
          </a:bodyPr>
          <a:lstStyle/>
          <a:p>
            <a:r>
              <a:rPr lang="en-US" sz="1500" dirty="0"/>
              <a:t>Show different visions</a:t>
            </a:r>
          </a:p>
          <a:p>
            <a:pPr lvl="1"/>
            <a:r>
              <a:rPr lang="en-US" sz="1500" dirty="0"/>
              <a:t>Hell on earth</a:t>
            </a:r>
          </a:p>
          <a:p>
            <a:pPr lvl="1"/>
            <a:r>
              <a:rPr lang="en-US" sz="1500" dirty="0"/>
              <a:t>Physical and psychological torments of Christ</a:t>
            </a:r>
          </a:p>
          <a:p>
            <a:pPr lvl="1"/>
            <a:r>
              <a:rPr lang="en-US" sz="1500" dirty="0"/>
              <a:t>Saints presented in dissonant psychedelic color</a:t>
            </a:r>
          </a:p>
          <a:p>
            <a:pPr lvl="1"/>
            <a:r>
              <a:rPr lang="en-US" sz="1500" dirty="0"/>
              <a:t>Distorted figures: men, women, demons, angels</a:t>
            </a:r>
          </a:p>
          <a:p>
            <a:pPr lvl="1"/>
            <a:r>
              <a:rPr lang="en-US" sz="1500" dirty="0"/>
              <a:t>Other-worldly landscapes</a:t>
            </a:r>
          </a:p>
          <a:p>
            <a:r>
              <a:rPr lang="en-US" sz="1500" dirty="0"/>
              <a:t>Painted panels fold out to reveal three distinct ensembles</a:t>
            </a:r>
          </a:p>
          <a:p>
            <a:r>
              <a:rPr lang="en-US" sz="1500" dirty="0"/>
              <a:t>Closed it shows a horrific, night-time crucifixion</a:t>
            </a:r>
          </a:p>
          <a:p>
            <a:pPr lvl="1"/>
            <a:r>
              <a:rPr lang="en-US" sz="1500" dirty="0"/>
              <a:t>Christ is splayed on the cross, in agony, marked with disease</a:t>
            </a:r>
          </a:p>
          <a:p>
            <a:pPr lvl="1"/>
            <a:r>
              <a:rPr lang="en-US" sz="1500" dirty="0"/>
              <a:t>Mary swoons into arms of young St. John the Evangelist</a:t>
            </a:r>
          </a:p>
          <a:p>
            <a:pPr lvl="1"/>
            <a:r>
              <a:rPr lang="en-US" sz="1500" dirty="0"/>
              <a:t>John the Baptist on the other side gestures toward Christ  and holds a scroll “he must increase, but I must decrease”</a:t>
            </a:r>
          </a:p>
          <a:p>
            <a:pPr lvl="1"/>
            <a:r>
              <a:rPr lang="en-US" sz="1500" dirty="0"/>
              <a:t>Altarpiece opens  at Christ’s arm, appearing to sever it</a:t>
            </a:r>
          </a:p>
          <a:p>
            <a:r>
              <a:rPr lang="en-US" sz="1500" dirty="0"/>
              <a:t>Physical suffering was supposed to be miracle-performing and a point for people at the hospital to identify with</a:t>
            </a:r>
          </a:p>
          <a:p>
            <a:pPr lvl="1"/>
            <a:r>
              <a:rPr lang="en-US" sz="1500" dirty="0"/>
              <a:t>Flanking panels of St. Sebastian-plague saint that has been pock-marked by arrows and St. Anthony</a:t>
            </a:r>
          </a:p>
          <a:p>
            <a:pPr lvl="1"/>
            <a:endParaRPr lang="en-US" sz="1500" dirty="0"/>
          </a:p>
        </p:txBody>
      </p:sp>
      <p:pic>
        <p:nvPicPr>
          <p:cNvPr id="4100" name="Picture 4" descr="https://ka-perseus-images.s3.amazonaws.com/0c6450f9c142e8a5004380350ea8f7ee93032f8a.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080051" y="687388"/>
            <a:ext cx="4495800" cy="23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73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28801" y="17722"/>
            <a:ext cx="7989887" cy="1082675"/>
          </a:xfrm>
        </p:spPr>
        <p:txBody>
          <a:bodyPr/>
          <a:lstStyle/>
          <a:p>
            <a:r>
              <a:rPr lang="en-US" dirty="0" err="1">
                <a:solidFill>
                  <a:schemeClr val="accent2"/>
                </a:solidFill>
              </a:rPr>
              <a:t>Predella</a:t>
            </a:r>
            <a:endParaRPr lang="en-US" dirty="0">
              <a:solidFill>
                <a:schemeClr val="accent2"/>
              </a:solidFill>
            </a:endParaRPr>
          </a:p>
        </p:txBody>
      </p:sp>
      <p:sp>
        <p:nvSpPr>
          <p:cNvPr id="3" name="Content Placeholder 2"/>
          <p:cNvSpPr>
            <a:spLocks noGrp="1"/>
          </p:cNvSpPr>
          <p:nvPr>
            <p:ph sz="half" idx="4294967295"/>
          </p:nvPr>
        </p:nvSpPr>
        <p:spPr>
          <a:xfrm>
            <a:off x="1548809" y="1086220"/>
            <a:ext cx="9119191" cy="2647581"/>
          </a:xfrm>
        </p:spPr>
        <p:txBody>
          <a:bodyPr/>
          <a:lstStyle/>
          <a:p>
            <a:r>
              <a:rPr lang="en-US" dirty="0"/>
              <a:t>Lamentation</a:t>
            </a:r>
          </a:p>
          <a:p>
            <a:r>
              <a:rPr lang="en-US" dirty="0"/>
              <a:t>Horrifying and punctured body of Christ</a:t>
            </a:r>
          </a:p>
          <a:p>
            <a:r>
              <a:rPr lang="en-US" dirty="0"/>
              <a:t>Presented as an invitation to contemplate mortality and resurrection</a:t>
            </a:r>
          </a:p>
          <a:p>
            <a:r>
              <a:rPr lang="en-US" dirty="0"/>
              <a:t>Division in the </a:t>
            </a:r>
            <a:r>
              <a:rPr lang="en-US" dirty="0" err="1"/>
              <a:t>predella</a:t>
            </a:r>
            <a:r>
              <a:rPr lang="en-US" dirty="0"/>
              <a:t> refers to amputation which was a common treatment for gangrene, which was treated at this hospital</a:t>
            </a:r>
          </a:p>
        </p:txBody>
      </p:sp>
      <p:pic>
        <p:nvPicPr>
          <p:cNvPr id="6146" name="Picture 2" descr="https://ka-perseus-images.s3.amazonaws.com/66ac6e4b51fbfa71990e7da4c295b3ed07d45757.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200400" y="3760788"/>
            <a:ext cx="64008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5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dirty="0"/>
              <a:t>15</a:t>
            </a:r>
            <a:r>
              <a:rPr lang="en-US" altLang="en-US" baseline="30000" dirty="0"/>
              <a:t>th</a:t>
            </a:r>
            <a:r>
              <a:rPr lang="en-US" altLang="en-US" dirty="0"/>
              <a:t> Century Northern Renaissance-Context</a:t>
            </a:r>
          </a:p>
        </p:txBody>
      </p:sp>
      <p:sp>
        <p:nvSpPr>
          <p:cNvPr id="3" name="Content Placeholder 2"/>
          <p:cNvSpPr>
            <a:spLocks noGrp="1"/>
          </p:cNvSpPr>
          <p:nvPr>
            <p:ph sz="half" idx="1"/>
          </p:nvPr>
        </p:nvSpPr>
        <p:spPr/>
        <p:txBody>
          <a:bodyPr>
            <a:normAutofit fontScale="92500" lnSpcReduction="10000"/>
          </a:bodyPr>
          <a:lstStyle/>
          <a:p>
            <a:pPr marL="205740" indent="-205740">
              <a:spcBef>
                <a:spcPts val="435"/>
              </a:spcBef>
              <a:spcAft>
                <a:spcPts val="0"/>
              </a:spcAft>
              <a:buFont typeface="Wingdings 2"/>
              <a:buChar char=""/>
              <a:defRPr/>
            </a:pPr>
            <a:r>
              <a:rPr lang="en-US" dirty="0"/>
              <a:t>Secularization culture causes a variety of subject matter in painting and the humanization of religious themes</a:t>
            </a:r>
          </a:p>
          <a:p>
            <a:pPr marL="205740" indent="-205740">
              <a:spcBef>
                <a:spcPts val="435"/>
              </a:spcBef>
              <a:spcAft>
                <a:spcPts val="0"/>
              </a:spcAft>
              <a:buFont typeface="Wingdings 2"/>
              <a:buChar char=""/>
              <a:defRPr/>
            </a:pPr>
            <a:r>
              <a:rPr lang="en-US" dirty="0"/>
              <a:t>Capitalization/banking/urbanization (growth of market economies) causes new patrons for the arts</a:t>
            </a:r>
          </a:p>
          <a:p>
            <a:pPr marL="205740" indent="-205740">
              <a:spcBef>
                <a:spcPts val="435"/>
              </a:spcBef>
              <a:spcAft>
                <a:spcPts val="0"/>
              </a:spcAft>
              <a:buFont typeface="Wingdings 2"/>
              <a:buChar char=""/>
              <a:defRPr/>
            </a:pPr>
            <a:r>
              <a:rPr lang="en-US" dirty="0"/>
              <a:t>“Sanctification of sight” causes intense detail and the miniaturist traditions with expanded subjects</a:t>
            </a:r>
          </a:p>
          <a:p>
            <a:pPr marL="205740" indent="-205740">
              <a:spcBef>
                <a:spcPts val="435"/>
              </a:spcBef>
              <a:spcAft>
                <a:spcPts val="0"/>
              </a:spcAft>
              <a:buFont typeface="Wingdings 2"/>
              <a:buChar char=""/>
              <a:defRPr/>
            </a:pPr>
            <a:r>
              <a:rPr lang="en-US" dirty="0"/>
              <a:t>Invention of the oil painting technique (changes the look of painting in 3 ways)</a:t>
            </a:r>
          </a:p>
          <a:p>
            <a:pPr marL="411480" lvl="1">
              <a:spcBef>
                <a:spcPts val="278"/>
              </a:spcBef>
              <a:spcAft>
                <a:spcPts val="0"/>
              </a:spcAft>
              <a:buFont typeface="Wingdings 2"/>
              <a:buChar char=""/>
              <a:defRPr/>
            </a:pPr>
            <a:r>
              <a:rPr lang="en-US" dirty="0"/>
              <a:t>More detail possible because of slow drying time of oil</a:t>
            </a:r>
          </a:p>
          <a:p>
            <a:pPr marL="411480" lvl="1">
              <a:spcBef>
                <a:spcPts val="278"/>
              </a:spcBef>
              <a:spcAft>
                <a:spcPts val="0"/>
              </a:spcAft>
              <a:buFont typeface="Wingdings 2"/>
              <a:buChar char=""/>
              <a:defRPr/>
            </a:pPr>
            <a:r>
              <a:rPr lang="en-US" dirty="0"/>
              <a:t>More attention to surface textures and reflected light effects</a:t>
            </a:r>
          </a:p>
          <a:p>
            <a:pPr marL="411480" lvl="1">
              <a:spcBef>
                <a:spcPts val="278"/>
              </a:spcBef>
              <a:spcAft>
                <a:spcPts val="0"/>
              </a:spcAft>
              <a:buFont typeface="Wingdings 2"/>
              <a:buChar char=""/>
              <a:defRPr/>
            </a:pPr>
            <a:r>
              <a:rPr lang="en-US" dirty="0"/>
              <a:t>Intense, saturated color and subtle value gradations possible</a:t>
            </a:r>
          </a:p>
        </p:txBody>
      </p:sp>
      <p:sp>
        <p:nvSpPr>
          <p:cNvPr id="2" name="Content Placeholder 1"/>
          <p:cNvSpPr>
            <a:spLocks noGrp="1"/>
          </p:cNvSpPr>
          <p:nvPr>
            <p:ph sz="half" idx="2"/>
          </p:nvPr>
        </p:nvSpPr>
        <p:spPr/>
        <p:txBody>
          <a:bodyPr>
            <a:normAutofit fontScale="92500" lnSpcReduction="10000"/>
          </a:bodyPr>
          <a:lstStyle/>
          <a:p>
            <a:pPr marL="205740" indent="-205740">
              <a:spcBef>
                <a:spcPts val="435"/>
              </a:spcBef>
              <a:spcAft>
                <a:spcPts val="0"/>
              </a:spcAft>
              <a:buFont typeface="Wingdings 2"/>
              <a:buChar char=""/>
              <a:defRPr/>
            </a:pPr>
            <a:r>
              <a:rPr lang="en-US" dirty="0"/>
              <a:t>1337-1435: 100 Years War, France and England at war, with Flanders caught in the middle</a:t>
            </a:r>
          </a:p>
          <a:p>
            <a:pPr marL="205740" indent="-205740">
              <a:spcBef>
                <a:spcPts val="435"/>
              </a:spcBef>
              <a:spcAft>
                <a:spcPts val="0"/>
              </a:spcAft>
              <a:buFont typeface="Wingdings 2"/>
              <a:buChar char=""/>
              <a:defRPr/>
            </a:pPr>
            <a:r>
              <a:rPr lang="en-US" dirty="0"/>
              <a:t>1305-1417: The Great Schism, two popes claim authority, one in Avignon and the other in Rome, pitting France against Italy</a:t>
            </a:r>
          </a:p>
          <a:p>
            <a:pPr marL="205740" indent="-205740">
              <a:spcBef>
                <a:spcPts val="435"/>
              </a:spcBef>
              <a:spcAft>
                <a:spcPts val="0"/>
              </a:spcAft>
              <a:buFont typeface="Wingdings 2"/>
              <a:buChar char=""/>
              <a:defRPr/>
            </a:pPr>
            <a:r>
              <a:rPr lang="en-US" dirty="0"/>
              <a:t>C. 1400: Emerging power of Royal Houses throughout Europe, but especially England and France</a:t>
            </a:r>
          </a:p>
          <a:p>
            <a:pPr marL="205740" indent="-205740">
              <a:spcBef>
                <a:spcPts val="435"/>
              </a:spcBef>
              <a:spcAft>
                <a:spcPts val="0"/>
              </a:spcAft>
              <a:buFont typeface="Wingdings 2"/>
              <a:buChar char=""/>
              <a:defRPr/>
            </a:pPr>
            <a:r>
              <a:rPr lang="en-US" dirty="0"/>
              <a:t>C. 1400: Court of Burgundy (northeastern France and the Netherlands, with capitals in Bruges, Antwerp, and Bourges), powerful financial and trading center. Dukes of Burgundy were the most powerful rulers in northern Europe</a:t>
            </a:r>
          </a:p>
          <a:p>
            <a:pPr marL="205740" indent="-205740">
              <a:spcBef>
                <a:spcPts val="435"/>
              </a:spcBef>
              <a:spcAft>
                <a:spcPts val="0"/>
              </a:spcAft>
              <a:buFont typeface="Wingdings 2"/>
              <a:buChar char=""/>
              <a:defRPr/>
            </a:pPr>
            <a:r>
              <a:rPr lang="en-US" dirty="0"/>
              <a:t>1456: Gutenberg develops printing press and publishes the Bible</a:t>
            </a:r>
          </a:p>
          <a:p>
            <a:endParaRPr lang="en-US" dirty="0"/>
          </a:p>
        </p:txBody>
      </p:sp>
    </p:spTree>
    <p:extLst>
      <p:ext uri="{BB962C8B-B14F-4D97-AF65-F5344CB8AC3E}">
        <p14:creationId xmlns:p14="http://schemas.microsoft.com/office/powerpoint/2010/main" val="416783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1" y="1"/>
            <a:ext cx="5076825" cy="6857999"/>
          </a:xfrm>
        </p:spPr>
        <p:txBody>
          <a:bodyPr>
            <a:normAutofit/>
          </a:bodyPr>
          <a:lstStyle/>
          <a:p>
            <a:r>
              <a:rPr lang="en-US" dirty="0"/>
              <a:t>Reads like a narrative of Christ’s life</a:t>
            </a:r>
          </a:p>
          <a:p>
            <a:r>
              <a:rPr lang="en-US" dirty="0"/>
              <a:t>Annunciation on the left, Virgin and Child with angels in the center, and the Resurrection on the right</a:t>
            </a:r>
          </a:p>
          <a:p>
            <a:r>
              <a:rPr lang="en-US" dirty="0"/>
              <a:t>Lamentation below</a:t>
            </a:r>
          </a:p>
          <a:p>
            <a:r>
              <a:rPr lang="en-US" dirty="0"/>
              <a:t>All three scenes are highly idiosyncratic (specific, specialized, individual interpretations)</a:t>
            </a:r>
          </a:p>
          <a:p>
            <a:pPr lvl="1"/>
            <a:r>
              <a:rPr lang="en-US" dirty="0"/>
              <a:t>Eerie light, Gothic bandstand, fiery and atmospheric clouds</a:t>
            </a:r>
          </a:p>
          <a:p>
            <a:r>
              <a:rPr lang="en-US" dirty="0"/>
              <a:t>Resurrection panels are most strange</a:t>
            </a:r>
          </a:p>
          <a:p>
            <a:pPr lvl="1"/>
            <a:r>
              <a:rPr lang="en-US" dirty="0"/>
              <a:t>Christ is wreathed in orange, red, and yellow body halos and rises like a fireball over the tomb and sleeping soldiers</a:t>
            </a:r>
          </a:p>
          <a:p>
            <a:pPr lvl="2"/>
            <a:r>
              <a:rPr lang="en-US" dirty="0"/>
              <a:t>Combines the Transfiguration, Resurrection, and Ascension</a:t>
            </a:r>
          </a:p>
        </p:txBody>
      </p:sp>
      <p:pic>
        <p:nvPicPr>
          <p:cNvPr id="7170" name="Picture 2" descr="https://ka-perseus-images.s3.amazonaws.com/178be641cbe3621b9c3bc84eac43033d0a9ade14.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600826" y="2267744"/>
            <a:ext cx="4067175" cy="232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26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82956985-746B-A343-8C8E-955D6A779A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6BA7A1E2-9C63-774E-834A-9B49F6522EEA}" type="slidenum">
              <a:rPr lang="en-US" altLang="en-US" sz="1400">
                <a:latin typeface="Garamond" panose="02020404030301010803" pitchFamily="18" charset="0"/>
              </a:rPr>
              <a:pPr fontAlgn="base">
                <a:spcBef>
                  <a:spcPct val="0"/>
                </a:spcBef>
                <a:spcAft>
                  <a:spcPct val="0"/>
                </a:spcAft>
              </a:pPr>
              <a:t>41</a:t>
            </a:fld>
            <a:endParaRPr lang="en-US" altLang="en-US" sz="1400">
              <a:latin typeface="Garamond" panose="02020404030301010803" pitchFamily="18" charset="0"/>
            </a:endParaRPr>
          </a:p>
        </p:txBody>
      </p:sp>
      <p:pic>
        <p:nvPicPr>
          <p:cNvPr id="88066" name="Picture 2">
            <a:extLst>
              <a:ext uri="{FF2B5EF4-FFF2-40B4-BE49-F238E27FC236}">
                <a16:creationId xmlns:a16="http://schemas.microsoft.com/office/drawing/2014/main" id="{197D7B59-6B97-9846-99E3-C7C6566F0C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3138624"/>
            <a:ext cx="5972175" cy="360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1E359FD2-3978-BF4D-AE54-04BCE9ACB8BD}"/>
              </a:ext>
            </a:extLst>
          </p:cNvPr>
          <p:cNvSpPr txBox="1">
            <a:spLocks/>
          </p:cNvSpPr>
          <p:nvPr/>
        </p:nvSpPr>
        <p:spPr>
          <a:xfrm>
            <a:off x="1632205" y="609600"/>
            <a:ext cx="8883395" cy="2232520"/>
          </a:xfrm>
          <a:prstGeom prst="rect">
            <a:avLst/>
          </a:prstGeom>
        </p:spPr>
        <p:txBody>
          <a:bodyPr/>
          <a:lstStyle>
            <a:lvl1pPr marL="304800" indent="-304800" algn="l" defTabSz="457200" rtl="0" eaLnBrk="0" fontAlgn="base" hangingPunct="0">
              <a:spcBef>
                <a:spcPct val="20000"/>
              </a:spcBef>
              <a:spcAft>
                <a:spcPts val="600"/>
              </a:spcAft>
              <a:buClr>
                <a:schemeClr val="accent2"/>
              </a:buClr>
              <a:buSzPct val="92000"/>
              <a:buFont typeface="Wingdings 2" pitchFamily="2" charset="2"/>
              <a:buChar char=""/>
              <a:defRPr kern="1200">
                <a:solidFill>
                  <a:schemeClr val="tx2"/>
                </a:solidFill>
                <a:latin typeface="+mn-lt"/>
                <a:ea typeface="+mn-ea"/>
                <a:cs typeface="+mn-cs"/>
              </a:defRPr>
            </a:lvl1pPr>
            <a:lvl2pPr marL="628650" indent="-304800" algn="l" defTabSz="457200" rtl="0" eaLnBrk="0" fontAlgn="base" hangingPunct="0">
              <a:spcBef>
                <a:spcPct val="20000"/>
              </a:spcBef>
              <a:spcAft>
                <a:spcPts val="600"/>
              </a:spcAft>
              <a:buClr>
                <a:schemeClr val="accent2"/>
              </a:buClr>
              <a:buSzPct val="92000"/>
              <a:buFont typeface="Wingdings 2" pitchFamily="2" charset="2"/>
              <a:buChar char=""/>
              <a:defRPr sz="1600" kern="1200">
                <a:solidFill>
                  <a:schemeClr val="tx2"/>
                </a:solidFill>
                <a:latin typeface="+mn-lt"/>
                <a:ea typeface="+mn-ea"/>
                <a:cs typeface="+mn-cs"/>
              </a:defRPr>
            </a:lvl2pPr>
            <a:lvl3pPr marL="898525" indent="-269875" algn="l" defTabSz="457200" rtl="0" eaLnBrk="0" fontAlgn="base" hangingPunct="0">
              <a:spcBef>
                <a:spcPct val="20000"/>
              </a:spcBef>
              <a:spcAft>
                <a:spcPts val="600"/>
              </a:spcAft>
              <a:buClr>
                <a:schemeClr val="accent2"/>
              </a:buClr>
              <a:buSzPct val="92000"/>
              <a:buFont typeface="Wingdings 2" pitchFamily="2" charset="2"/>
              <a:buChar char=""/>
              <a:defRPr sz="1400" kern="1200">
                <a:solidFill>
                  <a:schemeClr val="tx2"/>
                </a:solidFill>
                <a:latin typeface="+mn-lt"/>
                <a:ea typeface="+mn-ea"/>
                <a:cs typeface="+mn-cs"/>
              </a:defRPr>
            </a:lvl3pPr>
            <a:lvl4pPr marL="1241425" indent="-233363" algn="l" defTabSz="457200" rtl="0" eaLnBrk="0" fontAlgn="base" hangingPunct="0">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4pPr>
            <a:lvl5pPr marL="1601788" indent="-233363" algn="l" defTabSz="457200" rtl="0" eaLnBrk="0" fontAlgn="base" hangingPunct="0">
              <a:spcBef>
                <a:spcPct val="20000"/>
              </a:spcBef>
              <a:spcAft>
                <a:spcPts val="600"/>
              </a:spcAft>
              <a:buClr>
                <a:schemeClr val="accent2"/>
              </a:buClr>
              <a:buSzPct val="92000"/>
              <a:buFont typeface="Wingdings 2" pitchFamily="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Sculpted altars were popular in Germany</a:t>
            </a:r>
          </a:p>
          <a:p>
            <a:pPr lvl="1"/>
            <a:r>
              <a:rPr lang="en-US" dirty="0"/>
              <a:t>Center holds Nicholas of </a:t>
            </a:r>
            <a:r>
              <a:rPr lang="en-US" dirty="0" err="1"/>
              <a:t>Hagenau’s</a:t>
            </a:r>
            <a:r>
              <a:rPr lang="en-US" dirty="0"/>
              <a:t> central carved and gilded ensemble consists of solid and unimaginative representations of three saints important to the </a:t>
            </a:r>
            <a:r>
              <a:rPr lang="en-US" dirty="0" err="1"/>
              <a:t>Antonine</a:t>
            </a:r>
            <a:r>
              <a:rPr lang="en-US" dirty="0"/>
              <a:t> order</a:t>
            </a:r>
          </a:p>
          <a:p>
            <a:pPr lvl="2"/>
            <a:r>
              <a:rPr lang="en-US" dirty="0"/>
              <a:t>St. Anthony in the center, St. Jerome and St. Augustine on the side</a:t>
            </a:r>
          </a:p>
          <a:p>
            <a:pPr lvl="1"/>
            <a:r>
              <a:rPr lang="en-US" dirty="0"/>
              <a:t>Below, in the carved </a:t>
            </a:r>
            <a:r>
              <a:rPr lang="en-US" dirty="0" err="1"/>
              <a:t>predella</a:t>
            </a:r>
            <a:r>
              <a:rPr lang="en-US" dirty="0"/>
              <a:t>, carved Christ stands at the center of the seated apostles, six on each side, in groups of three</a:t>
            </a:r>
          </a:p>
          <a:p>
            <a:pPr lvl="2"/>
            <a:r>
              <a:rPr lang="en-US" dirty="0"/>
              <a:t>Symmetrical, rational, mathematical, and numerical proportions</a:t>
            </a:r>
          </a:p>
        </p:txBody>
      </p:sp>
    </p:spTree>
    <p:extLst>
      <p:ext uri="{BB962C8B-B14F-4D97-AF65-F5344CB8AC3E}">
        <p14:creationId xmlns:p14="http://schemas.microsoft.com/office/powerpoint/2010/main" val="3811012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731114" y="2186781"/>
            <a:ext cx="4067175" cy="2484438"/>
          </a:xfrm>
          <a:noFill/>
        </p:spPr>
      </p:pic>
      <p:sp>
        <p:nvSpPr>
          <p:cNvPr id="11268" name="Text Placeholder 2"/>
          <p:cNvSpPr>
            <a:spLocks noGrp="1"/>
          </p:cNvSpPr>
          <p:nvPr>
            <p:ph sz="half" idx="4294967295"/>
          </p:nvPr>
        </p:nvSpPr>
        <p:spPr>
          <a:xfrm>
            <a:off x="6400801" y="609601"/>
            <a:ext cx="4267200" cy="6019799"/>
          </a:xfrm>
        </p:spPr>
        <p:txBody>
          <a:bodyPr rtlCol="0">
            <a:normAutofit/>
          </a:bodyPr>
          <a:lstStyle/>
          <a:p>
            <a:pPr>
              <a:spcAft>
                <a:spcPts val="0"/>
              </a:spcAft>
              <a:defRPr/>
            </a:pPr>
            <a:r>
              <a:rPr lang="en-US" dirty="0"/>
              <a:t>Completely open </a:t>
            </a:r>
          </a:p>
          <a:p>
            <a:pPr>
              <a:spcAft>
                <a:spcPts val="0"/>
              </a:spcAft>
              <a:defRPr/>
            </a:pPr>
            <a:r>
              <a:rPr lang="en-US" dirty="0"/>
              <a:t>Carefully selected iconography to be particularly meaningful to viewers in the hospital</a:t>
            </a:r>
          </a:p>
          <a:p>
            <a:pPr>
              <a:spcAft>
                <a:spcPts val="0"/>
              </a:spcAft>
              <a:defRPr/>
            </a:pPr>
            <a:r>
              <a:rPr lang="en-US" dirty="0"/>
              <a:t>Balanced the horrors of disease and the punishments that awaited those who did not repent</a:t>
            </a:r>
          </a:p>
          <a:p>
            <a:pPr>
              <a:spcAft>
                <a:spcPts val="0"/>
              </a:spcAft>
              <a:defRPr/>
            </a:pPr>
            <a:r>
              <a:rPr lang="en-US" dirty="0"/>
              <a:t>Foreground is a grotesque image of a man with oozing boils, withered arm and distended stomach—suggests </a:t>
            </a:r>
            <a:r>
              <a:rPr lang="en-US" dirty="0" err="1"/>
              <a:t>ergotism</a:t>
            </a:r>
            <a:r>
              <a:rPr lang="en-US" dirty="0"/>
              <a:t> (disease caused by fungus on rye bread). Was referred to as St. Anthony’s Fire and was treated frequently at this hospital</a:t>
            </a:r>
          </a:p>
          <a:p>
            <a:pPr>
              <a:spcAft>
                <a:spcPts val="0"/>
              </a:spcAft>
              <a:defRPr/>
            </a:pPr>
            <a:r>
              <a:rPr lang="en-US" dirty="0"/>
              <a:t>Also caused gangrene, which was usually treated by amputation, when the panel is opened, Christ’s arm is severed</a:t>
            </a:r>
          </a:p>
          <a:p>
            <a:pPr>
              <a:spcAft>
                <a:spcPts val="0"/>
              </a:spcAft>
              <a:defRPr/>
            </a:pPr>
            <a:endParaRPr lang="en-US" dirty="0"/>
          </a:p>
        </p:txBody>
      </p:sp>
    </p:spTree>
    <p:extLst>
      <p:ext uri="{BB962C8B-B14F-4D97-AF65-F5344CB8AC3E}">
        <p14:creationId xmlns:p14="http://schemas.microsoft.com/office/powerpoint/2010/main" val="13052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xEl>
                                              <p:pRg st="1" end="1"/>
                                            </p:txEl>
                                          </p:spTgt>
                                        </p:tgtEl>
                                        <p:attrNameLst>
                                          <p:attrName>style.visibility</p:attrName>
                                        </p:attrNameLst>
                                      </p:cBhvr>
                                      <p:to>
                                        <p:strVal val="visible"/>
                                      </p:to>
                                    </p:set>
                                    <p:animEffect transition="in" filter="fade">
                                      <p:cBhvr>
                                        <p:cTn id="7" dur="1000"/>
                                        <p:tgtEl>
                                          <p:spTgt spid="11268">
                                            <p:txEl>
                                              <p:pRg st="1" end="1"/>
                                            </p:txEl>
                                          </p:spTgt>
                                        </p:tgtEl>
                                      </p:cBhvr>
                                    </p:animEffect>
                                    <p:anim calcmode="lin" valueType="num">
                                      <p:cBhvr>
                                        <p:cTn id="8" dur="1000" fill="hold"/>
                                        <p:tgtEl>
                                          <p:spTgt spid="1126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2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8">
                                            <p:txEl>
                                              <p:pRg st="0" end="0"/>
                                            </p:txEl>
                                          </p:spTgt>
                                        </p:tgtEl>
                                        <p:attrNameLst>
                                          <p:attrName>style.visibility</p:attrName>
                                        </p:attrNameLst>
                                      </p:cBhvr>
                                      <p:to>
                                        <p:strVal val="visible"/>
                                      </p:to>
                                    </p:set>
                                    <p:animEffect transition="in" filter="fade">
                                      <p:cBhvr>
                                        <p:cTn id="14" dur="1000"/>
                                        <p:tgtEl>
                                          <p:spTgt spid="11268">
                                            <p:txEl>
                                              <p:pRg st="0" end="0"/>
                                            </p:txEl>
                                          </p:spTgt>
                                        </p:tgtEl>
                                      </p:cBhvr>
                                    </p:animEffect>
                                    <p:anim calcmode="lin" valueType="num">
                                      <p:cBhvr>
                                        <p:cTn id="15" dur="1000" fill="hold"/>
                                        <p:tgtEl>
                                          <p:spTgt spid="1126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26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animEffect transition="in" filter="fade">
                                      <p:cBhvr>
                                        <p:cTn id="19" dur="1000"/>
                                        <p:tgtEl>
                                          <p:spTgt spid="11268">
                                            <p:txEl>
                                              <p:pRg st="2" end="2"/>
                                            </p:txEl>
                                          </p:spTgt>
                                        </p:tgtEl>
                                      </p:cBhvr>
                                    </p:animEffect>
                                    <p:anim calcmode="lin" valueType="num">
                                      <p:cBhvr>
                                        <p:cTn id="20" dur="10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26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268">
                                            <p:txEl>
                                              <p:pRg st="3" end="3"/>
                                            </p:txEl>
                                          </p:spTgt>
                                        </p:tgtEl>
                                        <p:attrNameLst>
                                          <p:attrName>style.visibility</p:attrName>
                                        </p:attrNameLst>
                                      </p:cBhvr>
                                      <p:to>
                                        <p:strVal val="visible"/>
                                      </p:to>
                                    </p:set>
                                    <p:animEffect transition="in" filter="fade">
                                      <p:cBhvr>
                                        <p:cTn id="24" dur="1000"/>
                                        <p:tgtEl>
                                          <p:spTgt spid="11268">
                                            <p:txEl>
                                              <p:pRg st="3" end="3"/>
                                            </p:txEl>
                                          </p:spTgt>
                                        </p:tgtEl>
                                      </p:cBhvr>
                                    </p:animEffect>
                                    <p:anim calcmode="lin" valueType="num">
                                      <p:cBhvr>
                                        <p:cTn id="25" dur="10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26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268">
                                            <p:txEl>
                                              <p:pRg st="4" end="4"/>
                                            </p:txEl>
                                          </p:spTgt>
                                        </p:tgtEl>
                                        <p:attrNameLst>
                                          <p:attrName>style.visibility</p:attrName>
                                        </p:attrNameLst>
                                      </p:cBhvr>
                                      <p:to>
                                        <p:strVal val="visible"/>
                                      </p:to>
                                    </p:set>
                                    <p:animEffect transition="in" filter="fade">
                                      <p:cBhvr>
                                        <p:cTn id="29" dur="1000"/>
                                        <p:tgtEl>
                                          <p:spTgt spid="11268">
                                            <p:txEl>
                                              <p:pRg st="4" end="4"/>
                                            </p:txEl>
                                          </p:spTgt>
                                        </p:tgtEl>
                                      </p:cBhvr>
                                    </p:animEffect>
                                    <p:anim calcmode="lin" valueType="num">
                                      <p:cBhvr>
                                        <p:cTn id="30" dur="10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126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16</a:t>
            </a:r>
            <a:r>
              <a:rPr lang="en-US" baseline="30000" dirty="0"/>
              <a:t>th</a:t>
            </a:r>
            <a:r>
              <a:rPr lang="en-US" dirty="0"/>
              <a:t> Century Northern Renaissance-Context</a:t>
            </a:r>
          </a:p>
        </p:txBody>
      </p:sp>
      <p:sp>
        <p:nvSpPr>
          <p:cNvPr id="6" name="Content Placeholder 5"/>
          <p:cNvSpPr>
            <a:spLocks noGrp="1"/>
          </p:cNvSpPr>
          <p:nvPr>
            <p:ph sz="half" idx="1"/>
          </p:nvPr>
        </p:nvSpPr>
        <p:spPr/>
        <p:txBody>
          <a:bodyPr>
            <a:normAutofit fontScale="92500" lnSpcReduction="20000"/>
          </a:bodyPr>
          <a:lstStyle/>
          <a:p>
            <a:pPr>
              <a:spcAft>
                <a:spcPts val="0"/>
              </a:spcAft>
              <a:defRPr/>
            </a:pPr>
            <a:r>
              <a:rPr lang="en-US" dirty="0"/>
              <a:t>1456-Gutenberg develops the printing press and publishes the Bible</a:t>
            </a:r>
          </a:p>
          <a:p>
            <a:pPr marL="420053" lvl="1" indent="-214313">
              <a:spcAft>
                <a:spcPts val="0"/>
              </a:spcAft>
              <a:defRPr/>
            </a:pPr>
            <a:r>
              <a:rPr lang="en-US" dirty="0"/>
              <a:t>Two great printing innovations of this period of civilization</a:t>
            </a:r>
          </a:p>
          <a:p>
            <a:pPr marL="629033" lvl="2" indent="-214313">
              <a:spcAft>
                <a:spcPts val="0"/>
              </a:spcAft>
              <a:buClr>
                <a:schemeClr val="accent3"/>
              </a:buClr>
              <a:defRPr/>
            </a:pPr>
            <a:r>
              <a:rPr lang="en-US" dirty="0"/>
              <a:t>The printed word-printing press (Aldine Press-1495 and Gutenberg Bible 1456) creates the dissemination of information and opinion and mass printings of the Bible</a:t>
            </a:r>
          </a:p>
          <a:p>
            <a:pPr marL="629033" lvl="2" indent="-214313">
              <a:spcAft>
                <a:spcPts val="0"/>
              </a:spcAft>
              <a:buClr>
                <a:schemeClr val="accent3"/>
              </a:buClr>
              <a:defRPr/>
            </a:pPr>
            <a:r>
              <a:rPr lang="en-US" dirty="0"/>
              <a:t>The illustrated book/wood cut (Durer’s </a:t>
            </a:r>
            <a:r>
              <a:rPr lang="en-US" u="sng" dirty="0"/>
              <a:t>Treatise on Human Proportions</a:t>
            </a:r>
            <a:r>
              <a:rPr lang="en-US" dirty="0"/>
              <a:t> c. 1510) creates the fame of the artist</a:t>
            </a:r>
          </a:p>
          <a:p>
            <a:pPr>
              <a:spcAft>
                <a:spcPts val="0"/>
              </a:spcAft>
              <a:defRPr/>
            </a:pPr>
            <a:r>
              <a:rPr lang="en-US" dirty="0"/>
              <a:t>1517-Martin Luther posts the 95 Theses condemning the Church’s practices</a:t>
            </a:r>
          </a:p>
          <a:p>
            <a:pPr>
              <a:spcAft>
                <a:spcPts val="0"/>
              </a:spcAft>
              <a:defRPr/>
            </a:pPr>
            <a:r>
              <a:rPr lang="en-US" dirty="0"/>
              <a:t>1534-Henry VIII founds Church of England</a:t>
            </a:r>
          </a:p>
          <a:p>
            <a:pPr marL="420053" lvl="1" indent="-214313">
              <a:spcAft>
                <a:spcPts val="0"/>
              </a:spcAft>
              <a:defRPr/>
            </a:pPr>
            <a:r>
              <a:rPr lang="en-US" dirty="0"/>
              <a:t>Reasons for Northern Europe being more fertile ground for protest within the established church than in the south (Italy)</a:t>
            </a:r>
          </a:p>
          <a:p>
            <a:pPr marL="629033" lvl="2" indent="-214313">
              <a:spcAft>
                <a:spcPts val="0"/>
              </a:spcAft>
              <a:buClr>
                <a:schemeClr val="accent3"/>
              </a:buClr>
              <a:defRPr/>
            </a:pPr>
            <a:r>
              <a:rPr lang="en-US" dirty="0"/>
              <a:t>Vital merchant class</a:t>
            </a:r>
          </a:p>
          <a:p>
            <a:pPr marL="629033" lvl="2" indent="-214313">
              <a:spcAft>
                <a:spcPts val="0"/>
              </a:spcAft>
              <a:buClr>
                <a:schemeClr val="accent3"/>
              </a:buClr>
              <a:defRPr/>
            </a:pPr>
            <a:r>
              <a:rPr lang="en-US" dirty="0"/>
              <a:t>Stronger guilds</a:t>
            </a:r>
          </a:p>
          <a:p>
            <a:endParaRPr lang="en-US" dirty="0"/>
          </a:p>
        </p:txBody>
      </p:sp>
      <p:sp>
        <p:nvSpPr>
          <p:cNvPr id="7" name="Content Placeholder 6"/>
          <p:cNvSpPr>
            <a:spLocks noGrp="1"/>
          </p:cNvSpPr>
          <p:nvPr>
            <p:ph sz="half" idx="2"/>
          </p:nvPr>
        </p:nvSpPr>
        <p:spPr/>
        <p:txBody>
          <a:bodyPr>
            <a:normAutofit fontScale="92500" lnSpcReduction="20000"/>
          </a:bodyPr>
          <a:lstStyle/>
          <a:p>
            <a:pPr>
              <a:spcAft>
                <a:spcPts val="0"/>
              </a:spcAft>
              <a:defRPr/>
            </a:pPr>
            <a:r>
              <a:rPr lang="en-US" dirty="0"/>
              <a:t>Major tenets of Luther and the Reformation</a:t>
            </a:r>
          </a:p>
          <a:p>
            <a:pPr marL="420053" lvl="1" indent="-214313">
              <a:spcAft>
                <a:spcPts val="0"/>
              </a:spcAft>
              <a:defRPr/>
            </a:pPr>
            <a:r>
              <a:rPr lang="en-US" dirty="0"/>
              <a:t>“Justification by faith”-every person had to find God for themselves</a:t>
            </a:r>
          </a:p>
          <a:p>
            <a:pPr marL="420053" lvl="1" indent="-214313">
              <a:spcAft>
                <a:spcPts val="0"/>
              </a:spcAft>
              <a:defRPr/>
            </a:pPr>
            <a:r>
              <a:rPr lang="en-US" dirty="0"/>
              <a:t>Individual conscience was the ultimate moral authority-a priesthood of all believers</a:t>
            </a:r>
          </a:p>
          <a:p>
            <a:pPr marL="420053" lvl="1" indent="-214313">
              <a:spcAft>
                <a:spcPts val="0"/>
              </a:spcAft>
              <a:defRPr/>
            </a:pPr>
            <a:r>
              <a:rPr lang="en-US" dirty="0"/>
              <a:t>Through prayer, each person could address God directly without priestly/saintly intercession</a:t>
            </a:r>
          </a:p>
          <a:p>
            <a:pPr marL="420053" lvl="1" indent="-214313">
              <a:spcAft>
                <a:spcPts val="0"/>
              </a:spcAft>
              <a:defRPr/>
            </a:pPr>
            <a:r>
              <a:rPr lang="en-US" dirty="0"/>
              <a:t>Translation of scriptures into native languages so that people could interpret the Bible for themselves</a:t>
            </a:r>
          </a:p>
          <a:p>
            <a:pPr marL="420053" lvl="1" indent="-214313">
              <a:spcAft>
                <a:spcPts val="0"/>
              </a:spcAft>
              <a:defRPr/>
            </a:pPr>
            <a:r>
              <a:rPr lang="en-US" dirty="0"/>
              <a:t>Learning to read and understand became the necessary prelude to faith and salvation</a:t>
            </a:r>
          </a:p>
          <a:p>
            <a:pPr marL="420053" lvl="1" indent="-214313">
              <a:spcAft>
                <a:spcPts val="0"/>
              </a:spcAft>
              <a:defRPr/>
            </a:pPr>
            <a:r>
              <a:rPr lang="en-US" dirty="0"/>
              <a:t>Psychological impact of Lutheranism lay in shifting the burden of thinking to the individual</a:t>
            </a:r>
          </a:p>
          <a:p>
            <a:endParaRPr lang="en-US" dirty="0"/>
          </a:p>
        </p:txBody>
      </p:sp>
    </p:spTree>
    <p:extLst>
      <p:ext uri="{BB962C8B-B14F-4D97-AF65-F5344CB8AC3E}">
        <p14:creationId xmlns:p14="http://schemas.microsoft.com/office/powerpoint/2010/main" val="2395400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 and Ideas</a:t>
            </a:r>
          </a:p>
        </p:txBody>
      </p:sp>
      <p:sp>
        <p:nvSpPr>
          <p:cNvPr id="3" name="Content Placeholder 2"/>
          <p:cNvSpPr>
            <a:spLocks noGrp="1"/>
          </p:cNvSpPr>
          <p:nvPr>
            <p:ph idx="1"/>
          </p:nvPr>
        </p:nvSpPr>
        <p:spPr>
          <a:xfrm>
            <a:off x="2094392" y="2559311"/>
            <a:ext cx="7989752" cy="3630795"/>
          </a:xfrm>
        </p:spPr>
        <p:txBody>
          <a:bodyPr>
            <a:normAutofit fontScale="92500"/>
          </a:bodyPr>
          <a:lstStyle/>
          <a:p>
            <a:pPr>
              <a:spcAft>
                <a:spcPts val="0"/>
              </a:spcAft>
              <a:defRPr/>
            </a:pPr>
            <a:r>
              <a:rPr lang="en-US" dirty="0"/>
              <a:t>The idea of Christian Humanism (which laid the ground work for Luther’s Reformation) takes hold in Northern Europe early than in Italy.</a:t>
            </a:r>
          </a:p>
          <a:p>
            <a:pPr marL="420053" lvl="1" indent="-214313">
              <a:spcAft>
                <a:spcPts val="0"/>
              </a:spcAft>
              <a:defRPr/>
            </a:pPr>
            <a:r>
              <a:rPr lang="en-US" dirty="0"/>
              <a:t>Scholars could view the church and social abuses with more independence and objectivity</a:t>
            </a:r>
          </a:p>
          <a:p>
            <a:pPr marL="420053" lvl="1" indent="-214313">
              <a:spcAft>
                <a:spcPts val="0"/>
              </a:spcAft>
              <a:defRPr/>
            </a:pPr>
            <a:r>
              <a:rPr lang="en-US" dirty="0"/>
              <a:t>Native tendency to look more at nature and the world </a:t>
            </a:r>
            <a:r>
              <a:rPr lang="en-US" dirty="0" err="1"/>
              <a:t>aobut</a:t>
            </a:r>
            <a:r>
              <a:rPr lang="en-US" dirty="0"/>
              <a:t> them</a:t>
            </a:r>
          </a:p>
          <a:p>
            <a:pPr>
              <a:spcAft>
                <a:spcPts val="0"/>
              </a:spcAft>
              <a:defRPr/>
            </a:pPr>
            <a:r>
              <a:rPr lang="en-US" dirty="0"/>
              <a:t>The road to Reformation was paved by the northern humanists whose articulation and advocacy of reason in human affairs pruned away so much medieval superstition</a:t>
            </a:r>
          </a:p>
          <a:p>
            <a:pPr marL="420053" lvl="1" indent="-214313">
              <a:spcAft>
                <a:spcPts val="0"/>
              </a:spcAft>
              <a:defRPr/>
            </a:pPr>
            <a:r>
              <a:rPr lang="en-US" dirty="0"/>
              <a:t>Thomas More, </a:t>
            </a:r>
            <a:r>
              <a:rPr lang="en-US" u="sng" dirty="0"/>
              <a:t>Utopia</a:t>
            </a:r>
            <a:r>
              <a:rPr lang="en-US" dirty="0"/>
              <a:t>- a disguised expose of the social absurdities and injustices of his time. His utopian society was founded on reason, equality, tolerance, democracy, and dullness</a:t>
            </a:r>
          </a:p>
          <a:p>
            <a:pPr marL="420053" lvl="1" indent="-214313">
              <a:spcAft>
                <a:spcPts val="0"/>
              </a:spcAft>
              <a:defRPr/>
            </a:pPr>
            <a:r>
              <a:rPr lang="en-US" dirty="0"/>
              <a:t>Rabelais- </a:t>
            </a:r>
            <a:r>
              <a:rPr lang="en-US" u="sng" dirty="0" err="1"/>
              <a:t>Gargantua</a:t>
            </a:r>
            <a:r>
              <a:rPr lang="en-US" dirty="0"/>
              <a:t>- liberate men and women from their foolishness, so that they could realize their higher potentialities as human beings</a:t>
            </a:r>
          </a:p>
          <a:p>
            <a:pPr marL="420053" lvl="1" indent="-214313">
              <a:spcAft>
                <a:spcPts val="0"/>
              </a:spcAft>
              <a:defRPr/>
            </a:pPr>
            <a:r>
              <a:rPr lang="en-US" dirty="0"/>
              <a:t>Erasmus- </a:t>
            </a:r>
            <a:r>
              <a:rPr lang="en-US" u="sng" dirty="0"/>
              <a:t>In Praise of Folly</a:t>
            </a:r>
            <a:r>
              <a:rPr lang="en-US" dirty="0"/>
              <a:t>-criticism of the pretensions and hypocrisies of his time, especially the church (pilgrimages, power of the clergy, literal interpretation of the Bible, Papal indulgences, meditation of saints and the sacramental system)</a:t>
            </a:r>
          </a:p>
          <a:p>
            <a:endParaRPr lang="en-US" dirty="0"/>
          </a:p>
        </p:txBody>
      </p:sp>
    </p:spTree>
    <p:extLst>
      <p:ext uri="{BB962C8B-B14F-4D97-AF65-F5344CB8AC3E}">
        <p14:creationId xmlns:p14="http://schemas.microsoft.com/office/powerpoint/2010/main" val="811190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the Reformation impacted art</a:t>
            </a:r>
          </a:p>
        </p:txBody>
      </p:sp>
      <p:sp>
        <p:nvSpPr>
          <p:cNvPr id="5" name="Content Placeholder 4"/>
          <p:cNvSpPr>
            <a:spLocks noGrp="1"/>
          </p:cNvSpPr>
          <p:nvPr>
            <p:ph sz="half" idx="1"/>
          </p:nvPr>
        </p:nvSpPr>
        <p:spPr/>
        <p:txBody>
          <a:bodyPr>
            <a:normAutofit fontScale="92500" lnSpcReduction="10000"/>
          </a:bodyPr>
          <a:lstStyle/>
          <a:p>
            <a:pPr>
              <a:spcAft>
                <a:spcPts val="0"/>
              </a:spcAft>
              <a:defRPr/>
            </a:pPr>
            <a:r>
              <a:rPr lang="en-US" dirty="0"/>
              <a:t>Architecture</a:t>
            </a:r>
          </a:p>
          <a:p>
            <a:pPr marL="420053" lvl="1" indent="-214313">
              <a:spcAft>
                <a:spcPts val="0"/>
              </a:spcAft>
              <a:defRPr/>
            </a:pPr>
            <a:r>
              <a:rPr lang="en-US" dirty="0"/>
              <a:t>Patronage diminishes from the Church for architectural projects/decorations</a:t>
            </a:r>
          </a:p>
          <a:p>
            <a:pPr marL="420053" lvl="1" indent="-214313">
              <a:spcAft>
                <a:spcPts val="0"/>
              </a:spcAft>
              <a:defRPr/>
            </a:pPr>
            <a:r>
              <a:rPr lang="en-US" dirty="0"/>
              <a:t>Churches become much simpler in decoration and design (focus on pulpit)</a:t>
            </a:r>
          </a:p>
          <a:p>
            <a:pPr>
              <a:spcAft>
                <a:spcPts val="0"/>
              </a:spcAft>
              <a:defRPr/>
            </a:pPr>
            <a:r>
              <a:rPr lang="en-US" dirty="0"/>
              <a:t>Sculpture</a:t>
            </a:r>
          </a:p>
          <a:p>
            <a:pPr marL="420053" lvl="1" indent="-214313">
              <a:spcAft>
                <a:spcPts val="0"/>
              </a:spcAft>
              <a:defRPr/>
            </a:pPr>
            <a:r>
              <a:rPr lang="en-US" dirty="0"/>
              <a:t>Less three-dimensional sculpture, thought to be too close to idol worship</a:t>
            </a:r>
          </a:p>
          <a:p>
            <a:pPr marL="420053" lvl="1" indent="-214313">
              <a:spcAft>
                <a:spcPts val="0"/>
              </a:spcAft>
              <a:defRPr/>
            </a:pPr>
            <a:r>
              <a:rPr lang="en-US" dirty="0"/>
              <a:t>Wholesale destruction of church art during the 16</a:t>
            </a:r>
            <a:r>
              <a:rPr lang="en-US" baseline="30000" dirty="0"/>
              <a:t>th</a:t>
            </a:r>
            <a:r>
              <a:rPr lang="en-US" dirty="0"/>
              <a:t> century</a:t>
            </a:r>
          </a:p>
          <a:p>
            <a:pPr>
              <a:spcAft>
                <a:spcPts val="0"/>
              </a:spcAft>
              <a:defRPr/>
            </a:pPr>
            <a:r>
              <a:rPr lang="en-US" dirty="0"/>
              <a:t>Printmaking</a:t>
            </a:r>
          </a:p>
          <a:p>
            <a:pPr marL="420053" lvl="1" indent="-214313">
              <a:spcAft>
                <a:spcPts val="0"/>
              </a:spcAft>
              <a:defRPr/>
            </a:pPr>
            <a:r>
              <a:rPr lang="en-US" dirty="0"/>
              <a:t>Artist’s prints allow for artistic ideas to be more accessible to more people further away and results in dissemination of ideas and the fame of the artist</a:t>
            </a:r>
          </a:p>
          <a:p>
            <a:endParaRPr lang="en-US" dirty="0"/>
          </a:p>
        </p:txBody>
      </p:sp>
      <p:sp>
        <p:nvSpPr>
          <p:cNvPr id="6" name="Content Placeholder 5"/>
          <p:cNvSpPr>
            <a:spLocks noGrp="1"/>
          </p:cNvSpPr>
          <p:nvPr>
            <p:ph sz="half" idx="2"/>
          </p:nvPr>
        </p:nvSpPr>
        <p:spPr/>
        <p:txBody>
          <a:bodyPr>
            <a:normAutofit fontScale="92500" lnSpcReduction="10000"/>
          </a:bodyPr>
          <a:lstStyle/>
          <a:p>
            <a:pPr>
              <a:spcAft>
                <a:spcPts val="0"/>
              </a:spcAft>
              <a:defRPr/>
            </a:pPr>
            <a:r>
              <a:rPr lang="en-US" dirty="0"/>
              <a:t>Painting</a:t>
            </a:r>
          </a:p>
          <a:p>
            <a:pPr marL="420053" lvl="1" indent="-214313">
              <a:spcAft>
                <a:spcPts val="0"/>
              </a:spcAft>
              <a:defRPr/>
            </a:pPr>
            <a:r>
              <a:rPr lang="en-US" dirty="0"/>
              <a:t>New themes and new iconographic traditions emerge (before, an emphasis on historical paintings, mainly biblical and mythological subjects)</a:t>
            </a:r>
          </a:p>
          <a:p>
            <a:pPr marL="420053" lvl="1" indent="-214313">
              <a:spcAft>
                <a:spcPts val="0"/>
              </a:spcAft>
              <a:defRPr/>
            </a:pPr>
            <a:r>
              <a:rPr lang="en-US" dirty="0"/>
              <a:t>New categories of subject matter develop (from the universal to the particular)</a:t>
            </a:r>
          </a:p>
          <a:p>
            <a:pPr marL="629033" lvl="2" indent="-214313">
              <a:spcAft>
                <a:spcPts val="0"/>
              </a:spcAft>
              <a:buClr>
                <a:schemeClr val="accent3"/>
              </a:buClr>
              <a:defRPr/>
            </a:pPr>
            <a:r>
              <a:rPr lang="en-US" dirty="0"/>
              <a:t>Portraiture-Luther’s reorientation of religion toward subjective, personal and individual</a:t>
            </a:r>
          </a:p>
          <a:p>
            <a:pPr marL="629033" lvl="2" indent="-214313">
              <a:spcAft>
                <a:spcPts val="0"/>
              </a:spcAft>
              <a:buClr>
                <a:schemeClr val="accent3"/>
              </a:buClr>
              <a:defRPr/>
            </a:pPr>
            <a:r>
              <a:rPr lang="en-US" dirty="0"/>
              <a:t>Genre- telling of everyday experiences, personal feelings and reactions</a:t>
            </a:r>
          </a:p>
          <a:p>
            <a:pPr marL="629033" lvl="2" indent="-214313">
              <a:spcAft>
                <a:spcPts val="0"/>
              </a:spcAft>
              <a:buClr>
                <a:schemeClr val="accent3"/>
              </a:buClr>
              <a:defRPr/>
            </a:pPr>
            <a:r>
              <a:rPr lang="en-US" dirty="0"/>
              <a:t>Landscape- nature as expression of God’s creation/confirmation of a rational universe</a:t>
            </a:r>
          </a:p>
          <a:p>
            <a:pPr marL="629033" lvl="2" indent="-214313">
              <a:spcAft>
                <a:spcPts val="0"/>
              </a:spcAft>
              <a:buClr>
                <a:schemeClr val="accent3"/>
              </a:buClr>
              <a:defRPr/>
            </a:pPr>
            <a:r>
              <a:rPr lang="en-US" dirty="0"/>
              <a:t>Still life- middle class life with moral message-subject matter has symbolic meaning</a:t>
            </a:r>
          </a:p>
          <a:p>
            <a:endParaRPr lang="en-US" dirty="0"/>
          </a:p>
        </p:txBody>
      </p:sp>
    </p:spTree>
    <p:extLst>
      <p:ext uri="{BB962C8B-B14F-4D97-AF65-F5344CB8AC3E}">
        <p14:creationId xmlns:p14="http://schemas.microsoft.com/office/powerpoint/2010/main" val="4215502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C30A0D3-AF28-2849-BE25-708189838963}"/>
              </a:ext>
            </a:extLst>
          </p:cNvPr>
          <p:cNvSpPr>
            <a:spLocks noGrp="1" noChangeArrowheads="1"/>
          </p:cNvSpPr>
          <p:nvPr>
            <p:ph type="title"/>
          </p:nvPr>
        </p:nvSpPr>
        <p:spPr>
          <a:xfrm>
            <a:off x="1676400" y="4343400"/>
            <a:ext cx="3352800" cy="1169988"/>
          </a:xfrm>
        </p:spPr>
        <p:txBody>
          <a:bodyPr>
            <a:noAutofit/>
          </a:bodyPr>
          <a:lstStyle/>
          <a:p>
            <a:pPr>
              <a:defRPr/>
            </a:pPr>
            <a:r>
              <a:rPr lang="en-US" altLang="en-US" sz="2000" dirty="0">
                <a:solidFill>
                  <a:schemeClr val="accent2"/>
                </a:solidFill>
              </a:rPr>
              <a:t>ALBRECHT DÜRER, The Fall of Man (Adam and Eve), 1504. Engraving, approx. 9 7/8” x 7 5/8”. Museum of Fine Arts, Boston (centennial gift of Landon T. Clay). </a:t>
            </a:r>
          </a:p>
        </p:txBody>
      </p:sp>
      <p:sp>
        <p:nvSpPr>
          <p:cNvPr id="89090" name="Slide Number Placeholder 5">
            <a:extLst>
              <a:ext uri="{FF2B5EF4-FFF2-40B4-BE49-F238E27FC236}">
                <a16:creationId xmlns:a16="http://schemas.microsoft.com/office/drawing/2014/main" id="{FED1F2C6-2D4D-F040-8338-03F83D8993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83433EF3-ABAE-484B-AFEC-581F653E60CC}" type="slidenum">
              <a:rPr lang="en-US" altLang="en-US" sz="1400">
                <a:latin typeface="Garamond" panose="02020404030301010803" pitchFamily="18" charset="0"/>
              </a:rPr>
              <a:pPr fontAlgn="base">
                <a:spcBef>
                  <a:spcPct val="0"/>
                </a:spcBef>
                <a:spcAft>
                  <a:spcPct val="0"/>
                </a:spcAft>
              </a:pPr>
              <a:t>46</a:t>
            </a:fld>
            <a:endParaRPr lang="en-US" altLang="en-US" sz="1400">
              <a:latin typeface="Garamond" panose="02020404030301010803" pitchFamily="18" charset="0"/>
            </a:endParaRPr>
          </a:p>
        </p:txBody>
      </p:sp>
      <p:pic>
        <p:nvPicPr>
          <p:cNvPr id="89091" name="Picture 3">
            <a:extLst>
              <a:ext uri="{FF2B5EF4-FFF2-40B4-BE49-F238E27FC236}">
                <a16:creationId xmlns:a16="http://schemas.microsoft.com/office/drawing/2014/main" id="{A4303F76-5858-C043-A666-D20CFF0FB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0"/>
            <a:ext cx="534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D26C86AA-C480-E14E-B728-D71264F10323}"/>
              </a:ext>
            </a:extLst>
          </p:cNvPr>
          <p:cNvSpPr/>
          <p:nvPr/>
        </p:nvSpPr>
        <p:spPr>
          <a:xfrm>
            <a:off x="1804988" y="5751513"/>
            <a:ext cx="838200" cy="868362"/>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37708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609601"/>
            <a:ext cx="4114800" cy="6095999"/>
          </a:xfrm>
        </p:spPr>
        <p:txBody>
          <a:bodyPr>
            <a:normAutofit fontScale="92500" lnSpcReduction="10000"/>
          </a:bodyPr>
          <a:lstStyle/>
          <a:p>
            <a:r>
              <a:rPr lang="en-US" dirty="0"/>
              <a:t>Adam and Eve stand together in dense, dark forest</a:t>
            </a:r>
          </a:p>
          <a:p>
            <a:pPr lvl="1"/>
            <a:r>
              <a:rPr lang="en-US" dirty="0"/>
              <a:t>Forest is unlike any Eden, but rather a German forest</a:t>
            </a:r>
          </a:p>
          <a:p>
            <a:pPr lvl="1"/>
            <a:r>
              <a:rPr lang="en-US" dirty="0"/>
              <a:t>Dark with animals all around</a:t>
            </a:r>
          </a:p>
          <a:p>
            <a:r>
              <a:rPr lang="en-US" dirty="0"/>
              <a:t>Frontal, nude bodies, standing contrapposto</a:t>
            </a:r>
          </a:p>
          <a:p>
            <a:pPr lvl="1"/>
            <a:r>
              <a:rPr lang="en-US" dirty="0"/>
              <a:t>Heads turn to the sides to face each other</a:t>
            </a:r>
          </a:p>
          <a:p>
            <a:pPr lvl="1"/>
            <a:r>
              <a:rPr lang="en-US" dirty="0"/>
              <a:t>Twisting is artificial</a:t>
            </a:r>
          </a:p>
          <a:p>
            <a:r>
              <a:rPr lang="en-US" dirty="0"/>
              <a:t>Contradictions throughout the engraving</a:t>
            </a:r>
          </a:p>
          <a:p>
            <a:pPr lvl="1"/>
            <a:r>
              <a:rPr lang="en-US" dirty="0"/>
              <a:t>Eve plucks an apple from a tree with fig leaves</a:t>
            </a:r>
          </a:p>
          <a:p>
            <a:pPr lvl="1"/>
            <a:r>
              <a:rPr lang="en-US" dirty="0"/>
              <a:t>Tropical parrot perches on a branch</a:t>
            </a:r>
          </a:p>
          <a:p>
            <a:pPr lvl="1"/>
            <a:r>
              <a:rPr lang="en-US" dirty="0"/>
              <a:t>Other animals stand about or stroll through</a:t>
            </a:r>
          </a:p>
          <a:p>
            <a:r>
              <a:rPr lang="en-US" dirty="0"/>
              <a:t>Small sign or </a:t>
            </a:r>
            <a:r>
              <a:rPr lang="en-US" dirty="0" err="1"/>
              <a:t>cartelino</a:t>
            </a:r>
            <a:r>
              <a:rPr lang="en-US" dirty="0"/>
              <a:t> on a branch held by Adam</a:t>
            </a:r>
          </a:p>
          <a:p>
            <a:pPr lvl="1"/>
            <a:r>
              <a:rPr lang="en-US" dirty="0"/>
              <a:t>Identifies Albrecht Durer of Nuremberg (</a:t>
            </a:r>
            <a:r>
              <a:rPr lang="en-US" dirty="0" err="1"/>
              <a:t>Norcius</a:t>
            </a:r>
            <a:r>
              <a:rPr lang="en-US" dirty="0"/>
              <a:t>) made this</a:t>
            </a:r>
          </a:p>
          <a:p>
            <a:pPr lvl="1"/>
            <a:r>
              <a:rPr lang="en-US" dirty="0"/>
              <a:t>But in Latin, language of Mediterranean, and Rome</a:t>
            </a:r>
          </a:p>
        </p:txBody>
      </p:sp>
      <p:pic>
        <p:nvPicPr>
          <p:cNvPr id="5" name="Content Placeholder 4"/>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6748130" y="484442"/>
            <a:ext cx="3886200" cy="5889117"/>
          </a:xfrm>
          <a:prstGeom prst="rect">
            <a:avLst/>
          </a:prstGeom>
        </p:spPr>
      </p:pic>
      <p:pic>
        <p:nvPicPr>
          <p:cNvPr id="1026" name="Picture 2" descr="Tropical bird and sign announcing artist's name (detail), Albrecht Dürer, Adam and Eve, 1504, engraving (fourth state), 9 7/8 x 7 7/8 inches / 25.1 x 20 cm (The Metropolitan Museum of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793162"/>
            <a:ext cx="1748308" cy="250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16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685800"/>
            <a:ext cx="5562600" cy="6172200"/>
          </a:xfrm>
        </p:spPr>
        <p:txBody>
          <a:bodyPr>
            <a:normAutofit fontScale="92500" lnSpcReduction="20000"/>
          </a:bodyPr>
          <a:lstStyle/>
          <a:p>
            <a:r>
              <a:rPr lang="en-US" dirty="0"/>
              <a:t>Figures are supposed to show the German artist’s knowledge of Classical Greco-Roman proportions</a:t>
            </a:r>
          </a:p>
          <a:p>
            <a:pPr lvl="1"/>
            <a:r>
              <a:rPr lang="en-US" dirty="0"/>
              <a:t>Based on Roman architect Vitruvius, the proportions of the face are used to determine the proportions of the body</a:t>
            </a:r>
          </a:p>
          <a:p>
            <a:pPr lvl="1"/>
            <a:r>
              <a:rPr lang="en-US" dirty="0"/>
              <a:t>Shows his interest and love for the style</a:t>
            </a:r>
          </a:p>
          <a:p>
            <a:pPr lvl="2"/>
            <a:r>
              <a:rPr lang="en-US" dirty="0"/>
              <a:t>Perfection of bodies</a:t>
            </a:r>
          </a:p>
          <a:p>
            <a:r>
              <a:rPr lang="en-US" dirty="0"/>
              <a:t>Symbols</a:t>
            </a:r>
          </a:p>
          <a:p>
            <a:pPr lvl="1"/>
            <a:r>
              <a:rPr lang="en-US" dirty="0"/>
              <a:t>Tropical parrots-collector’s items in Germany, call sounded like “Eve-Ava” (Eve and Ava Maria, “Hail Mary”) Mary is the antidote for Eve’s sin</a:t>
            </a:r>
          </a:p>
          <a:p>
            <a:pPr lvl="1"/>
            <a:r>
              <a:rPr lang="en-US" dirty="0"/>
              <a:t>Animals that correlate to specific fluids in the body</a:t>
            </a:r>
          </a:p>
          <a:p>
            <a:pPr lvl="2"/>
            <a:r>
              <a:rPr lang="en-US" dirty="0"/>
              <a:t>Elk-black bile, melancholic-analytical and quiet</a:t>
            </a:r>
          </a:p>
          <a:p>
            <a:pPr lvl="2"/>
            <a:r>
              <a:rPr lang="en-US" dirty="0"/>
              <a:t>Ox- phlegm, phlegmatic- relaxed and peaceful</a:t>
            </a:r>
          </a:p>
          <a:p>
            <a:pPr lvl="2"/>
            <a:r>
              <a:rPr lang="en-US" dirty="0"/>
              <a:t>Rabbit-blood, sanguine-optimistic and social</a:t>
            </a:r>
          </a:p>
          <a:p>
            <a:pPr lvl="2"/>
            <a:r>
              <a:rPr lang="en-US" dirty="0"/>
              <a:t>Cat-yellow bile, choleric- short-tempered and irritable</a:t>
            </a:r>
          </a:p>
          <a:p>
            <a:r>
              <a:rPr lang="en-US" dirty="0"/>
              <a:t>Adam and Eve were at perfect balance internally, after the Fall, one humor predominates in everyone, throwing our temperaments off balance</a:t>
            </a:r>
          </a:p>
          <a:p>
            <a:pPr lvl="1"/>
            <a:r>
              <a:rPr lang="en-US" dirty="0"/>
              <a:t>Perfection of bodies and harmony of humors</a:t>
            </a:r>
          </a:p>
          <a:p>
            <a:r>
              <a:rPr lang="en-US" dirty="0"/>
              <a:t>Durer’s animals signify this moment of perfection</a:t>
            </a:r>
          </a:p>
          <a:p>
            <a:pPr lvl="1"/>
            <a:r>
              <a:rPr lang="en-US" dirty="0"/>
              <a:t>The cat does not yet chase the mouse</a:t>
            </a:r>
          </a:p>
          <a:p>
            <a:pPr lvl="1"/>
            <a:r>
              <a:rPr lang="en-US" dirty="0"/>
              <a:t>The goat is still standing on the mountain perch (scapegoat)</a:t>
            </a:r>
          </a:p>
        </p:txBody>
      </p:sp>
      <p:pic>
        <p:nvPicPr>
          <p:cNvPr id="5" name="Content Placeholder 4"/>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7413626" y="1006475"/>
            <a:ext cx="3254375" cy="4933950"/>
          </a:xfrm>
          <a:prstGeom prst="rect">
            <a:avLst/>
          </a:prstGeom>
        </p:spPr>
      </p:pic>
    </p:spTree>
    <p:extLst>
      <p:ext uri="{BB962C8B-B14F-4D97-AF65-F5344CB8AC3E}">
        <p14:creationId xmlns:p14="http://schemas.microsoft.com/office/powerpoint/2010/main" val="524295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609601"/>
            <a:ext cx="5181600" cy="6248399"/>
          </a:xfrm>
        </p:spPr>
        <p:txBody>
          <a:bodyPr>
            <a:normAutofit/>
          </a:bodyPr>
          <a:lstStyle/>
          <a:p>
            <a:r>
              <a:rPr lang="en-US" sz="2000" dirty="0"/>
              <a:t>Engravings allowed for ideas and designs to be known in other regions and countries and by many people</a:t>
            </a:r>
          </a:p>
          <a:p>
            <a:r>
              <a:rPr lang="en-US" sz="2000" dirty="0"/>
              <a:t>German artists could learn about classical art without travelling to Italy</a:t>
            </a:r>
          </a:p>
          <a:p>
            <a:r>
              <a:rPr lang="en-US" sz="2000" dirty="0"/>
              <a:t>Art was more affordable</a:t>
            </a:r>
          </a:p>
          <a:p>
            <a:r>
              <a:rPr lang="en-US" sz="2000" dirty="0"/>
              <a:t>Art had been for one person at one time, now could be seen and interpreted in multiple and unknown ways</a:t>
            </a:r>
          </a:p>
        </p:txBody>
      </p:sp>
      <p:pic>
        <p:nvPicPr>
          <p:cNvPr id="5" name="Content Placeholder 4"/>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6705601" y="912161"/>
            <a:ext cx="3722687" cy="5643277"/>
          </a:xfrm>
          <a:prstGeom prst="rect">
            <a:avLst/>
          </a:prstGeom>
        </p:spPr>
      </p:pic>
    </p:spTree>
    <p:extLst>
      <p:ext uri="{BB962C8B-B14F-4D97-AF65-F5344CB8AC3E}">
        <p14:creationId xmlns:p14="http://schemas.microsoft.com/office/powerpoint/2010/main" val="2444027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a:t>“Sanctification of Sight”</a:t>
            </a:r>
          </a:p>
        </p:txBody>
      </p:sp>
      <p:sp>
        <p:nvSpPr>
          <p:cNvPr id="3" name="Content Placeholder 2"/>
          <p:cNvSpPr>
            <a:spLocks noGrp="1"/>
          </p:cNvSpPr>
          <p:nvPr>
            <p:ph sz="quarter" idx="1"/>
          </p:nvPr>
        </p:nvSpPr>
        <p:spPr/>
        <p:txBody>
          <a:bodyPr>
            <a:normAutofit/>
          </a:bodyPr>
          <a:lstStyle/>
          <a:p>
            <a:pPr marL="205740" indent="-205740">
              <a:spcBef>
                <a:spcPts val="435"/>
              </a:spcBef>
              <a:spcAft>
                <a:spcPts val="0"/>
              </a:spcAft>
              <a:buFont typeface="Wingdings 2"/>
              <a:buChar char=""/>
              <a:defRPr/>
            </a:pPr>
            <a:r>
              <a:rPr lang="en-US" dirty="0"/>
              <a:t>“The exaltation of sight to divine status and the astonishing assertion that the essence of God is sight-not being, as St. Thomas tells us- are entirely in harmony with the new vision in painting. As sight and being in God are essentially the same, so the painter’s sight, which is instrumental in making likenesses, brings them into being…God sees everything, great and small alike…God [is] present in the greatest and in the smallest, in the macrocosm and the microcosm, in the whole earth and in a drop of water…[the] sanctification of the faculty of sight provides Flemish painters with a religious warrant to apply sight in the investigation of the given world.”</a:t>
            </a:r>
          </a:p>
          <a:p>
            <a:pPr marL="411480" lvl="1">
              <a:spcBef>
                <a:spcPts val="278"/>
              </a:spcBef>
              <a:spcAft>
                <a:spcPts val="0"/>
              </a:spcAft>
              <a:buFont typeface="Wingdings 2"/>
              <a:buChar char=""/>
              <a:defRPr/>
            </a:pPr>
            <a:r>
              <a:rPr lang="en-US" dirty="0"/>
              <a:t>Glorification of the faculty of sight</a:t>
            </a:r>
          </a:p>
          <a:p>
            <a:pPr marL="411480" lvl="1">
              <a:spcBef>
                <a:spcPts val="278"/>
              </a:spcBef>
              <a:spcAft>
                <a:spcPts val="0"/>
              </a:spcAft>
              <a:buFont typeface="Wingdings 2"/>
              <a:buChar char=""/>
              <a:defRPr/>
            </a:pPr>
            <a:r>
              <a:rPr lang="en-US" dirty="0"/>
              <a:t>Artist’s approach to subject matter reflects an analytical approach to the world</a:t>
            </a:r>
          </a:p>
          <a:p>
            <a:pPr marL="617220" lvl="2">
              <a:spcBef>
                <a:spcPts val="278"/>
              </a:spcBef>
              <a:spcAft>
                <a:spcPts val="0"/>
              </a:spcAft>
              <a:buClr>
                <a:schemeClr val="accent1">
                  <a:tint val="60000"/>
                </a:schemeClr>
              </a:buClr>
              <a:buFont typeface="Wingdings 2"/>
              <a:buChar char=""/>
              <a:defRPr/>
            </a:pPr>
            <a:r>
              <a:rPr lang="en-US" dirty="0"/>
              <a:t>Every object and details of each object is treated with equal emphasis</a:t>
            </a:r>
          </a:p>
        </p:txBody>
      </p:sp>
    </p:spTree>
    <p:extLst>
      <p:ext uri="{BB962C8B-B14F-4D97-AF65-F5344CB8AC3E}">
        <p14:creationId xmlns:p14="http://schemas.microsoft.com/office/powerpoint/2010/main" val="4247927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1">
            <a:extLst>
              <a:ext uri="{FF2B5EF4-FFF2-40B4-BE49-F238E27FC236}">
                <a16:creationId xmlns:a16="http://schemas.microsoft.com/office/drawing/2014/main" id="{6EBF2F70-EB41-204F-97E5-8E2FDB67018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E62EAFFF-3F33-E940-A01A-11360E556F31}" type="slidenum">
              <a:rPr lang="en-US" altLang="en-US" sz="1400">
                <a:latin typeface="Garamond" panose="02020404030301010803" pitchFamily="18" charset="0"/>
              </a:rPr>
              <a:pPr fontAlgn="base">
                <a:spcBef>
                  <a:spcPct val="0"/>
                </a:spcBef>
                <a:spcAft>
                  <a:spcPct val="0"/>
                </a:spcAft>
              </a:pPr>
              <a:t>50</a:t>
            </a:fld>
            <a:endParaRPr lang="en-US" altLang="en-US" sz="1400">
              <a:latin typeface="Garamond" panose="02020404030301010803" pitchFamily="18" charset="0"/>
            </a:endParaRPr>
          </a:p>
        </p:txBody>
      </p:sp>
      <p:sp>
        <p:nvSpPr>
          <p:cNvPr id="90114" name="Rectangle 3">
            <a:extLst>
              <a:ext uri="{FF2B5EF4-FFF2-40B4-BE49-F238E27FC236}">
                <a16:creationId xmlns:a16="http://schemas.microsoft.com/office/drawing/2014/main" id="{4169054A-C0EF-C240-8BCB-0F99E31DFA9F}"/>
              </a:ext>
            </a:extLst>
          </p:cNvPr>
          <p:cNvSpPr>
            <a:spLocks noChangeArrowheads="1"/>
          </p:cNvSpPr>
          <p:nvPr/>
        </p:nvSpPr>
        <p:spPr bwMode="auto">
          <a:xfrm>
            <a:off x="1676400" y="2514600"/>
            <a:ext cx="45720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spcAft>
                <a:spcPts val="1000"/>
              </a:spcAft>
            </a:pPr>
            <a:r>
              <a:rPr lang="en-US" altLang="en-US" sz="2000">
                <a:latin typeface="Calibri" panose="020F0502020204030204" pitchFamily="34" charset="0"/>
              </a:rPr>
              <a:t>ALBRECHT DÜRER, Four horsemen</a:t>
            </a:r>
          </a:p>
          <a:p>
            <a:pPr>
              <a:spcAft>
                <a:spcPts val="1000"/>
              </a:spcAft>
            </a:pPr>
            <a:r>
              <a:rPr lang="en-US" altLang="en-US" sz="2000">
                <a:latin typeface="Calibri" panose="020F0502020204030204" pitchFamily="34" charset="0"/>
              </a:rPr>
              <a:t> of the apocalypse, </a:t>
            </a:r>
          </a:p>
          <a:p>
            <a:pPr>
              <a:spcAft>
                <a:spcPts val="1000"/>
              </a:spcAft>
            </a:pPr>
            <a:r>
              <a:rPr lang="en-US" altLang="en-US" sz="2000">
                <a:latin typeface="Calibri" panose="020F0502020204030204" pitchFamily="34" charset="0"/>
              </a:rPr>
              <a:t>1498, woodcut</a:t>
            </a:r>
            <a:endParaRPr lang="en-US" altLang="en-US" sz="2000" b="1">
              <a:latin typeface="Times" pitchFamily="2" charset="0"/>
            </a:endParaRPr>
          </a:p>
        </p:txBody>
      </p:sp>
      <p:pic>
        <p:nvPicPr>
          <p:cNvPr id="90115" name="Picture 4" descr="http://www.metmuseum.org/toah/images/hb/hb_19.73.209.jpg">
            <a:extLst>
              <a:ext uri="{FF2B5EF4-FFF2-40B4-BE49-F238E27FC236}">
                <a16:creationId xmlns:a16="http://schemas.microsoft.com/office/drawing/2014/main" id="{15F76523-C54B-F346-BF36-E18D715BB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2401"/>
            <a:ext cx="428625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239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Number Placeholder 1">
            <a:extLst>
              <a:ext uri="{FF2B5EF4-FFF2-40B4-BE49-F238E27FC236}">
                <a16:creationId xmlns:a16="http://schemas.microsoft.com/office/drawing/2014/main" id="{E4497970-FCD8-FF44-B715-68E006BA317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BA81BC3B-B7B7-9C42-8EFE-00B95035611E}" type="slidenum">
              <a:rPr lang="en-US" altLang="en-US" sz="1400">
                <a:latin typeface="Garamond" panose="02020404030301010803" pitchFamily="18" charset="0"/>
              </a:rPr>
              <a:pPr fontAlgn="base">
                <a:spcBef>
                  <a:spcPct val="0"/>
                </a:spcBef>
                <a:spcAft>
                  <a:spcPct val="0"/>
                </a:spcAft>
              </a:pPr>
              <a:t>51</a:t>
            </a:fld>
            <a:endParaRPr lang="en-US" altLang="en-US" sz="1400">
              <a:latin typeface="Garamond" panose="02020404030301010803" pitchFamily="18" charset="0"/>
            </a:endParaRPr>
          </a:p>
        </p:txBody>
      </p:sp>
      <p:pic>
        <p:nvPicPr>
          <p:cNvPr id="91138" name="Picture 4" descr="http://www.ibiblio.org/wm/paint/auth/durer/self/self-28.jpg">
            <a:extLst>
              <a:ext uri="{FF2B5EF4-FFF2-40B4-BE49-F238E27FC236}">
                <a16:creationId xmlns:a16="http://schemas.microsoft.com/office/drawing/2014/main" id="{D527C7FD-1E35-A140-9AFE-D0A66F929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33400"/>
            <a:ext cx="44831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a:extLst>
              <a:ext uri="{FF2B5EF4-FFF2-40B4-BE49-F238E27FC236}">
                <a16:creationId xmlns:a16="http://schemas.microsoft.com/office/drawing/2014/main" id="{4F6C5400-020B-FB4C-ABB1-1BE7A0621A3E}"/>
              </a:ext>
            </a:extLst>
          </p:cNvPr>
          <p:cNvSpPr txBox="1">
            <a:spLocks noChangeArrowheads="1"/>
          </p:cNvSpPr>
          <p:nvPr/>
        </p:nvSpPr>
        <p:spPr bwMode="auto">
          <a:xfrm>
            <a:off x="1905000" y="3124200"/>
            <a:ext cx="3176588" cy="781050"/>
          </a:xfrm>
          <a:prstGeom prst="rect">
            <a:avLst/>
          </a:prstGeom>
          <a:solidFill>
            <a:schemeClr val="bg1"/>
          </a:solidFill>
          <a:ln w="9525">
            <a:solidFill>
              <a:srgbClr val="000000"/>
            </a:solidFill>
            <a:miter lim="800000"/>
            <a:headEnd/>
            <a:tailEnd/>
          </a:ln>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eaLnBrk="1" hangingPunct="1"/>
            <a:r>
              <a:rPr lang="en-US" altLang="en-US" sz="1100" b="1">
                <a:latin typeface="Times" pitchFamily="2" charset="0"/>
              </a:rPr>
              <a:t>ALBRECHT DÜRER, Self Portrait, 1500, oil on wood panel, Alte Pinalothek, Munich</a:t>
            </a:r>
          </a:p>
        </p:txBody>
      </p:sp>
    </p:spTree>
    <p:extLst>
      <p:ext uri="{BB962C8B-B14F-4D97-AF65-F5344CB8AC3E}">
        <p14:creationId xmlns:p14="http://schemas.microsoft.com/office/powerpoint/2010/main" val="2539923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8FB9FAF-72BA-E84C-AF01-F33668A4BA04}"/>
              </a:ext>
            </a:extLst>
          </p:cNvPr>
          <p:cNvSpPr>
            <a:spLocks noGrp="1" noChangeArrowheads="1"/>
          </p:cNvSpPr>
          <p:nvPr>
            <p:ph type="title"/>
          </p:nvPr>
        </p:nvSpPr>
        <p:spPr>
          <a:xfrm>
            <a:off x="1752600" y="762000"/>
            <a:ext cx="3200400" cy="4267200"/>
          </a:xfrm>
        </p:spPr>
        <p:txBody>
          <a:bodyPr>
            <a:noAutofit/>
          </a:bodyPr>
          <a:lstStyle/>
          <a:p>
            <a:pPr>
              <a:defRPr/>
            </a:pPr>
            <a:r>
              <a:rPr lang="en-US" altLang="en-US" sz="1800" dirty="0">
                <a:solidFill>
                  <a:schemeClr val="accent2"/>
                </a:solidFill>
              </a:rPr>
              <a:t>HANS HOLBEIN THE YOUNGER, The French Ambassadors, 1533. Oil and tempera on panel, approx. 6’ 8” x 6’ 9 1/2”. National Gallery, London.  </a:t>
            </a:r>
          </a:p>
        </p:txBody>
      </p:sp>
      <p:sp>
        <p:nvSpPr>
          <p:cNvPr id="92162" name="Slide Number Placeholder 5">
            <a:extLst>
              <a:ext uri="{FF2B5EF4-FFF2-40B4-BE49-F238E27FC236}">
                <a16:creationId xmlns:a16="http://schemas.microsoft.com/office/drawing/2014/main" id="{1AAD0CB8-028C-1348-B9E2-E7FD1FAD10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C476C11E-BE29-AF4E-9AFF-557530B71FA5}" type="slidenum">
              <a:rPr lang="en-US" altLang="en-US" sz="1400">
                <a:latin typeface="Garamond" panose="02020404030301010803" pitchFamily="18" charset="0"/>
              </a:rPr>
              <a:pPr fontAlgn="base">
                <a:spcBef>
                  <a:spcPct val="0"/>
                </a:spcBef>
                <a:spcAft>
                  <a:spcPct val="0"/>
                </a:spcAft>
              </a:pPr>
              <a:t>52</a:t>
            </a:fld>
            <a:endParaRPr lang="en-US" altLang="en-US" sz="1400">
              <a:latin typeface="Garamond" panose="02020404030301010803" pitchFamily="18" charset="0"/>
            </a:endParaRPr>
          </a:p>
        </p:txBody>
      </p:sp>
      <p:pic>
        <p:nvPicPr>
          <p:cNvPr id="92163" name="Picture 3">
            <a:extLst>
              <a:ext uri="{FF2B5EF4-FFF2-40B4-BE49-F238E27FC236}">
                <a16:creationId xmlns:a16="http://schemas.microsoft.com/office/drawing/2014/main" id="{5DF6B92B-DF54-B348-BA54-4DC93AA4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1066801"/>
            <a:ext cx="573405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311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4562936-5C51-3944-BA81-D2CDCA1AEA8B}"/>
              </a:ext>
            </a:extLst>
          </p:cNvPr>
          <p:cNvSpPr>
            <a:spLocks noGrp="1" noChangeArrowheads="1"/>
          </p:cNvSpPr>
          <p:nvPr>
            <p:ph type="title"/>
          </p:nvPr>
        </p:nvSpPr>
        <p:spPr>
          <a:xfrm>
            <a:off x="2014538" y="685801"/>
            <a:ext cx="8686800" cy="517525"/>
          </a:xfrm>
        </p:spPr>
        <p:txBody>
          <a:bodyPr>
            <a:noAutofit/>
          </a:bodyPr>
          <a:lstStyle/>
          <a:p>
            <a:pPr>
              <a:defRPr/>
            </a:pPr>
            <a:r>
              <a:rPr lang="en-US" altLang="en-US" sz="1800" dirty="0">
                <a:solidFill>
                  <a:schemeClr val="accent2"/>
                </a:solidFill>
              </a:rPr>
              <a:t>PIETER BRUEGEL THE ELDER, Hunters in the Snow, 1565. Oil on panel, approx. 3’ 10” x 5’ 4”. </a:t>
            </a:r>
            <a:r>
              <a:rPr lang="en-US" altLang="en-US" sz="1800" dirty="0" err="1">
                <a:solidFill>
                  <a:schemeClr val="accent2"/>
                </a:solidFill>
              </a:rPr>
              <a:t>Kunsthistorisches</a:t>
            </a:r>
            <a:r>
              <a:rPr lang="en-US" altLang="en-US" sz="1800" dirty="0">
                <a:solidFill>
                  <a:schemeClr val="accent2"/>
                </a:solidFill>
              </a:rPr>
              <a:t> Museum, Vienna.  </a:t>
            </a:r>
          </a:p>
        </p:txBody>
      </p:sp>
      <p:sp>
        <p:nvSpPr>
          <p:cNvPr id="93186" name="Slide Number Placeholder 5">
            <a:extLst>
              <a:ext uri="{FF2B5EF4-FFF2-40B4-BE49-F238E27FC236}">
                <a16:creationId xmlns:a16="http://schemas.microsoft.com/office/drawing/2014/main" id="{E37A5B32-EEF8-7F40-B226-B7B6865F8C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981BD463-6A0E-D94D-991A-041E72003722}" type="slidenum">
              <a:rPr lang="en-US" altLang="en-US" sz="1400">
                <a:latin typeface="Garamond" panose="02020404030301010803" pitchFamily="18" charset="0"/>
              </a:rPr>
              <a:pPr fontAlgn="base">
                <a:spcBef>
                  <a:spcPct val="0"/>
                </a:spcBef>
                <a:spcAft>
                  <a:spcPct val="0"/>
                </a:spcAft>
              </a:pPr>
              <a:t>53</a:t>
            </a:fld>
            <a:endParaRPr lang="en-US" altLang="en-US" sz="1400">
              <a:latin typeface="Garamond" panose="02020404030301010803" pitchFamily="18" charset="0"/>
            </a:endParaRPr>
          </a:p>
        </p:txBody>
      </p:sp>
      <p:pic>
        <p:nvPicPr>
          <p:cNvPr id="93187" name="Picture 3">
            <a:extLst>
              <a:ext uri="{FF2B5EF4-FFF2-40B4-BE49-F238E27FC236}">
                <a16:creationId xmlns:a16="http://schemas.microsoft.com/office/drawing/2014/main" id="{4D3A5463-E8DA-2340-9F99-61504D3B1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989" y="1295401"/>
            <a:ext cx="7566025"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D3663D53-367F-904C-B557-3C6420175767}"/>
              </a:ext>
            </a:extLst>
          </p:cNvPr>
          <p:cNvSpPr/>
          <p:nvPr/>
        </p:nvSpPr>
        <p:spPr>
          <a:xfrm>
            <a:off x="1595438" y="5737225"/>
            <a:ext cx="838200" cy="869950"/>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723027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1" y="762001"/>
            <a:ext cx="4142199" cy="5943599"/>
          </a:xfrm>
        </p:spPr>
        <p:txBody>
          <a:bodyPr>
            <a:normAutofit/>
          </a:bodyPr>
          <a:lstStyle/>
          <a:p>
            <a:r>
              <a:rPr lang="en-US" altLang="en-US" dirty="0"/>
              <a:t>Interested in the interrelationship between human beings and nature, however human activities remain the dominant theme</a:t>
            </a:r>
          </a:p>
          <a:p>
            <a:r>
              <a:rPr lang="en-US" altLang="en-US" dirty="0"/>
              <a:t>Studied in Italy but chose not to include classic elements in his paintings</a:t>
            </a:r>
          </a:p>
          <a:p>
            <a:r>
              <a:rPr lang="en-US" altLang="en-US" dirty="0"/>
              <a:t>One in a series of six paintings illustrating the seasonal changes in the year</a:t>
            </a:r>
          </a:p>
          <a:p>
            <a:r>
              <a:rPr lang="en-US" altLang="en-US" dirty="0"/>
              <a:t>Refers back to older traditions of depicting seasons and peasants in Books of Hours</a:t>
            </a:r>
          </a:p>
          <a:p>
            <a:r>
              <a:rPr lang="en-US" altLang="en-US" dirty="0"/>
              <a:t>Reflects the particularly bad winter of 1565, the year Bruegel painted this</a:t>
            </a:r>
          </a:p>
          <a:p>
            <a:r>
              <a:rPr lang="en-US" altLang="en-US" dirty="0"/>
              <a:t>Landscape is rendered in optically accurate way, develops smoothly from the foreground into the background and draws the viewer in</a:t>
            </a:r>
          </a:p>
          <a:p>
            <a:endParaRPr lang="en-US" dirty="0"/>
          </a:p>
        </p:txBody>
      </p:sp>
      <p:pic>
        <p:nvPicPr>
          <p:cNvPr id="7" name="Picture 3">
            <a:extLst>
              <a:ext uri="{FF2B5EF4-FFF2-40B4-BE49-F238E27FC236}">
                <a16:creationId xmlns:a16="http://schemas.microsoft.com/office/drawing/2014/main" id="{769C8B46-9B4B-3742-A800-1552E8237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200" y="1612477"/>
            <a:ext cx="5000029" cy="363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25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0" y="1828801"/>
            <a:ext cx="3900488" cy="3633787"/>
          </a:xfrm>
        </p:spPr>
        <p:txBody>
          <a:bodyPr>
            <a:noAutofit/>
          </a:bodyPr>
          <a:lstStyle/>
          <a:p>
            <a:r>
              <a:rPr lang="en-US" dirty="0"/>
              <a:t>Panel painting from Flanders</a:t>
            </a:r>
          </a:p>
          <a:p>
            <a:r>
              <a:rPr lang="en-US" dirty="0"/>
              <a:t>Made for a merchant in Antwerp</a:t>
            </a:r>
          </a:p>
          <a:p>
            <a:pPr lvl="1"/>
            <a:r>
              <a:rPr lang="en-US" sz="1800" dirty="0"/>
              <a:t>Asked for six paintings looking at the labors of the month</a:t>
            </a:r>
          </a:p>
          <a:p>
            <a:pPr lvl="1"/>
            <a:r>
              <a:rPr lang="en-US" sz="1800" dirty="0"/>
              <a:t>References illuminated manuscripts that did the same thing</a:t>
            </a:r>
          </a:p>
          <a:p>
            <a:pPr lvl="1"/>
            <a:r>
              <a:rPr lang="en-US" sz="1800" dirty="0"/>
              <a:t>Represent different times of year</a:t>
            </a:r>
          </a:p>
          <a:p>
            <a:r>
              <a:rPr lang="en-US" dirty="0"/>
              <a:t>Hunters returning</a:t>
            </a:r>
          </a:p>
          <a:p>
            <a:pPr lvl="1"/>
            <a:r>
              <a:rPr lang="en-US" sz="1800" dirty="0"/>
              <a:t>Not a big catch</a:t>
            </a:r>
          </a:p>
          <a:p>
            <a:pPr lvl="1"/>
            <a:r>
              <a:rPr lang="en-US" sz="1800" dirty="0"/>
              <a:t>Stresses of winter</a:t>
            </a:r>
          </a:p>
          <a:p>
            <a:pPr lvl="1"/>
            <a:r>
              <a:rPr lang="en-US" sz="1800" dirty="0"/>
              <a:t>Footprints in snow</a:t>
            </a:r>
          </a:p>
          <a:p>
            <a:pPr lvl="1"/>
            <a:r>
              <a:rPr lang="en-US" sz="1800" dirty="0"/>
              <a:t>Melancholy</a:t>
            </a:r>
          </a:p>
          <a:p>
            <a:pPr lvl="2"/>
            <a:r>
              <a:rPr lang="en-US" sz="1800" dirty="0"/>
              <a:t>Heads down, dogs follow</a:t>
            </a:r>
          </a:p>
          <a:p>
            <a:r>
              <a:rPr lang="en-US" dirty="0"/>
              <a:t>Moves down the hill quickly</a:t>
            </a:r>
          </a:p>
        </p:txBody>
      </p:sp>
      <p:pic>
        <p:nvPicPr>
          <p:cNvPr id="6" name="Picture 3">
            <a:extLst>
              <a:ext uri="{FF2B5EF4-FFF2-40B4-BE49-F238E27FC236}">
                <a16:creationId xmlns:a16="http://schemas.microsoft.com/office/drawing/2014/main" id="{DC85F756-CEF7-1A47-875E-1C93AC15A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952" y="1582738"/>
            <a:ext cx="5001048"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243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495647" y="762000"/>
            <a:ext cx="3900488" cy="5861050"/>
          </a:xfrm>
        </p:spPr>
        <p:txBody>
          <a:bodyPr>
            <a:normAutofit lnSpcReduction="10000"/>
          </a:bodyPr>
          <a:lstStyle/>
          <a:p>
            <a:r>
              <a:rPr lang="en-US" dirty="0"/>
              <a:t>Full of action and activities of winter</a:t>
            </a:r>
          </a:p>
          <a:p>
            <a:pPr lvl="1"/>
            <a:r>
              <a:rPr lang="en-US" dirty="0"/>
              <a:t>Different side of winter</a:t>
            </a:r>
          </a:p>
          <a:p>
            <a:r>
              <a:rPr lang="en-US" dirty="0"/>
              <a:t>Comes from Virgil</a:t>
            </a:r>
          </a:p>
          <a:p>
            <a:pPr lvl="1"/>
            <a:r>
              <a:rPr lang="en-US" dirty="0"/>
              <a:t>Painting landscape that is given meaning by the labor of the people within it</a:t>
            </a:r>
          </a:p>
          <a:p>
            <a:r>
              <a:rPr lang="en-US" dirty="0"/>
              <a:t>Visual rhythm made by the trees and landscape</a:t>
            </a:r>
          </a:p>
          <a:p>
            <a:r>
              <a:rPr lang="en-US" dirty="0"/>
              <a:t>People in action</a:t>
            </a:r>
          </a:p>
          <a:p>
            <a:pPr lvl="1"/>
            <a:r>
              <a:rPr lang="en-US" dirty="0"/>
              <a:t>Work and play</a:t>
            </a:r>
          </a:p>
          <a:p>
            <a:r>
              <a:rPr lang="en-US" dirty="0"/>
              <a:t>Giving a lot of visual information and narrative</a:t>
            </a:r>
          </a:p>
          <a:p>
            <a:r>
              <a:rPr lang="en-US" dirty="0"/>
              <a:t>In Italy</a:t>
            </a:r>
          </a:p>
          <a:p>
            <a:pPr lvl="1"/>
            <a:r>
              <a:rPr lang="en-US" dirty="0"/>
              <a:t>Attempt to perfect</a:t>
            </a:r>
          </a:p>
          <a:p>
            <a:r>
              <a:rPr lang="en-US" dirty="0"/>
              <a:t>In North</a:t>
            </a:r>
          </a:p>
          <a:p>
            <a:pPr lvl="1"/>
            <a:r>
              <a:rPr lang="en-US" dirty="0"/>
              <a:t>Meaning comes from the multiplicity of human activities</a:t>
            </a:r>
          </a:p>
          <a:p>
            <a:endParaRPr lang="en-US" dirty="0"/>
          </a:p>
        </p:txBody>
      </p:sp>
      <p:pic>
        <p:nvPicPr>
          <p:cNvPr id="5" name="Picture 3">
            <a:extLst>
              <a:ext uri="{FF2B5EF4-FFF2-40B4-BE49-F238E27FC236}">
                <a16:creationId xmlns:a16="http://schemas.microsoft.com/office/drawing/2014/main" id="{CF6663C9-9975-0344-BDBC-0232AF8BA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110" y="1447801"/>
            <a:ext cx="513869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568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87795" y="685800"/>
            <a:ext cx="3900488" cy="5867400"/>
          </a:xfrm>
        </p:spPr>
        <p:txBody>
          <a:bodyPr/>
          <a:lstStyle/>
          <a:p>
            <a:r>
              <a:rPr lang="en-US" dirty="0"/>
              <a:t>Had been to Italy</a:t>
            </a:r>
          </a:p>
          <a:p>
            <a:pPr lvl="1"/>
            <a:r>
              <a:rPr lang="en-US" sz="1800" dirty="0"/>
              <a:t>Still focused on landscape, rather than bodies</a:t>
            </a:r>
          </a:p>
          <a:p>
            <a:pPr lvl="1"/>
            <a:r>
              <a:rPr lang="en-US" sz="1800" dirty="0"/>
              <a:t>Impressed with the Alps and includes large mountain range here that would not have been in Flanders</a:t>
            </a:r>
          </a:p>
          <a:p>
            <a:pPr lvl="1"/>
            <a:r>
              <a:rPr lang="en-US" sz="1800" dirty="0"/>
              <a:t>Not an actual northern landscape</a:t>
            </a:r>
          </a:p>
          <a:p>
            <a:pPr lvl="1"/>
            <a:r>
              <a:rPr lang="en-US" sz="1800" dirty="0"/>
              <a:t>Composite landscape activated by human figures</a:t>
            </a:r>
          </a:p>
          <a:p>
            <a:pPr lvl="1"/>
            <a:r>
              <a:rPr lang="en-US" sz="1800" dirty="0"/>
              <a:t>Both cold and warmed by human inhabitants</a:t>
            </a:r>
          </a:p>
        </p:txBody>
      </p:sp>
      <p:pic>
        <p:nvPicPr>
          <p:cNvPr id="6" name="Picture 3">
            <a:extLst>
              <a:ext uri="{FF2B5EF4-FFF2-40B4-BE49-F238E27FC236}">
                <a16:creationId xmlns:a16="http://schemas.microsoft.com/office/drawing/2014/main" id="{24C0DBFD-BF84-EE47-B108-06C17FB98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59" y="1612107"/>
            <a:ext cx="5001047"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62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1">
            <a:extLst>
              <a:ext uri="{FF2B5EF4-FFF2-40B4-BE49-F238E27FC236}">
                <a16:creationId xmlns:a16="http://schemas.microsoft.com/office/drawing/2014/main" id="{02828BBA-F460-A84F-8083-A8ACD6D783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AFFA7675-4D56-D740-8065-2349FECA7A00}" type="slidenum">
              <a:rPr lang="en-US" altLang="en-US" sz="1400">
                <a:latin typeface="Garamond" panose="02020404030301010803" pitchFamily="18" charset="0"/>
              </a:rPr>
              <a:pPr fontAlgn="base">
                <a:spcBef>
                  <a:spcPct val="0"/>
                </a:spcBef>
                <a:spcAft>
                  <a:spcPct val="0"/>
                </a:spcAft>
              </a:pPr>
              <a:t>6</a:t>
            </a:fld>
            <a:endParaRPr lang="en-US" altLang="en-US" sz="1400">
              <a:latin typeface="Garamond" panose="02020404030301010803" pitchFamily="18" charset="0"/>
            </a:endParaRPr>
          </a:p>
        </p:txBody>
      </p:sp>
      <p:pic>
        <p:nvPicPr>
          <p:cNvPr id="63490" name="Picture 2">
            <a:extLst>
              <a:ext uri="{FF2B5EF4-FFF2-40B4-BE49-F238E27FC236}">
                <a16:creationId xmlns:a16="http://schemas.microsoft.com/office/drawing/2014/main" id="{55FE78E6-149D-664C-AA17-CC0933A46A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54050"/>
            <a:ext cx="555625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42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ubtitle 2">
            <a:extLst>
              <a:ext uri="{FF2B5EF4-FFF2-40B4-BE49-F238E27FC236}">
                <a16:creationId xmlns:a16="http://schemas.microsoft.com/office/drawing/2014/main" id="{1D0CA0ED-36D4-D940-85AB-CC35907E000B}"/>
              </a:ext>
            </a:extLst>
          </p:cNvPr>
          <p:cNvSpPr>
            <a:spLocks noGrp="1"/>
          </p:cNvSpPr>
          <p:nvPr>
            <p:ph type="subTitle" idx="1"/>
          </p:nvPr>
        </p:nvSpPr>
        <p:spPr>
          <a:xfrm>
            <a:off x="2514600" y="3505200"/>
            <a:ext cx="6400800" cy="2286000"/>
          </a:xfrm>
          <a:extLst/>
        </p:spPr>
        <p:txBody>
          <a:bodyPr rtlCol="0">
            <a:normAutofit lnSpcReduction="10000"/>
          </a:bodyPr>
          <a:lstStyle/>
          <a:p>
            <a:pPr eaLnBrk="1" fontAlgn="auto" hangingPunct="1">
              <a:buFont typeface="Wingdings 2" charset="2"/>
              <a:buNone/>
              <a:defRPr/>
            </a:pPr>
            <a:r>
              <a:rPr lang="en-US" altLang="en-US" sz="4000">
                <a:latin typeface="+mj-lt"/>
              </a:rPr>
              <a:t>Northern </a:t>
            </a:r>
          </a:p>
          <a:p>
            <a:pPr eaLnBrk="1" fontAlgn="auto" hangingPunct="1">
              <a:buFont typeface="Wingdings 2" charset="2"/>
              <a:buNone/>
              <a:defRPr/>
            </a:pPr>
            <a:r>
              <a:rPr lang="en-US" altLang="en-US" sz="4000">
                <a:latin typeface="+mj-lt"/>
              </a:rPr>
              <a:t>Renaissance </a:t>
            </a:r>
          </a:p>
          <a:p>
            <a:pPr eaLnBrk="1" fontAlgn="auto" hangingPunct="1">
              <a:buFont typeface="Wingdings 2" charset="2"/>
              <a:buNone/>
              <a:defRPr/>
            </a:pPr>
            <a:r>
              <a:rPr lang="en-US" altLang="en-US" sz="4000">
                <a:latin typeface="+mj-lt"/>
              </a:rPr>
              <a:t>Altarpieces</a:t>
            </a:r>
          </a:p>
        </p:txBody>
      </p:sp>
      <p:sp>
        <p:nvSpPr>
          <p:cNvPr id="64514" name="Slide Number Placeholder 3">
            <a:extLst>
              <a:ext uri="{FF2B5EF4-FFF2-40B4-BE49-F238E27FC236}">
                <a16:creationId xmlns:a16="http://schemas.microsoft.com/office/drawing/2014/main" id="{52A1EBD1-B70C-0848-9402-044FF85118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5A2F2D7C-9F94-5540-A9EF-BEB0ECB82286}" type="slidenum">
              <a:rPr lang="en-US" altLang="en-US" sz="1400">
                <a:latin typeface="Garamond" panose="02020404030301010803" pitchFamily="18" charset="0"/>
              </a:rPr>
              <a:pPr fontAlgn="base">
                <a:spcBef>
                  <a:spcPct val="0"/>
                </a:spcBef>
                <a:spcAft>
                  <a:spcPct val="0"/>
                </a:spcAft>
              </a:pPr>
              <a:t>7</a:t>
            </a:fld>
            <a:endParaRPr lang="en-US" altLang="en-US" sz="1400">
              <a:latin typeface="Garamond" panose="02020404030301010803" pitchFamily="18" charset="0"/>
            </a:endParaRPr>
          </a:p>
        </p:txBody>
      </p:sp>
    </p:spTree>
    <p:extLst>
      <p:ext uri="{BB962C8B-B14F-4D97-AF65-F5344CB8AC3E}">
        <p14:creationId xmlns:p14="http://schemas.microsoft.com/office/powerpoint/2010/main" val="18070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a:extLst>
              <a:ext uri="{FF2B5EF4-FFF2-40B4-BE49-F238E27FC236}">
                <a16:creationId xmlns:a16="http://schemas.microsoft.com/office/drawing/2014/main" id="{11FA02B1-11F7-F84B-A208-BE595849EC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753A7A56-8171-9B46-8C96-2E2E2F9613DB}" type="slidenum">
              <a:rPr lang="en-US" altLang="en-US" sz="1400">
                <a:latin typeface="Garamond" panose="02020404030301010803" pitchFamily="18" charset="0"/>
              </a:rPr>
              <a:pPr fontAlgn="base">
                <a:spcBef>
                  <a:spcPct val="0"/>
                </a:spcBef>
                <a:spcAft>
                  <a:spcPct val="0"/>
                </a:spcAft>
              </a:pPr>
              <a:t>8</a:t>
            </a:fld>
            <a:endParaRPr lang="en-US" altLang="en-US" sz="1400">
              <a:latin typeface="Garamond" panose="02020404030301010803" pitchFamily="18" charset="0"/>
            </a:endParaRPr>
          </a:p>
        </p:txBody>
      </p:sp>
      <p:pic>
        <p:nvPicPr>
          <p:cNvPr id="65538" name="Picture 3">
            <a:extLst>
              <a:ext uri="{FF2B5EF4-FFF2-40B4-BE49-F238E27FC236}">
                <a16:creationId xmlns:a16="http://schemas.microsoft.com/office/drawing/2014/main" id="{77367B87-08D0-8F4B-AE03-3797BDFDC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6" y="152400"/>
            <a:ext cx="58578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a:extLst>
              <a:ext uri="{FF2B5EF4-FFF2-40B4-BE49-F238E27FC236}">
                <a16:creationId xmlns:a16="http://schemas.microsoft.com/office/drawing/2014/main" id="{D2122AB4-8908-6246-B5E2-56F8C8E10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0" y="3124200"/>
            <a:ext cx="4603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a:extLst>
              <a:ext uri="{FF2B5EF4-FFF2-40B4-BE49-F238E27FC236}">
                <a16:creationId xmlns:a16="http://schemas.microsoft.com/office/drawing/2014/main" id="{B1941D4D-951C-1A44-B530-A82C330B9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95689"/>
            <a:ext cx="3251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4">
            <a:extLst>
              <a:ext uri="{FF2B5EF4-FFF2-40B4-BE49-F238E27FC236}">
                <a16:creationId xmlns:a16="http://schemas.microsoft.com/office/drawing/2014/main" id="{8316F864-EED7-9E4A-811F-135809D65B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563" y="3590925"/>
            <a:ext cx="1096962"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7">
            <a:extLst>
              <a:ext uri="{FF2B5EF4-FFF2-40B4-BE49-F238E27FC236}">
                <a16:creationId xmlns:a16="http://schemas.microsoft.com/office/drawing/2014/main" id="{F6DE0495-A3BD-C645-AE91-A0729EDDAEE2}"/>
              </a:ext>
            </a:extLst>
          </p:cNvPr>
          <p:cNvSpPr txBox="1">
            <a:spLocks noChangeArrowheads="1"/>
          </p:cNvSpPr>
          <p:nvPr/>
        </p:nvSpPr>
        <p:spPr bwMode="auto">
          <a:xfrm>
            <a:off x="7772400" y="742951"/>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eaLnBrk="1" hangingPunct="1"/>
            <a:r>
              <a:rPr lang="en-US" altLang="en-US" sz="2400" b="1">
                <a:latin typeface="Times" pitchFamily="2" charset="0"/>
              </a:rPr>
              <a:t>Italian Altarpieces</a:t>
            </a:r>
          </a:p>
        </p:txBody>
      </p:sp>
      <p:sp>
        <p:nvSpPr>
          <p:cNvPr id="65543" name="TextBox 8">
            <a:extLst>
              <a:ext uri="{FF2B5EF4-FFF2-40B4-BE49-F238E27FC236}">
                <a16:creationId xmlns:a16="http://schemas.microsoft.com/office/drawing/2014/main" id="{BF892550-149B-CE4F-890B-DF8F6C2A2EE4}"/>
              </a:ext>
            </a:extLst>
          </p:cNvPr>
          <p:cNvSpPr txBox="1">
            <a:spLocks noChangeArrowheads="1"/>
          </p:cNvSpPr>
          <p:nvPr/>
        </p:nvSpPr>
        <p:spPr bwMode="auto">
          <a:xfrm>
            <a:off x="1905000" y="5867401"/>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eaLnBrk="1" hangingPunct="1"/>
            <a:r>
              <a:rPr lang="en-US" altLang="en-US" sz="2400" b="1">
                <a:latin typeface="Times" pitchFamily="2" charset="0"/>
              </a:rPr>
              <a:t>Northern European</a:t>
            </a:r>
          </a:p>
        </p:txBody>
      </p:sp>
    </p:spTree>
    <p:extLst>
      <p:ext uri="{BB962C8B-B14F-4D97-AF65-F5344CB8AC3E}">
        <p14:creationId xmlns:p14="http://schemas.microsoft.com/office/powerpoint/2010/main" val="2289938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2536902-7DD4-2742-858E-388F0F7B4A76}"/>
              </a:ext>
            </a:extLst>
          </p:cNvPr>
          <p:cNvSpPr>
            <a:spLocks noGrp="1" noChangeArrowheads="1"/>
          </p:cNvSpPr>
          <p:nvPr>
            <p:ph type="title"/>
          </p:nvPr>
        </p:nvSpPr>
        <p:spPr>
          <a:xfrm>
            <a:off x="1981200" y="990600"/>
            <a:ext cx="8229600" cy="730250"/>
          </a:xfrm>
        </p:spPr>
        <p:txBody>
          <a:bodyPr>
            <a:noAutofit/>
          </a:bodyPr>
          <a:lstStyle/>
          <a:p>
            <a:pPr>
              <a:defRPr/>
            </a:pPr>
            <a:r>
              <a:rPr lang="en-US" altLang="en-US" sz="1800" dirty="0"/>
              <a:t>ROBERT CAMPIN (Master of </a:t>
            </a:r>
            <a:r>
              <a:rPr lang="en-US" altLang="en-US" sz="1800" dirty="0" err="1"/>
              <a:t>Flémalle</a:t>
            </a:r>
            <a:r>
              <a:rPr lang="en-US" altLang="en-US" sz="1800" dirty="0"/>
              <a:t>), </a:t>
            </a:r>
            <a:r>
              <a:rPr lang="en-US" altLang="en-US" sz="1800" dirty="0" err="1"/>
              <a:t>Mérode</a:t>
            </a:r>
            <a:r>
              <a:rPr lang="en-US" altLang="en-US" sz="1800" dirty="0"/>
              <a:t> Altarpiece (open), The Annunciation (center panel), ca. 1425–1428. Oil on wood, center panel approx. 2’ 1” x 2’ 1”. Metropolitan Museum of Art, New York (The Cloisters Collection, 1956).   </a:t>
            </a:r>
          </a:p>
        </p:txBody>
      </p:sp>
      <p:sp>
        <p:nvSpPr>
          <p:cNvPr id="66562" name="Slide Number Placeholder 5">
            <a:extLst>
              <a:ext uri="{FF2B5EF4-FFF2-40B4-BE49-F238E27FC236}">
                <a16:creationId xmlns:a16="http://schemas.microsoft.com/office/drawing/2014/main" id="{710ECCB6-D4A5-EC4C-8F32-7FB073FCB3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fontAlgn="base">
              <a:spcBef>
                <a:spcPct val="0"/>
              </a:spcBef>
              <a:spcAft>
                <a:spcPct val="0"/>
              </a:spcAft>
            </a:pPr>
            <a:fld id="{15E76866-F035-DB47-A71C-3BD31D78B496}" type="slidenum">
              <a:rPr lang="en-US" altLang="en-US" sz="1400">
                <a:latin typeface="Garamond" panose="02020404030301010803" pitchFamily="18" charset="0"/>
              </a:rPr>
              <a:pPr fontAlgn="base">
                <a:spcBef>
                  <a:spcPct val="0"/>
                </a:spcBef>
                <a:spcAft>
                  <a:spcPct val="0"/>
                </a:spcAft>
              </a:pPr>
              <a:t>9</a:t>
            </a:fld>
            <a:endParaRPr lang="en-US" altLang="en-US" sz="1400">
              <a:latin typeface="Garamond" panose="02020404030301010803" pitchFamily="18" charset="0"/>
            </a:endParaRPr>
          </a:p>
        </p:txBody>
      </p:sp>
      <p:pic>
        <p:nvPicPr>
          <p:cNvPr id="6" name="Picture 3">
            <a:extLst>
              <a:ext uri="{FF2B5EF4-FFF2-40B4-BE49-F238E27FC236}">
                <a16:creationId xmlns:a16="http://schemas.microsoft.com/office/drawing/2014/main" id="{2CCB0D36-5F2F-4544-970D-EAAFF3109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32001"/>
            <a:ext cx="6248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41A0A24-5081-B946-BBBE-905881569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214" y="2024064"/>
            <a:ext cx="2109787"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a:extLst>
              <a:ext uri="{FF2B5EF4-FFF2-40B4-BE49-F238E27FC236}">
                <a16:creationId xmlns:a16="http://schemas.microsoft.com/office/drawing/2014/main" id="{87C88133-9E22-E64B-BCE6-E76C55505493}"/>
              </a:ext>
            </a:extLst>
          </p:cNvPr>
          <p:cNvSpPr/>
          <p:nvPr/>
        </p:nvSpPr>
        <p:spPr>
          <a:xfrm>
            <a:off x="1677987" y="5867401"/>
            <a:ext cx="838200" cy="868363"/>
          </a:xfrm>
          <a:prstGeom prst="star5">
            <a:avLst>
              <a:gd name="adj" fmla="val 24109"/>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2950761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docProps/app.xml><?xml version="1.0" encoding="utf-8"?>
<Properties xmlns="http://schemas.openxmlformats.org/officeDocument/2006/extended-properties" xmlns:vt="http://schemas.openxmlformats.org/officeDocument/2006/docPropsVTypes">
  <TotalTime>6</TotalTime>
  <Words>3568</Words>
  <Application>Microsoft Macintosh PowerPoint</Application>
  <PresentationFormat>Widescreen</PresentationFormat>
  <Paragraphs>367</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Calibri</vt:lpstr>
      <vt:lpstr>Garamond</vt:lpstr>
      <vt:lpstr>Gill Sans MT</vt:lpstr>
      <vt:lpstr>Times</vt:lpstr>
      <vt:lpstr>Wingdings</vt:lpstr>
      <vt:lpstr>Wingdings 2</vt:lpstr>
      <vt:lpstr>Dividend</vt:lpstr>
      <vt:lpstr>PART 2</vt:lpstr>
      <vt:lpstr>PowerPoint Presentation</vt:lpstr>
      <vt:lpstr>Terms and Techniques:</vt:lpstr>
      <vt:lpstr>15th Century Northern Renaissance-Context</vt:lpstr>
      <vt:lpstr>“Sanctification of Sight”</vt:lpstr>
      <vt:lpstr>PowerPoint Presentation</vt:lpstr>
      <vt:lpstr>PowerPoint Presentation</vt:lpstr>
      <vt:lpstr>PowerPoint Presentation</vt:lpstr>
      <vt:lpstr>ROBERT CAMPIN (Master of Flémalle), Mérode Altarpiece (open), The Annunciation (center panel), ca. 1425–1428. Oil on wood, center panel approx. 2’ 1” x 2’ 1”. Metropolitan Museum of Art, New York (The Cloisters Collection, 1956).   </vt:lpstr>
      <vt:lpstr>PowerPoint Presentation</vt:lpstr>
      <vt:lpstr>PowerPoint Presentation</vt:lpstr>
      <vt:lpstr>PowerPoint Presentation</vt:lpstr>
      <vt:lpstr>PowerPoint Presentation</vt:lpstr>
      <vt:lpstr>PowerPoint Presentation</vt:lpstr>
      <vt:lpstr>JAN VAN EYCK, Giovanni Arnolfini and His Bride, 1434. Oil on wood, approx. 2’ 8" x 1’ 11 1/2". National Gallery, London.   </vt:lpstr>
      <vt:lpstr>PowerPoint Presentation</vt:lpstr>
      <vt:lpstr>JAN VAN EYCK, detail of Giovanni Arnolfini and His Bride, 1434.  </vt:lpstr>
      <vt:lpstr>PowerPoint Presentation</vt:lpstr>
      <vt:lpstr>PowerPoint Presentation</vt:lpstr>
      <vt:lpstr>HIERONYMUS BOSCH, Garden of Earthly Delights. Creation of Eve (left wing), Garden of Earthly Delights (central panel), Hell (right wing), 1505–1510. Oil on wood, center panel 7’ 2 5/8" x 6’ 4 3/4". Museo del Prado, Madrid.  </vt:lpstr>
      <vt:lpstr>PowerPoint Presentation</vt:lpstr>
      <vt:lpstr>PowerPoint Presentation</vt:lpstr>
      <vt:lpstr>PowerPoint Presentation</vt:lpstr>
      <vt:lpstr>Center Panel Total, center panel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LUCAS CRANACH THE ELDER, Allegory of Law and Grace, ca. 1530. Woodcut, 10 5/8” x 1’ 3/4”. British Museum, London.   </vt:lpstr>
      <vt:lpstr>PowerPoint Presentation</vt:lpstr>
      <vt:lpstr>MATTHIAS GRÜNEWALD, Isenheim Altarpiece (closed), Crucifixion (center panel), from the chapel of the Hospital of Saint Anthony, Isenheim, Germany, ca. 1510–1515. Oil on panel, center panel 9' 9 1/2” x 10’ 9”, each wing 8’ 2 1/2” x 3’ 1/2”, predella 2’ 5 1/2” x 11’ 2”. Musée d’Unterlinden, Colmar.  </vt:lpstr>
      <vt:lpstr>PowerPoint Presentation</vt:lpstr>
      <vt:lpstr>PowerPoint Presentation</vt:lpstr>
      <vt:lpstr>PowerPoint Presentation</vt:lpstr>
      <vt:lpstr>Crucifixion </vt:lpstr>
      <vt:lpstr>Predella</vt:lpstr>
      <vt:lpstr>PowerPoint Presentation</vt:lpstr>
      <vt:lpstr>PowerPoint Presentation</vt:lpstr>
      <vt:lpstr>PowerPoint Presentation</vt:lpstr>
      <vt:lpstr>16th Century Northern Renaissance-Context</vt:lpstr>
      <vt:lpstr>Art and Ideas</vt:lpstr>
      <vt:lpstr>How the Reformation impacted art</vt:lpstr>
      <vt:lpstr>ALBRECHT DÜRER, The Fall of Man (Adam and Eve), 1504. Engraving, approx. 9 7/8” x 7 5/8”. Museum of Fine Arts, Boston (centennial gift of Landon T. Clay). </vt:lpstr>
      <vt:lpstr>PowerPoint Presentation</vt:lpstr>
      <vt:lpstr>PowerPoint Presentation</vt:lpstr>
      <vt:lpstr>PowerPoint Presentation</vt:lpstr>
      <vt:lpstr>PowerPoint Presentation</vt:lpstr>
      <vt:lpstr>PowerPoint Presentation</vt:lpstr>
      <vt:lpstr>HANS HOLBEIN THE YOUNGER, The French Ambassadors, 1533. Oil and tempera on panel, approx. 6’ 8” x 6’ 9 1/2”. National Gallery, London.  </vt:lpstr>
      <vt:lpstr>PIETER BRUEGEL THE ELDER, Hunters in the Snow, 1565. Oil on panel, approx. 3’ 10” x 5’ 4”. Kunsthistorisches Museum, Vienna.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dc:title>
  <dc:creator>Seijas, Begona M.</dc:creator>
  <cp:lastModifiedBy>Seijas, Begona M.</cp:lastModifiedBy>
  <cp:revision>2</cp:revision>
  <dcterms:created xsi:type="dcterms:W3CDTF">2019-01-22T02:36:41Z</dcterms:created>
  <dcterms:modified xsi:type="dcterms:W3CDTF">2019-01-23T03:03:31Z</dcterms:modified>
</cp:coreProperties>
</file>