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432" r:id="rId2"/>
    <p:sldId id="433" r:id="rId3"/>
    <p:sldId id="434" r:id="rId4"/>
    <p:sldId id="436" r:id="rId5"/>
    <p:sldId id="438" r:id="rId6"/>
    <p:sldId id="439" r:id="rId7"/>
    <p:sldId id="440" r:id="rId8"/>
    <p:sldId id="441" r:id="rId9"/>
    <p:sldId id="442"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56" r:id="rId24"/>
    <p:sldId id="457" r:id="rId25"/>
    <p:sldId id="458" r:id="rId26"/>
    <p:sldId id="459" r:id="rId27"/>
    <p:sldId id="404" r:id="rId28"/>
    <p:sldId id="405" r:id="rId29"/>
    <p:sldId id="406" r:id="rId30"/>
    <p:sldId id="407" r:id="rId31"/>
    <p:sldId id="409" r:id="rId32"/>
    <p:sldId id="410" r:id="rId33"/>
    <p:sldId id="411" r:id="rId34"/>
    <p:sldId id="412" r:id="rId35"/>
    <p:sldId id="413" r:id="rId36"/>
    <p:sldId id="414" r:id="rId37"/>
    <p:sldId id="415" r:id="rId38"/>
    <p:sldId id="416" r:id="rId39"/>
    <p:sldId id="417" r:id="rId40"/>
    <p:sldId id="418" r:id="rId41"/>
    <p:sldId id="419" r:id="rId42"/>
    <p:sldId id="420" r:id="rId43"/>
    <p:sldId id="421" r:id="rId44"/>
    <p:sldId id="422" r:id="rId45"/>
    <p:sldId id="423" r:id="rId46"/>
    <p:sldId id="424" r:id="rId47"/>
    <p:sldId id="425" r:id="rId48"/>
    <p:sldId id="426" r:id="rId49"/>
    <p:sldId id="427" r:id="rId50"/>
    <p:sldId id="428" r:id="rId51"/>
    <p:sldId id="429" r:id="rId52"/>
    <p:sldId id="43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52"/>
  </p:normalViewPr>
  <p:slideViewPr>
    <p:cSldViewPr snapToGrid="0" snapToObjects="1">
      <p:cViewPr varScale="1">
        <p:scale>
          <a:sx n="107" d="100"/>
          <a:sy n="107" d="100"/>
        </p:scale>
        <p:origin x="2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19" y="7"/>
            <a:ext cx="12191983" cy="4571997"/>
          </a:xfrm>
          <a:custGeom>
            <a:avLst/>
            <a:gdLst/>
            <a:ahLst/>
            <a:cxnLst/>
            <a:rect l="l" t="t" r="r" b="b"/>
            <a:pathLst>
              <a:path w="9143987" h="4571997">
                <a:moveTo>
                  <a:pt x="1" y="4316132"/>
                </a:moveTo>
                <a:lnTo>
                  <a:pt x="255863" y="4571994"/>
                </a:lnTo>
                <a:lnTo>
                  <a:pt x="203619" y="4571994"/>
                </a:lnTo>
                <a:lnTo>
                  <a:pt x="1" y="4368376"/>
                </a:lnTo>
                <a:close/>
                <a:moveTo>
                  <a:pt x="9143985" y="4208793"/>
                </a:moveTo>
                <a:lnTo>
                  <a:pt x="9143985" y="4261037"/>
                </a:lnTo>
                <a:lnTo>
                  <a:pt x="8833027" y="4571996"/>
                </a:lnTo>
                <a:lnTo>
                  <a:pt x="8780783" y="4571996"/>
                </a:lnTo>
                <a:close/>
                <a:moveTo>
                  <a:pt x="8664832" y="4076819"/>
                </a:moveTo>
                <a:lnTo>
                  <a:pt x="8775657" y="4076819"/>
                </a:lnTo>
                <a:lnTo>
                  <a:pt x="8775657" y="4187644"/>
                </a:lnTo>
                <a:lnTo>
                  <a:pt x="8664832" y="4187644"/>
                </a:lnTo>
                <a:close/>
                <a:moveTo>
                  <a:pt x="7614024" y="4076819"/>
                </a:moveTo>
                <a:lnTo>
                  <a:pt x="7724849" y="4076819"/>
                </a:lnTo>
                <a:lnTo>
                  <a:pt x="7724849" y="4187644"/>
                </a:lnTo>
                <a:lnTo>
                  <a:pt x="7614024" y="4187644"/>
                </a:lnTo>
                <a:close/>
                <a:moveTo>
                  <a:pt x="6563216" y="4076819"/>
                </a:moveTo>
                <a:lnTo>
                  <a:pt x="6674041" y="4076819"/>
                </a:lnTo>
                <a:lnTo>
                  <a:pt x="6674041" y="4187644"/>
                </a:lnTo>
                <a:lnTo>
                  <a:pt x="6563216" y="4187644"/>
                </a:lnTo>
                <a:close/>
                <a:moveTo>
                  <a:pt x="5512408" y="4076819"/>
                </a:moveTo>
                <a:lnTo>
                  <a:pt x="5623233" y="4076819"/>
                </a:lnTo>
                <a:lnTo>
                  <a:pt x="5623233" y="4187644"/>
                </a:lnTo>
                <a:lnTo>
                  <a:pt x="5512408" y="4187644"/>
                </a:lnTo>
                <a:close/>
                <a:moveTo>
                  <a:pt x="4461600" y="4076819"/>
                </a:moveTo>
                <a:lnTo>
                  <a:pt x="4572425" y="4076819"/>
                </a:lnTo>
                <a:lnTo>
                  <a:pt x="4572425" y="4187644"/>
                </a:lnTo>
                <a:lnTo>
                  <a:pt x="4461600" y="4187644"/>
                </a:lnTo>
                <a:close/>
                <a:moveTo>
                  <a:pt x="3410793" y="4076819"/>
                </a:moveTo>
                <a:lnTo>
                  <a:pt x="3521618" y="4076819"/>
                </a:lnTo>
                <a:lnTo>
                  <a:pt x="3521618" y="4187644"/>
                </a:lnTo>
                <a:lnTo>
                  <a:pt x="3410793" y="4187644"/>
                </a:lnTo>
                <a:close/>
                <a:moveTo>
                  <a:pt x="2359985" y="4076819"/>
                </a:moveTo>
                <a:lnTo>
                  <a:pt x="2470810" y="4076819"/>
                </a:lnTo>
                <a:lnTo>
                  <a:pt x="2470810" y="4187644"/>
                </a:lnTo>
                <a:lnTo>
                  <a:pt x="2359985" y="4187644"/>
                </a:lnTo>
                <a:close/>
                <a:moveTo>
                  <a:pt x="1309177" y="4076819"/>
                </a:moveTo>
                <a:lnTo>
                  <a:pt x="1420002" y="4076819"/>
                </a:lnTo>
                <a:lnTo>
                  <a:pt x="1420002" y="4187644"/>
                </a:lnTo>
                <a:lnTo>
                  <a:pt x="1309177" y="4187644"/>
                </a:lnTo>
                <a:close/>
                <a:moveTo>
                  <a:pt x="258369" y="4076819"/>
                </a:moveTo>
                <a:lnTo>
                  <a:pt x="369194" y="4076819"/>
                </a:lnTo>
                <a:lnTo>
                  <a:pt x="369194" y="4187644"/>
                </a:lnTo>
                <a:lnTo>
                  <a:pt x="258369" y="4187644"/>
                </a:lnTo>
                <a:close/>
                <a:moveTo>
                  <a:pt x="8139428" y="3551212"/>
                </a:moveTo>
                <a:lnTo>
                  <a:pt x="8250253" y="3551212"/>
                </a:lnTo>
                <a:lnTo>
                  <a:pt x="8250253" y="3662037"/>
                </a:lnTo>
                <a:lnTo>
                  <a:pt x="8139428" y="3662037"/>
                </a:lnTo>
                <a:close/>
                <a:moveTo>
                  <a:pt x="7088620" y="3551212"/>
                </a:moveTo>
                <a:lnTo>
                  <a:pt x="7199445" y="3551212"/>
                </a:lnTo>
                <a:lnTo>
                  <a:pt x="7199445" y="3662037"/>
                </a:lnTo>
                <a:lnTo>
                  <a:pt x="7088620" y="3662037"/>
                </a:lnTo>
                <a:close/>
                <a:moveTo>
                  <a:pt x="6037812" y="3551212"/>
                </a:moveTo>
                <a:lnTo>
                  <a:pt x="6148637" y="3551212"/>
                </a:lnTo>
                <a:lnTo>
                  <a:pt x="6148637" y="3662037"/>
                </a:lnTo>
                <a:lnTo>
                  <a:pt x="6037812" y="3662037"/>
                </a:lnTo>
                <a:close/>
                <a:moveTo>
                  <a:pt x="4987004" y="3551212"/>
                </a:moveTo>
                <a:lnTo>
                  <a:pt x="5097829" y="3551212"/>
                </a:lnTo>
                <a:lnTo>
                  <a:pt x="5097829" y="3662037"/>
                </a:lnTo>
                <a:lnTo>
                  <a:pt x="4987004" y="3662037"/>
                </a:lnTo>
                <a:close/>
                <a:moveTo>
                  <a:pt x="3936204" y="3551212"/>
                </a:moveTo>
                <a:lnTo>
                  <a:pt x="4047028" y="3551212"/>
                </a:lnTo>
                <a:lnTo>
                  <a:pt x="4047028" y="3662037"/>
                </a:lnTo>
                <a:lnTo>
                  <a:pt x="3936204" y="3662037"/>
                </a:lnTo>
                <a:close/>
                <a:moveTo>
                  <a:pt x="2885395" y="3551212"/>
                </a:moveTo>
                <a:lnTo>
                  <a:pt x="2996220" y="3551212"/>
                </a:lnTo>
                <a:lnTo>
                  <a:pt x="2996220" y="3662037"/>
                </a:lnTo>
                <a:lnTo>
                  <a:pt x="2885395" y="3662037"/>
                </a:lnTo>
                <a:close/>
                <a:moveTo>
                  <a:pt x="1834587" y="3551212"/>
                </a:moveTo>
                <a:lnTo>
                  <a:pt x="1945412" y="3551212"/>
                </a:lnTo>
                <a:lnTo>
                  <a:pt x="1945412" y="3662037"/>
                </a:lnTo>
                <a:lnTo>
                  <a:pt x="1834587" y="3662037"/>
                </a:lnTo>
                <a:close/>
                <a:moveTo>
                  <a:pt x="783778" y="3551212"/>
                </a:moveTo>
                <a:lnTo>
                  <a:pt x="894603" y="3551212"/>
                </a:lnTo>
                <a:lnTo>
                  <a:pt x="894603" y="3662037"/>
                </a:lnTo>
                <a:lnTo>
                  <a:pt x="783778" y="3662037"/>
                </a:lnTo>
                <a:close/>
                <a:moveTo>
                  <a:pt x="2942310" y="3107962"/>
                </a:moveTo>
                <a:lnTo>
                  <a:pt x="2470818" y="3579456"/>
                </a:lnTo>
                <a:lnTo>
                  <a:pt x="2470818" y="3634904"/>
                </a:lnTo>
                <a:lnTo>
                  <a:pt x="2942310" y="4106399"/>
                </a:lnTo>
                <a:lnTo>
                  <a:pt x="3410800" y="3637911"/>
                </a:lnTo>
                <a:lnTo>
                  <a:pt x="3410800" y="3576450"/>
                </a:lnTo>
                <a:close/>
                <a:moveTo>
                  <a:pt x="8195700" y="3107962"/>
                </a:moveTo>
                <a:lnTo>
                  <a:pt x="7724849" y="3578813"/>
                </a:lnTo>
                <a:lnTo>
                  <a:pt x="7724849" y="3635545"/>
                </a:lnTo>
                <a:lnTo>
                  <a:pt x="8195702" y="4106398"/>
                </a:lnTo>
                <a:lnTo>
                  <a:pt x="8664832" y="3637268"/>
                </a:lnTo>
                <a:lnTo>
                  <a:pt x="8664832" y="3577094"/>
                </a:lnTo>
                <a:close/>
                <a:moveTo>
                  <a:pt x="5043655" y="3107962"/>
                </a:moveTo>
                <a:lnTo>
                  <a:pt x="4572425" y="3579192"/>
                </a:lnTo>
                <a:lnTo>
                  <a:pt x="4572425" y="3635169"/>
                </a:lnTo>
                <a:lnTo>
                  <a:pt x="5043654" y="4106399"/>
                </a:lnTo>
                <a:lnTo>
                  <a:pt x="5512408" y="3637645"/>
                </a:lnTo>
                <a:lnTo>
                  <a:pt x="5512408" y="3576714"/>
                </a:lnTo>
                <a:close/>
                <a:moveTo>
                  <a:pt x="840943" y="3107962"/>
                </a:moveTo>
                <a:lnTo>
                  <a:pt x="369199" y="3579705"/>
                </a:lnTo>
                <a:lnTo>
                  <a:pt x="369199" y="3634656"/>
                </a:lnTo>
                <a:lnTo>
                  <a:pt x="840943" y="4106401"/>
                </a:lnTo>
                <a:lnTo>
                  <a:pt x="1309186" y="3638165"/>
                </a:lnTo>
                <a:lnTo>
                  <a:pt x="1309186" y="3576196"/>
                </a:lnTo>
                <a:close/>
                <a:moveTo>
                  <a:pt x="3992991" y="3107961"/>
                </a:moveTo>
                <a:lnTo>
                  <a:pt x="3521625" y="3579327"/>
                </a:lnTo>
                <a:lnTo>
                  <a:pt x="3521625" y="3635034"/>
                </a:lnTo>
                <a:lnTo>
                  <a:pt x="3992992" y="4106400"/>
                </a:lnTo>
                <a:lnTo>
                  <a:pt x="4461600" y="3637773"/>
                </a:lnTo>
                <a:lnTo>
                  <a:pt x="4461600" y="3576588"/>
                </a:lnTo>
                <a:close/>
                <a:moveTo>
                  <a:pt x="1891629" y="3107961"/>
                </a:moveTo>
                <a:lnTo>
                  <a:pt x="1420011" y="3579585"/>
                </a:lnTo>
                <a:lnTo>
                  <a:pt x="1420011" y="3634777"/>
                </a:lnTo>
                <a:lnTo>
                  <a:pt x="1891629" y="4106400"/>
                </a:lnTo>
                <a:lnTo>
                  <a:pt x="2359993" y="3638038"/>
                </a:lnTo>
                <a:lnTo>
                  <a:pt x="2359993" y="3576322"/>
                </a:lnTo>
                <a:close/>
                <a:moveTo>
                  <a:pt x="6094336" y="3107961"/>
                </a:moveTo>
                <a:lnTo>
                  <a:pt x="5623233" y="3579064"/>
                </a:lnTo>
                <a:lnTo>
                  <a:pt x="5623233" y="3635295"/>
                </a:lnTo>
                <a:lnTo>
                  <a:pt x="6094336" y="4106399"/>
                </a:lnTo>
                <a:lnTo>
                  <a:pt x="6563216" y="3637520"/>
                </a:lnTo>
                <a:lnTo>
                  <a:pt x="6563216" y="3576841"/>
                </a:lnTo>
                <a:close/>
                <a:moveTo>
                  <a:pt x="7145019" y="3107960"/>
                </a:moveTo>
                <a:lnTo>
                  <a:pt x="6674041" y="3578938"/>
                </a:lnTo>
                <a:lnTo>
                  <a:pt x="6674041" y="3635421"/>
                </a:lnTo>
                <a:lnTo>
                  <a:pt x="7145018" y="4106399"/>
                </a:lnTo>
                <a:lnTo>
                  <a:pt x="7614024" y="3637394"/>
                </a:lnTo>
                <a:lnTo>
                  <a:pt x="7614024" y="3576965"/>
                </a:lnTo>
                <a:close/>
                <a:moveTo>
                  <a:pt x="8664832" y="3027337"/>
                </a:moveTo>
                <a:lnTo>
                  <a:pt x="8775657" y="3027337"/>
                </a:lnTo>
                <a:lnTo>
                  <a:pt x="8775657" y="3138162"/>
                </a:lnTo>
                <a:lnTo>
                  <a:pt x="8664832" y="3138162"/>
                </a:lnTo>
                <a:close/>
                <a:moveTo>
                  <a:pt x="7614024" y="3027337"/>
                </a:moveTo>
                <a:lnTo>
                  <a:pt x="7724849" y="3027337"/>
                </a:lnTo>
                <a:lnTo>
                  <a:pt x="7724849" y="3138162"/>
                </a:lnTo>
                <a:lnTo>
                  <a:pt x="7614024" y="3138162"/>
                </a:lnTo>
                <a:close/>
                <a:moveTo>
                  <a:pt x="6563216" y="3027337"/>
                </a:moveTo>
                <a:lnTo>
                  <a:pt x="6674041" y="3027337"/>
                </a:lnTo>
                <a:lnTo>
                  <a:pt x="6674041" y="3138162"/>
                </a:lnTo>
                <a:lnTo>
                  <a:pt x="6563216" y="3138162"/>
                </a:lnTo>
                <a:close/>
                <a:moveTo>
                  <a:pt x="5512408" y="3027337"/>
                </a:moveTo>
                <a:lnTo>
                  <a:pt x="5623233" y="3027337"/>
                </a:lnTo>
                <a:lnTo>
                  <a:pt x="5623233" y="3138162"/>
                </a:lnTo>
                <a:lnTo>
                  <a:pt x="5512408" y="3138162"/>
                </a:lnTo>
                <a:close/>
                <a:moveTo>
                  <a:pt x="4461600" y="3027337"/>
                </a:moveTo>
                <a:lnTo>
                  <a:pt x="4572425" y="3027337"/>
                </a:lnTo>
                <a:lnTo>
                  <a:pt x="4572425" y="3138162"/>
                </a:lnTo>
                <a:lnTo>
                  <a:pt x="4461600" y="3138162"/>
                </a:lnTo>
                <a:close/>
                <a:moveTo>
                  <a:pt x="3410798" y="3027337"/>
                </a:moveTo>
                <a:lnTo>
                  <a:pt x="3521622" y="3027337"/>
                </a:lnTo>
                <a:lnTo>
                  <a:pt x="3521622" y="3138162"/>
                </a:lnTo>
                <a:lnTo>
                  <a:pt x="3410798" y="3138162"/>
                </a:lnTo>
                <a:close/>
                <a:moveTo>
                  <a:pt x="2359990" y="3027337"/>
                </a:moveTo>
                <a:lnTo>
                  <a:pt x="2470815" y="3027337"/>
                </a:lnTo>
                <a:lnTo>
                  <a:pt x="2470815" y="3138162"/>
                </a:lnTo>
                <a:lnTo>
                  <a:pt x="2359990" y="3138162"/>
                </a:lnTo>
                <a:close/>
                <a:moveTo>
                  <a:pt x="1309183" y="3027337"/>
                </a:moveTo>
                <a:lnTo>
                  <a:pt x="1420008" y="3027337"/>
                </a:lnTo>
                <a:lnTo>
                  <a:pt x="1420008" y="3138162"/>
                </a:lnTo>
                <a:lnTo>
                  <a:pt x="1309183" y="3138162"/>
                </a:lnTo>
                <a:close/>
                <a:moveTo>
                  <a:pt x="258373" y="3027337"/>
                </a:moveTo>
                <a:lnTo>
                  <a:pt x="369197" y="3027337"/>
                </a:lnTo>
                <a:lnTo>
                  <a:pt x="369197" y="3138162"/>
                </a:lnTo>
                <a:lnTo>
                  <a:pt x="258373" y="3138162"/>
                </a:lnTo>
                <a:close/>
                <a:moveTo>
                  <a:pt x="7642081" y="2610898"/>
                </a:moveTo>
                <a:lnTo>
                  <a:pt x="7171142" y="3081837"/>
                </a:lnTo>
                <a:lnTo>
                  <a:pt x="7640516" y="3551212"/>
                </a:lnTo>
                <a:lnTo>
                  <a:pt x="7700206" y="3551212"/>
                </a:lnTo>
                <a:lnTo>
                  <a:pt x="8169578" y="3081840"/>
                </a:lnTo>
                <a:lnTo>
                  <a:pt x="7698636" y="2610898"/>
                </a:lnTo>
                <a:close/>
                <a:moveTo>
                  <a:pt x="6591400" y="2610898"/>
                </a:moveTo>
                <a:lnTo>
                  <a:pt x="6120458" y="3081839"/>
                </a:lnTo>
                <a:lnTo>
                  <a:pt x="6589831" y="3551212"/>
                </a:lnTo>
                <a:lnTo>
                  <a:pt x="6649523" y="3551212"/>
                </a:lnTo>
                <a:lnTo>
                  <a:pt x="7118897" y="3081838"/>
                </a:lnTo>
                <a:lnTo>
                  <a:pt x="6647958" y="2610898"/>
                </a:lnTo>
                <a:close/>
                <a:moveTo>
                  <a:pt x="5540719" y="2610898"/>
                </a:moveTo>
                <a:lnTo>
                  <a:pt x="5069777" y="3081840"/>
                </a:lnTo>
                <a:lnTo>
                  <a:pt x="5539149" y="3551212"/>
                </a:lnTo>
                <a:lnTo>
                  <a:pt x="5598841" y="3551212"/>
                </a:lnTo>
                <a:lnTo>
                  <a:pt x="6068214" y="3081839"/>
                </a:lnTo>
                <a:lnTo>
                  <a:pt x="5597273" y="2610898"/>
                </a:lnTo>
                <a:close/>
                <a:moveTo>
                  <a:pt x="4490037" y="2610898"/>
                </a:moveTo>
                <a:lnTo>
                  <a:pt x="4019113" y="3081839"/>
                </a:lnTo>
                <a:lnTo>
                  <a:pt x="4488468" y="3551212"/>
                </a:lnTo>
                <a:lnTo>
                  <a:pt x="4548161" y="3551212"/>
                </a:lnTo>
                <a:lnTo>
                  <a:pt x="5017533" y="3081840"/>
                </a:lnTo>
                <a:lnTo>
                  <a:pt x="4546591" y="2610898"/>
                </a:lnTo>
                <a:close/>
                <a:moveTo>
                  <a:pt x="3439375" y="2610898"/>
                </a:moveTo>
                <a:lnTo>
                  <a:pt x="2968432" y="3081840"/>
                </a:lnTo>
                <a:lnTo>
                  <a:pt x="3437804" y="3551212"/>
                </a:lnTo>
                <a:lnTo>
                  <a:pt x="3497496" y="3551212"/>
                </a:lnTo>
                <a:lnTo>
                  <a:pt x="3966869" y="3081840"/>
                </a:lnTo>
                <a:lnTo>
                  <a:pt x="3495925" y="2610898"/>
                </a:lnTo>
                <a:close/>
                <a:moveTo>
                  <a:pt x="2388694" y="2610898"/>
                </a:moveTo>
                <a:lnTo>
                  <a:pt x="1917751" y="3081839"/>
                </a:lnTo>
                <a:lnTo>
                  <a:pt x="2387125" y="3551212"/>
                </a:lnTo>
                <a:lnTo>
                  <a:pt x="2446818" y="3551212"/>
                </a:lnTo>
                <a:lnTo>
                  <a:pt x="2916188" y="3081841"/>
                </a:lnTo>
                <a:lnTo>
                  <a:pt x="2445246" y="2610898"/>
                </a:lnTo>
                <a:close/>
                <a:moveTo>
                  <a:pt x="1338016" y="2610898"/>
                </a:moveTo>
                <a:lnTo>
                  <a:pt x="867065" y="3081840"/>
                </a:lnTo>
                <a:lnTo>
                  <a:pt x="1336446" y="3551212"/>
                </a:lnTo>
                <a:lnTo>
                  <a:pt x="1396142" y="3551212"/>
                </a:lnTo>
                <a:lnTo>
                  <a:pt x="1865507" y="3081839"/>
                </a:lnTo>
                <a:lnTo>
                  <a:pt x="1394572" y="2610898"/>
                </a:lnTo>
                <a:close/>
                <a:moveTo>
                  <a:pt x="8139428" y="2500073"/>
                </a:moveTo>
                <a:lnTo>
                  <a:pt x="8250253" y="2500073"/>
                </a:lnTo>
                <a:lnTo>
                  <a:pt x="8250253" y="2610898"/>
                </a:lnTo>
                <a:lnTo>
                  <a:pt x="8139428" y="2610898"/>
                </a:lnTo>
                <a:close/>
                <a:moveTo>
                  <a:pt x="7088620" y="2500073"/>
                </a:moveTo>
                <a:lnTo>
                  <a:pt x="7199445" y="2500073"/>
                </a:lnTo>
                <a:lnTo>
                  <a:pt x="7199445" y="2610898"/>
                </a:lnTo>
                <a:lnTo>
                  <a:pt x="7088620" y="2610898"/>
                </a:lnTo>
                <a:close/>
                <a:moveTo>
                  <a:pt x="6037812" y="2500073"/>
                </a:moveTo>
                <a:lnTo>
                  <a:pt x="6148637" y="2500073"/>
                </a:lnTo>
                <a:lnTo>
                  <a:pt x="6148637" y="2610898"/>
                </a:lnTo>
                <a:lnTo>
                  <a:pt x="6037812" y="2610898"/>
                </a:lnTo>
                <a:close/>
                <a:moveTo>
                  <a:pt x="4987004" y="2500073"/>
                </a:moveTo>
                <a:lnTo>
                  <a:pt x="5097829" y="2500073"/>
                </a:lnTo>
                <a:lnTo>
                  <a:pt x="5097829" y="2610898"/>
                </a:lnTo>
                <a:lnTo>
                  <a:pt x="4987004" y="2610898"/>
                </a:lnTo>
                <a:close/>
                <a:moveTo>
                  <a:pt x="3936207" y="2500073"/>
                </a:moveTo>
                <a:lnTo>
                  <a:pt x="4047031" y="2500073"/>
                </a:lnTo>
                <a:lnTo>
                  <a:pt x="4047031" y="2610898"/>
                </a:lnTo>
                <a:lnTo>
                  <a:pt x="3936207" y="2610898"/>
                </a:lnTo>
                <a:close/>
                <a:moveTo>
                  <a:pt x="2885399" y="2500073"/>
                </a:moveTo>
                <a:lnTo>
                  <a:pt x="2996223" y="2500073"/>
                </a:lnTo>
                <a:lnTo>
                  <a:pt x="2996223" y="2610898"/>
                </a:lnTo>
                <a:lnTo>
                  <a:pt x="2885399" y="2610898"/>
                </a:lnTo>
                <a:close/>
                <a:moveTo>
                  <a:pt x="1834589" y="2500073"/>
                </a:moveTo>
                <a:lnTo>
                  <a:pt x="1945415" y="2500073"/>
                </a:lnTo>
                <a:lnTo>
                  <a:pt x="1945415" y="2610898"/>
                </a:lnTo>
                <a:lnTo>
                  <a:pt x="1834589" y="2610898"/>
                </a:lnTo>
                <a:close/>
                <a:moveTo>
                  <a:pt x="783780" y="2500073"/>
                </a:moveTo>
                <a:lnTo>
                  <a:pt x="894605" y="2500073"/>
                </a:lnTo>
                <a:lnTo>
                  <a:pt x="894605" y="2610898"/>
                </a:lnTo>
                <a:lnTo>
                  <a:pt x="783780" y="2610898"/>
                </a:lnTo>
                <a:close/>
                <a:moveTo>
                  <a:pt x="1891628" y="2057290"/>
                </a:moveTo>
                <a:lnTo>
                  <a:pt x="1420016" y="2528900"/>
                </a:lnTo>
                <a:lnTo>
                  <a:pt x="1420016" y="2584097"/>
                </a:lnTo>
                <a:lnTo>
                  <a:pt x="1891629" y="3055718"/>
                </a:lnTo>
                <a:lnTo>
                  <a:pt x="2359995" y="2587353"/>
                </a:lnTo>
                <a:lnTo>
                  <a:pt x="2359995" y="2525647"/>
                </a:lnTo>
                <a:close/>
                <a:moveTo>
                  <a:pt x="2942310" y="2057290"/>
                </a:moveTo>
                <a:lnTo>
                  <a:pt x="2470820" y="2528772"/>
                </a:lnTo>
                <a:lnTo>
                  <a:pt x="2470820" y="2584228"/>
                </a:lnTo>
                <a:lnTo>
                  <a:pt x="2942310" y="3055719"/>
                </a:lnTo>
                <a:lnTo>
                  <a:pt x="3410803" y="2587227"/>
                </a:lnTo>
                <a:lnTo>
                  <a:pt x="3410803" y="2525772"/>
                </a:lnTo>
                <a:close/>
                <a:moveTo>
                  <a:pt x="3992992" y="2057289"/>
                </a:moveTo>
                <a:lnTo>
                  <a:pt x="3521627" y="2528644"/>
                </a:lnTo>
                <a:lnTo>
                  <a:pt x="3521627" y="2584355"/>
                </a:lnTo>
                <a:lnTo>
                  <a:pt x="3992992" y="3055718"/>
                </a:lnTo>
                <a:lnTo>
                  <a:pt x="4461600" y="2587092"/>
                </a:lnTo>
                <a:lnTo>
                  <a:pt x="4461600" y="2525906"/>
                </a:lnTo>
                <a:close/>
                <a:moveTo>
                  <a:pt x="7145018" y="2057289"/>
                </a:moveTo>
                <a:lnTo>
                  <a:pt x="6674041" y="2528257"/>
                </a:lnTo>
                <a:lnTo>
                  <a:pt x="6674041" y="2584737"/>
                </a:lnTo>
                <a:lnTo>
                  <a:pt x="7145020" y="3055716"/>
                </a:lnTo>
                <a:lnTo>
                  <a:pt x="7614024" y="2586712"/>
                </a:lnTo>
                <a:lnTo>
                  <a:pt x="7614024" y="2526286"/>
                </a:lnTo>
                <a:close/>
                <a:moveTo>
                  <a:pt x="5043655" y="2057288"/>
                </a:moveTo>
                <a:lnTo>
                  <a:pt x="4572425" y="2528510"/>
                </a:lnTo>
                <a:lnTo>
                  <a:pt x="4572425" y="2584487"/>
                </a:lnTo>
                <a:lnTo>
                  <a:pt x="5043655" y="3055718"/>
                </a:lnTo>
                <a:lnTo>
                  <a:pt x="5512408" y="2586964"/>
                </a:lnTo>
                <a:lnTo>
                  <a:pt x="5512408" y="2526033"/>
                </a:lnTo>
                <a:close/>
                <a:moveTo>
                  <a:pt x="840943" y="2057288"/>
                </a:moveTo>
                <a:lnTo>
                  <a:pt x="369202" y="2529021"/>
                </a:lnTo>
                <a:lnTo>
                  <a:pt x="369202" y="2583976"/>
                </a:lnTo>
                <a:lnTo>
                  <a:pt x="840943" y="3055718"/>
                </a:lnTo>
                <a:lnTo>
                  <a:pt x="1309190" y="2587479"/>
                </a:lnTo>
                <a:lnTo>
                  <a:pt x="1309190" y="2525518"/>
                </a:lnTo>
                <a:close/>
                <a:moveTo>
                  <a:pt x="8195701" y="2057287"/>
                </a:moveTo>
                <a:lnTo>
                  <a:pt x="7724849" y="2528130"/>
                </a:lnTo>
                <a:lnTo>
                  <a:pt x="7724849" y="2584867"/>
                </a:lnTo>
                <a:lnTo>
                  <a:pt x="8195700" y="3055717"/>
                </a:lnTo>
                <a:lnTo>
                  <a:pt x="8664832" y="2586585"/>
                </a:lnTo>
                <a:lnTo>
                  <a:pt x="8664832" y="2526410"/>
                </a:lnTo>
                <a:close/>
                <a:moveTo>
                  <a:pt x="6094339" y="2057287"/>
                </a:moveTo>
                <a:lnTo>
                  <a:pt x="5623233" y="2528385"/>
                </a:lnTo>
                <a:lnTo>
                  <a:pt x="5623233" y="2584613"/>
                </a:lnTo>
                <a:lnTo>
                  <a:pt x="6094336" y="3055717"/>
                </a:lnTo>
                <a:lnTo>
                  <a:pt x="6563216" y="2586838"/>
                </a:lnTo>
                <a:lnTo>
                  <a:pt x="6563216" y="2526156"/>
                </a:lnTo>
                <a:close/>
                <a:moveTo>
                  <a:pt x="1309181" y="1973451"/>
                </a:moveTo>
                <a:lnTo>
                  <a:pt x="1420005" y="1973451"/>
                </a:lnTo>
                <a:lnTo>
                  <a:pt x="1420005" y="2084276"/>
                </a:lnTo>
                <a:lnTo>
                  <a:pt x="1309181" y="2084276"/>
                </a:lnTo>
                <a:close/>
                <a:moveTo>
                  <a:pt x="258371" y="1973451"/>
                </a:moveTo>
                <a:lnTo>
                  <a:pt x="369196" y="1973451"/>
                </a:lnTo>
                <a:lnTo>
                  <a:pt x="369196" y="2084276"/>
                </a:lnTo>
                <a:lnTo>
                  <a:pt x="258371" y="2084276"/>
                </a:lnTo>
                <a:close/>
                <a:moveTo>
                  <a:pt x="3410796" y="1973451"/>
                </a:moveTo>
                <a:lnTo>
                  <a:pt x="3521621" y="1973451"/>
                </a:lnTo>
                <a:lnTo>
                  <a:pt x="3521621" y="2084276"/>
                </a:lnTo>
                <a:lnTo>
                  <a:pt x="3410796" y="2084276"/>
                </a:lnTo>
                <a:close/>
                <a:moveTo>
                  <a:pt x="2359988" y="1973451"/>
                </a:moveTo>
                <a:lnTo>
                  <a:pt x="2470813" y="1973451"/>
                </a:lnTo>
                <a:lnTo>
                  <a:pt x="2470813" y="2084276"/>
                </a:lnTo>
                <a:lnTo>
                  <a:pt x="2359988" y="2084276"/>
                </a:lnTo>
                <a:close/>
                <a:moveTo>
                  <a:pt x="4461600" y="1973451"/>
                </a:moveTo>
                <a:lnTo>
                  <a:pt x="4572425" y="1973451"/>
                </a:lnTo>
                <a:lnTo>
                  <a:pt x="4572425" y="2084276"/>
                </a:lnTo>
                <a:lnTo>
                  <a:pt x="4461600" y="2084276"/>
                </a:lnTo>
                <a:close/>
                <a:moveTo>
                  <a:pt x="6563216" y="1973451"/>
                </a:moveTo>
                <a:lnTo>
                  <a:pt x="6674041" y="1973451"/>
                </a:lnTo>
                <a:lnTo>
                  <a:pt x="6674041" y="2084276"/>
                </a:lnTo>
                <a:lnTo>
                  <a:pt x="6563216" y="2084276"/>
                </a:lnTo>
                <a:close/>
                <a:moveTo>
                  <a:pt x="5512408" y="1973451"/>
                </a:moveTo>
                <a:lnTo>
                  <a:pt x="5623233" y="1973451"/>
                </a:lnTo>
                <a:lnTo>
                  <a:pt x="5623233" y="2084276"/>
                </a:lnTo>
                <a:lnTo>
                  <a:pt x="5512408" y="2084276"/>
                </a:lnTo>
                <a:close/>
                <a:moveTo>
                  <a:pt x="8664832" y="1973450"/>
                </a:moveTo>
                <a:lnTo>
                  <a:pt x="8775657" y="1973450"/>
                </a:lnTo>
                <a:lnTo>
                  <a:pt x="8775657" y="2084275"/>
                </a:lnTo>
                <a:lnTo>
                  <a:pt x="8664832" y="2084275"/>
                </a:lnTo>
                <a:close/>
                <a:moveTo>
                  <a:pt x="7614024" y="1973450"/>
                </a:moveTo>
                <a:lnTo>
                  <a:pt x="7724849" y="1973450"/>
                </a:lnTo>
                <a:lnTo>
                  <a:pt x="7724849" y="2084275"/>
                </a:lnTo>
                <a:lnTo>
                  <a:pt x="7614024" y="2084275"/>
                </a:lnTo>
                <a:close/>
                <a:moveTo>
                  <a:pt x="1340281" y="1557960"/>
                </a:moveTo>
                <a:lnTo>
                  <a:pt x="867065" y="2031167"/>
                </a:lnTo>
                <a:lnTo>
                  <a:pt x="1335989" y="2500073"/>
                </a:lnTo>
                <a:lnTo>
                  <a:pt x="1396599" y="2500073"/>
                </a:lnTo>
                <a:lnTo>
                  <a:pt x="1865505" y="2031168"/>
                </a:lnTo>
                <a:lnTo>
                  <a:pt x="1392304" y="1557960"/>
                </a:lnTo>
                <a:close/>
                <a:moveTo>
                  <a:pt x="3441642" y="1557959"/>
                </a:moveTo>
                <a:lnTo>
                  <a:pt x="2968432" y="2031168"/>
                </a:lnTo>
                <a:lnTo>
                  <a:pt x="3437347" y="2500073"/>
                </a:lnTo>
                <a:lnTo>
                  <a:pt x="3497954" y="2500073"/>
                </a:lnTo>
                <a:lnTo>
                  <a:pt x="3966871" y="2031167"/>
                </a:lnTo>
                <a:lnTo>
                  <a:pt x="3493660" y="1557959"/>
                </a:lnTo>
                <a:close/>
                <a:moveTo>
                  <a:pt x="2390960" y="1557959"/>
                </a:moveTo>
                <a:lnTo>
                  <a:pt x="1917749" y="2031168"/>
                </a:lnTo>
                <a:lnTo>
                  <a:pt x="2386666" y="2500073"/>
                </a:lnTo>
                <a:lnTo>
                  <a:pt x="2447276" y="2500073"/>
                </a:lnTo>
                <a:lnTo>
                  <a:pt x="2916188" y="2031168"/>
                </a:lnTo>
                <a:lnTo>
                  <a:pt x="2442982" y="1557959"/>
                </a:lnTo>
                <a:close/>
                <a:moveTo>
                  <a:pt x="5542984" y="1557959"/>
                </a:moveTo>
                <a:lnTo>
                  <a:pt x="5069777" y="2031166"/>
                </a:lnTo>
                <a:lnTo>
                  <a:pt x="5538692" y="2500073"/>
                </a:lnTo>
                <a:lnTo>
                  <a:pt x="5599300" y="2500073"/>
                </a:lnTo>
                <a:lnTo>
                  <a:pt x="6068216" y="2031165"/>
                </a:lnTo>
                <a:lnTo>
                  <a:pt x="5595011" y="1557959"/>
                </a:lnTo>
                <a:close/>
                <a:moveTo>
                  <a:pt x="4492304" y="1557959"/>
                </a:moveTo>
                <a:lnTo>
                  <a:pt x="4019114" y="2031167"/>
                </a:lnTo>
                <a:lnTo>
                  <a:pt x="4488010" y="2500073"/>
                </a:lnTo>
                <a:lnTo>
                  <a:pt x="4548618" y="2500073"/>
                </a:lnTo>
                <a:lnTo>
                  <a:pt x="5017533" y="2031166"/>
                </a:lnTo>
                <a:lnTo>
                  <a:pt x="4544326" y="1557959"/>
                </a:lnTo>
                <a:close/>
                <a:moveTo>
                  <a:pt x="7644348" y="1557959"/>
                </a:moveTo>
                <a:lnTo>
                  <a:pt x="7171139" y="2031167"/>
                </a:lnTo>
                <a:lnTo>
                  <a:pt x="7640054" y="2500073"/>
                </a:lnTo>
                <a:lnTo>
                  <a:pt x="7700663" y="2500073"/>
                </a:lnTo>
                <a:lnTo>
                  <a:pt x="8169579" y="2031166"/>
                </a:lnTo>
                <a:lnTo>
                  <a:pt x="7696373" y="1557959"/>
                </a:lnTo>
                <a:close/>
                <a:moveTo>
                  <a:pt x="6593666" y="1557959"/>
                </a:moveTo>
                <a:lnTo>
                  <a:pt x="6120461" y="2031165"/>
                </a:lnTo>
                <a:lnTo>
                  <a:pt x="6589377" y="2500073"/>
                </a:lnTo>
                <a:lnTo>
                  <a:pt x="6649981" y="2500073"/>
                </a:lnTo>
                <a:lnTo>
                  <a:pt x="7118896" y="2031167"/>
                </a:lnTo>
                <a:lnTo>
                  <a:pt x="6645688" y="1557959"/>
                </a:lnTo>
                <a:close/>
                <a:moveTo>
                  <a:pt x="783783" y="1447135"/>
                </a:moveTo>
                <a:lnTo>
                  <a:pt x="894607" y="1447135"/>
                </a:lnTo>
                <a:lnTo>
                  <a:pt x="894607" y="1557960"/>
                </a:lnTo>
                <a:lnTo>
                  <a:pt x="783783" y="1557960"/>
                </a:lnTo>
                <a:close/>
                <a:moveTo>
                  <a:pt x="3936210" y="1447134"/>
                </a:moveTo>
                <a:lnTo>
                  <a:pt x="4047034" y="1447134"/>
                </a:lnTo>
                <a:lnTo>
                  <a:pt x="4047034" y="1557959"/>
                </a:lnTo>
                <a:lnTo>
                  <a:pt x="3936210" y="1557959"/>
                </a:lnTo>
                <a:close/>
                <a:moveTo>
                  <a:pt x="2885402" y="1447134"/>
                </a:moveTo>
                <a:lnTo>
                  <a:pt x="2996226" y="1447134"/>
                </a:lnTo>
                <a:lnTo>
                  <a:pt x="2996226" y="1557959"/>
                </a:lnTo>
                <a:lnTo>
                  <a:pt x="2885402" y="1557959"/>
                </a:lnTo>
                <a:close/>
                <a:moveTo>
                  <a:pt x="1834592" y="1447134"/>
                </a:moveTo>
                <a:lnTo>
                  <a:pt x="1945417" y="1447134"/>
                </a:lnTo>
                <a:lnTo>
                  <a:pt x="1945417" y="1557959"/>
                </a:lnTo>
                <a:lnTo>
                  <a:pt x="1834592" y="1557959"/>
                </a:lnTo>
                <a:close/>
                <a:moveTo>
                  <a:pt x="6037812" y="1447134"/>
                </a:moveTo>
                <a:lnTo>
                  <a:pt x="6148637" y="1447134"/>
                </a:lnTo>
                <a:lnTo>
                  <a:pt x="6148637" y="1557959"/>
                </a:lnTo>
                <a:lnTo>
                  <a:pt x="6037812" y="1557959"/>
                </a:lnTo>
                <a:close/>
                <a:moveTo>
                  <a:pt x="4987004" y="1447134"/>
                </a:moveTo>
                <a:lnTo>
                  <a:pt x="5097829" y="1447134"/>
                </a:lnTo>
                <a:lnTo>
                  <a:pt x="5097829" y="1557959"/>
                </a:lnTo>
                <a:lnTo>
                  <a:pt x="4987004" y="1557959"/>
                </a:lnTo>
                <a:close/>
                <a:moveTo>
                  <a:pt x="8139428" y="1447134"/>
                </a:moveTo>
                <a:lnTo>
                  <a:pt x="8250253" y="1447134"/>
                </a:lnTo>
                <a:lnTo>
                  <a:pt x="8250253" y="1557959"/>
                </a:lnTo>
                <a:lnTo>
                  <a:pt x="8139428" y="1557959"/>
                </a:lnTo>
                <a:close/>
                <a:moveTo>
                  <a:pt x="7088620" y="1447134"/>
                </a:moveTo>
                <a:lnTo>
                  <a:pt x="7199445" y="1447134"/>
                </a:lnTo>
                <a:lnTo>
                  <a:pt x="7199445" y="1557959"/>
                </a:lnTo>
                <a:lnTo>
                  <a:pt x="7088620" y="1557959"/>
                </a:lnTo>
                <a:close/>
                <a:moveTo>
                  <a:pt x="2942311" y="1006606"/>
                </a:moveTo>
                <a:lnTo>
                  <a:pt x="2470823" y="1478096"/>
                </a:lnTo>
                <a:lnTo>
                  <a:pt x="2470823" y="1533557"/>
                </a:lnTo>
                <a:lnTo>
                  <a:pt x="2942310" y="2005046"/>
                </a:lnTo>
                <a:lnTo>
                  <a:pt x="3410807" y="1536551"/>
                </a:lnTo>
                <a:lnTo>
                  <a:pt x="3410807" y="1475102"/>
                </a:lnTo>
                <a:close/>
                <a:moveTo>
                  <a:pt x="1891628" y="1006606"/>
                </a:moveTo>
                <a:lnTo>
                  <a:pt x="1420020" y="1478222"/>
                </a:lnTo>
                <a:lnTo>
                  <a:pt x="1420020" y="1533430"/>
                </a:lnTo>
                <a:lnTo>
                  <a:pt x="1891628" y="2005046"/>
                </a:lnTo>
                <a:lnTo>
                  <a:pt x="2359999" y="1536677"/>
                </a:lnTo>
                <a:lnTo>
                  <a:pt x="2359999" y="1474976"/>
                </a:lnTo>
                <a:close/>
                <a:moveTo>
                  <a:pt x="840942" y="1006606"/>
                </a:moveTo>
                <a:lnTo>
                  <a:pt x="369204" y="1478346"/>
                </a:lnTo>
                <a:lnTo>
                  <a:pt x="369204" y="1533304"/>
                </a:lnTo>
                <a:lnTo>
                  <a:pt x="840943" y="2005045"/>
                </a:lnTo>
                <a:lnTo>
                  <a:pt x="1309193" y="1536802"/>
                </a:lnTo>
                <a:lnTo>
                  <a:pt x="1309193" y="1474850"/>
                </a:lnTo>
                <a:close/>
                <a:moveTo>
                  <a:pt x="3992992" y="1006606"/>
                </a:moveTo>
                <a:lnTo>
                  <a:pt x="3521631" y="1477968"/>
                </a:lnTo>
                <a:lnTo>
                  <a:pt x="3521631" y="1533684"/>
                </a:lnTo>
                <a:lnTo>
                  <a:pt x="3992992" y="2005046"/>
                </a:lnTo>
                <a:lnTo>
                  <a:pt x="4461600" y="1536420"/>
                </a:lnTo>
                <a:lnTo>
                  <a:pt x="4461600" y="1475233"/>
                </a:lnTo>
                <a:close/>
                <a:moveTo>
                  <a:pt x="6094336" y="1006605"/>
                </a:moveTo>
                <a:lnTo>
                  <a:pt x="5623233" y="1477710"/>
                </a:lnTo>
                <a:lnTo>
                  <a:pt x="5623233" y="1533937"/>
                </a:lnTo>
                <a:lnTo>
                  <a:pt x="6094338" y="2005043"/>
                </a:lnTo>
                <a:lnTo>
                  <a:pt x="6563216" y="1536165"/>
                </a:lnTo>
                <a:lnTo>
                  <a:pt x="6563216" y="1475486"/>
                </a:lnTo>
                <a:close/>
                <a:moveTo>
                  <a:pt x="7145020" y="1006604"/>
                </a:moveTo>
                <a:lnTo>
                  <a:pt x="6674041" y="1477584"/>
                </a:lnTo>
                <a:lnTo>
                  <a:pt x="6674041" y="1534069"/>
                </a:lnTo>
                <a:lnTo>
                  <a:pt x="7145018" y="2005045"/>
                </a:lnTo>
                <a:lnTo>
                  <a:pt x="7614024" y="1536039"/>
                </a:lnTo>
                <a:lnTo>
                  <a:pt x="7614024" y="1475610"/>
                </a:lnTo>
                <a:close/>
                <a:moveTo>
                  <a:pt x="8195701" y="1006604"/>
                </a:moveTo>
                <a:lnTo>
                  <a:pt x="7724849" y="1477457"/>
                </a:lnTo>
                <a:lnTo>
                  <a:pt x="7724849" y="1534190"/>
                </a:lnTo>
                <a:lnTo>
                  <a:pt x="8195702" y="2005044"/>
                </a:lnTo>
                <a:lnTo>
                  <a:pt x="8664832" y="1535914"/>
                </a:lnTo>
                <a:lnTo>
                  <a:pt x="8664832" y="1475735"/>
                </a:lnTo>
                <a:close/>
                <a:moveTo>
                  <a:pt x="5043657" y="1006604"/>
                </a:moveTo>
                <a:lnTo>
                  <a:pt x="4572425" y="1477838"/>
                </a:lnTo>
                <a:lnTo>
                  <a:pt x="4572425" y="1533814"/>
                </a:lnTo>
                <a:lnTo>
                  <a:pt x="5043655" y="2005045"/>
                </a:lnTo>
                <a:lnTo>
                  <a:pt x="5512408" y="1536292"/>
                </a:lnTo>
                <a:lnTo>
                  <a:pt x="5512408" y="1475356"/>
                </a:lnTo>
                <a:close/>
                <a:moveTo>
                  <a:pt x="2359987" y="922636"/>
                </a:moveTo>
                <a:lnTo>
                  <a:pt x="2470812" y="922636"/>
                </a:lnTo>
                <a:lnTo>
                  <a:pt x="2470812" y="1033461"/>
                </a:lnTo>
                <a:lnTo>
                  <a:pt x="2359987" y="1033461"/>
                </a:lnTo>
                <a:close/>
                <a:moveTo>
                  <a:pt x="1309178" y="922636"/>
                </a:moveTo>
                <a:lnTo>
                  <a:pt x="1420004" y="922636"/>
                </a:lnTo>
                <a:lnTo>
                  <a:pt x="1420004" y="1033461"/>
                </a:lnTo>
                <a:lnTo>
                  <a:pt x="1309178" y="1033461"/>
                </a:lnTo>
                <a:close/>
                <a:moveTo>
                  <a:pt x="258370" y="922636"/>
                </a:moveTo>
                <a:lnTo>
                  <a:pt x="369195" y="922636"/>
                </a:lnTo>
                <a:lnTo>
                  <a:pt x="369195" y="1033461"/>
                </a:lnTo>
                <a:lnTo>
                  <a:pt x="258370" y="1033461"/>
                </a:lnTo>
                <a:close/>
                <a:moveTo>
                  <a:pt x="4461600" y="922636"/>
                </a:moveTo>
                <a:lnTo>
                  <a:pt x="4572425" y="922636"/>
                </a:lnTo>
                <a:lnTo>
                  <a:pt x="4572425" y="1033461"/>
                </a:lnTo>
                <a:lnTo>
                  <a:pt x="4461600" y="1033461"/>
                </a:lnTo>
                <a:close/>
                <a:moveTo>
                  <a:pt x="3410794" y="922636"/>
                </a:moveTo>
                <a:lnTo>
                  <a:pt x="3521620" y="922636"/>
                </a:lnTo>
                <a:lnTo>
                  <a:pt x="3521620" y="1033461"/>
                </a:lnTo>
                <a:lnTo>
                  <a:pt x="3410794" y="1033461"/>
                </a:lnTo>
                <a:close/>
                <a:moveTo>
                  <a:pt x="7614024" y="922636"/>
                </a:moveTo>
                <a:lnTo>
                  <a:pt x="7724849" y="922636"/>
                </a:lnTo>
                <a:lnTo>
                  <a:pt x="7724849" y="1033461"/>
                </a:lnTo>
                <a:lnTo>
                  <a:pt x="7614024" y="1033461"/>
                </a:lnTo>
                <a:close/>
                <a:moveTo>
                  <a:pt x="6563216" y="922636"/>
                </a:moveTo>
                <a:lnTo>
                  <a:pt x="6674041" y="922636"/>
                </a:lnTo>
                <a:lnTo>
                  <a:pt x="6674041" y="1033461"/>
                </a:lnTo>
                <a:lnTo>
                  <a:pt x="6563216" y="1033461"/>
                </a:lnTo>
                <a:close/>
                <a:moveTo>
                  <a:pt x="5512408" y="922636"/>
                </a:moveTo>
                <a:lnTo>
                  <a:pt x="5623233" y="922636"/>
                </a:lnTo>
                <a:lnTo>
                  <a:pt x="5623233" y="1033461"/>
                </a:lnTo>
                <a:lnTo>
                  <a:pt x="5512408" y="1033461"/>
                </a:lnTo>
                <a:close/>
                <a:moveTo>
                  <a:pt x="8664832" y="922635"/>
                </a:moveTo>
                <a:lnTo>
                  <a:pt x="8775657" y="922635"/>
                </a:lnTo>
                <a:lnTo>
                  <a:pt x="8775657" y="1033460"/>
                </a:lnTo>
                <a:lnTo>
                  <a:pt x="8664832" y="1033460"/>
                </a:lnTo>
                <a:close/>
                <a:moveTo>
                  <a:pt x="1337494" y="510063"/>
                </a:moveTo>
                <a:lnTo>
                  <a:pt x="867064" y="980485"/>
                </a:lnTo>
                <a:lnTo>
                  <a:pt x="1333721" y="1447135"/>
                </a:lnTo>
                <a:lnTo>
                  <a:pt x="1398862" y="1447135"/>
                </a:lnTo>
                <a:lnTo>
                  <a:pt x="1865505" y="980485"/>
                </a:lnTo>
                <a:lnTo>
                  <a:pt x="1395091" y="510063"/>
                </a:lnTo>
                <a:close/>
                <a:moveTo>
                  <a:pt x="2388172" y="510063"/>
                </a:moveTo>
                <a:lnTo>
                  <a:pt x="1917749" y="980485"/>
                </a:lnTo>
                <a:lnTo>
                  <a:pt x="2384400" y="1447135"/>
                </a:lnTo>
                <a:lnTo>
                  <a:pt x="2449540" y="1447135"/>
                </a:lnTo>
                <a:lnTo>
                  <a:pt x="2916188" y="980485"/>
                </a:lnTo>
                <a:lnTo>
                  <a:pt x="2445768" y="510063"/>
                </a:lnTo>
                <a:close/>
                <a:moveTo>
                  <a:pt x="3438854" y="510063"/>
                </a:moveTo>
                <a:lnTo>
                  <a:pt x="2968432" y="980485"/>
                </a:lnTo>
                <a:lnTo>
                  <a:pt x="3435082" y="1447134"/>
                </a:lnTo>
                <a:lnTo>
                  <a:pt x="3500221" y="1447134"/>
                </a:lnTo>
                <a:lnTo>
                  <a:pt x="3966871" y="980485"/>
                </a:lnTo>
                <a:lnTo>
                  <a:pt x="3496446" y="510063"/>
                </a:lnTo>
                <a:close/>
                <a:moveTo>
                  <a:pt x="4489516" y="510063"/>
                </a:moveTo>
                <a:lnTo>
                  <a:pt x="4019114" y="980485"/>
                </a:lnTo>
                <a:lnTo>
                  <a:pt x="4485745" y="1447134"/>
                </a:lnTo>
                <a:lnTo>
                  <a:pt x="4550885" y="1447134"/>
                </a:lnTo>
                <a:lnTo>
                  <a:pt x="5017536" y="980482"/>
                </a:lnTo>
                <a:lnTo>
                  <a:pt x="4547117" y="510063"/>
                </a:lnTo>
                <a:close/>
                <a:moveTo>
                  <a:pt x="5540197" y="510063"/>
                </a:moveTo>
                <a:lnTo>
                  <a:pt x="5069779" y="980483"/>
                </a:lnTo>
                <a:lnTo>
                  <a:pt x="5536430" y="1447134"/>
                </a:lnTo>
                <a:lnTo>
                  <a:pt x="5601565" y="1447134"/>
                </a:lnTo>
                <a:lnTo>
                  <a:pt x="6068214" y="980484"/>
                </a:lnTo>
                <a:lnTo>
                  <a:pt x="5597794" y="510063"/>
                </a:lnTo>
                <a:close/>
                <a:moveTo>
                  <a:pt x="6590878" y="510062"/>
                </a:moveTo>
                <a:lnTo>
                  <a:pt x="6120457" y="980484"/>
                </a:lnTo>
                <a:lnTo>
                  <a:pt x="6587106" y="1447134"/>
                </a:lnTo>
                <a:lnTo>
                  <a:pt x="6652247" y="1447134"/>
                </a:lnTo>
                <a:lnTo>
                  <a:pt x="7118898" y="980483"/>
                </a:lnTo>
                <a:lnTo>
                  <a:pt x="6648479" y="510062"/>
                </a:lnTo>
                <a:close/>
                <a:moveTo>
                  <a:pt x="7641560" y="510062"/>
                </a:moveTo>
                <a:lnTo>
                  <a:pt x="7171142" y="980482"/>
                </a:lnTo>
                <a:lnTo>
                  <a:pt x="7637793" y="1447134"/>
                </a:lnTo>
                <a:lnTo>
                  <a:pt x="7702929" y="1447134"/>
                </a:lnTo>
                <a:lnTo>
                  <a:pt x="8169579" y="980483"/>
                </a:lnTo>
                <a:lnTo>
                  <a:pt x="7699160" y="510062"/>
                </a:lnTo>
                <a:close/>
                <a:moveTo>
                  <a:pt x="783785" y="399238"/>
                </a:moveTo>
                <a:lnTo>
                  <a:pt x="894609" y="399238"/>
                </a:lnTo>
                <a:lnTo>
                  <a:pt x="894609" y="510063"/>
                </a:lnTo>
                <a:lnTo>
                  <a:pt x="783785" y="510063"/>
                </a:lnTo>
                <a:close/>
                <a:moveTo>
                  <a:pt x="1834594" y="399238"/>
                </a:moveTo>
                <a:lnTo>
                  <a:pt x="1945420" y="399238"/>
                </a:lnTo>
                <a:lnTo>
                  <a:pt x="1945420" y="510063"/>
                </a:lnTo>
                <a:lnTo>
                  <a:pt x="1834594" y="510063"/>
                </a:lnTo>
                <a:close/>
                <a:moveTo>
                  <a:pt x="3936212" y="399238"/>
                </a:moveTo>
                <a:lnTo>
                  <a:pt x="4047037" y="399238"/>
                </a:lnTo>
                <a:lnTo>
                  <a:pt x="4047037" y="510063"/>
                </a:lnTo>
                <a:lnTo>
                  <a:pt x="3936212" y="510063"/>
                </a:lnTo>
                <a:close/>
                <a:moveTo>
                  <a:pt x="2885405" y="399238"/>
                </a:moveTo>
                <a:lnTo>
                  <a:pt x="2996229" y="399238"/>
                </a:lnTo>
                <a:lnTo>
                  <a:pt x="2996229" y="510063"/>
                </a:lnTo>
                <a:lnTo>
                  <a:pt x="2885405" y="510063"/>
                </a:lnTo>
                <a:close/>
                <a:moveTo>
                  <a:pt x="4987004" y="399238"/>
                </a:moveTo>
                <a:lnTo>
                  <a:pt x="5097829" y="399238"/>
                </a:lnTo>
                <a:lnTo>
                  <a:pt x="5097829" y="510063"/>
                </a:lnTo>
                <a:lnTo>
                  <a:pt x="4987004" y="510063"/>
                </a:lnTo>
                <a:close/>
                <a:moveTo>
                  <a:pt x="6037812" y="399238"/>
                </a:moveTo>
                <a:lnTo>
                  <a:pt x="6148637" y="399238"/>
                </a:lnTo>
                <a:lnTo>
                  <a:pt x="6148637" y="510062"/>
                </a:lnTo>
                <a:lnTo>
                  <a:pt x="6037812" y="510062"/>
                </a:lnTo>
                <a:close/>
                <a:moveTo>
                  <a:pt x="7088620" y="399237"/>
                </a:moveTo>
                <a:lnTo>
                  <a:pt x="7199445" y="399237"/>
                </a:lnTo>
                <a:lnTo>
                  <a:pt x="7199445" y="510062"/>
                </a:lnTo>
                <a:lnTo>
                  <a:pt x="7088620" y="510062"/>
                </a:lnTo>
                <a:close/>
                <a:moveTo>
                  <a:pt x="8139428" y="399237"/>
                </a:moveTo>
                <a:lnTo>
                  <a:pt x="8250253" y="399237"/>
                </a:lnTo>
                <a:lnTo>
                  <a:pt x="8250253" y="510062"/>
                </a:lnTo>
                <a:lnTo>
                  <a:pt x="8139428" y="510062"/>
                </a:lnTo>
                <a:close/>
                <a:moveTo>
                  <a:pt x="6138416" y="0"/>
                </a:moveTo>
                <a:lnTo>
                  <a:pt x="6190660" y="0"/>
                </a:lnTo>
                <a:lnTo>
                  <a:pt x="6589898" y="399238"/>
                </a:lnTo>
                <a:lnTo>
                  <a:pt x="6649459" y="399238"/>
                </a:lnTo>
                <a:lnTo>
                  <a:pt x="7048695" y="2"/>
                </a:lnTo>
                <a:lnTo>
                  <a:pt x="7100939" y="2"/>
                </a:lnTo>
                <a:lnTo>
                  <a:pt x="6674041" y="426899"/>
                </a:lnTo>
                <a:lnTo>
                  <a:pt x="6674041" y="483380"/>
                </a:lnTo>
                <a:lnTo>
                  <a:pt x="7145020" y="954361"/>
                </a:lnTo>
                <a:lnTo>
                  <a:pt x="7614024" y="485355"/>
                </a:lnTo>
                <a:lnTo>
                  <a:pt x="7614024" y="424926"/>
                </a:lnTo>
                <a:lnTo>
                  <a:pt x="7189097" y="1"/>
                </a:lnTo>
                <a:lnTo>
                  <a:pt x="7241340" y="1"/>
                </a:lnTo>
                <a:lnTo>
                  <a:pt x="7640577" y="399237"/>
                </a:lnTo>
                <a:lnTo>
                  <a:pt x="7700142" y="399237"/>
                </a:lnTo>
                <a:lnTo>
                  <a:pt x="8099378" y="1"/>
                </a:lnTo>
                <a:lnTo>
                  <a:pt x="8151622" y="1"/>
                </a:lnTo>
                <a:lnTo>
                  <a:pt x="7724849" y="426774"/>
                </a:lnTo>
                <a:lnTo>
                  <a:pt x="7724849" y="483509"/>
                </a:lnTo>
                <a:lnTo>
                  <a:pt x="8195700" y="954363"/>
                </a:lnTo>
                <a:lnTo>
                  <a:pt x="8664832" y="485228"/>
                </a:lnTo>
                <a:lnTo>
                  <a:pt x="8664832" y="425054"/>
                </a:lnTo>
                <a:lnTo>
                  <a:pt x="8239778" y="1"/>
                </a:lnTo>
                <a:lnTo>
                  <a:pt x="8292022" y="1"/>
                </a:lnTo>
                <a:lnTo>
                  <a:pt x="8691259" y="399237"/>
                </a:lnTo>
                <a:lnTo>
                  <a:pt x="8750823" y="399237"/>
                </a:lnTo>
                <a:lnTo>
                  <a:pt x="9143986" y="6075"/>
                </a:lnTo>
                <a:lnTo>
                  <a:pt x="9143986" y="58319"/>
                </a:lnTo>
                <a:lnTo>
                  <a:pt x="8775657" y="426647"/>
                </a:lnTo>
                <a:lnTo>
                  <a:pt x="8775657" y="483635"/>
                </a:lnTo>
                <a:lnTo>
                  <a:pt x="9143986" y="851966"/>
                </a:lnTo>
                <a:lnTo>
                  <a:pt x="9143986" y="904210"/>
                </a:lnTo>
                <a:lnTo>
                  <a:pt x="8749840" y="510062"/>
                </a:lnTo>
                <a:lnTo>
                  <a:pt x="8692242" y="510062"/>
                </a:lnTo>
                <a:lnTo>
                  <a:pt x="8221822" y="980484"/>
                </a:lnTo>
                <a:lnTo>
                  <a:pt x="8688471" y="1447133"/>
                </a:lnTo>
                <a:lnTo>
                  <a:pt x="8753611" y="1447133"/>
                </a:lnTo>
                <a:lnTo>
                  <a:pt x="9143986" y="1056762"/>
                </a:lnTo>
                <a:lnTo>
                  <a:pt x="9143986" y="1109003"/>
                </a:lnTo>
                <a:lnTo>
                  <a:pt x="8775657" y="1477331"/>
                </a:lnTo>
                <a:lnTo>
                  <a:pt x="8775657" y="1534319"/>
                </a:lnTo>
                <a:lnTo>
                  <a:pt x="9143986" y="1902649"/>
                </a:lnTo>
                <a:lnTo>
                  <a:pt x="9143987" y="1954891"/>
                </a:lnTo>
                <a:lnTo>
                  <a:pt x="8747055" y="1557959"/>
                </a:lnTo>
                <a:lnTo>
                  <a:pt x="8695029" y="1557959"/>
                </a:lnTo>
                <a:lnTo>
                  <a:pt x="8221823" y="2031165"/>
                </a:lnTo>
                <a:lnTo>
                  <a:pt x="8690741" y="2500073"/>
                </a:lnTo>
                <a:lnTo>
                  <a:pt x="8751345" y="2500073"/>
                </a:lnTo>
                <a:lnTo>
                  <a:pt x="9143986" y="2107432"/>
                </a:lnTo>
                <a:lnTo>
                  <a:pt x="9143986" y="2159677"/>
                </a:lnTo>
                <a:lnTo>
                  <a:pt x="8775657" y="2528005"/>
                </a:lnTo>
                <a:lnTo>
                  <a:pt x="8775657" y="2584989"/>
                </a:lnTo>
                <a:lnTo>
                  <a:pt x="9143987" y="2953319"/>
                </a:lnTo>
                <a:lnTo>
                  <a:pt x="9143987" y="3005564"/>
                </a:lnTo>
                <a:lnTo>
                  <a:pt x="8749321" y="2610898"/>
                </a:lnTo>
                <a:lnTo>
                  <a:pt x="8692765" y="2610898"/>
                </a:lnTo>
                <a:lnTo>
                  <a:pt x="8221822" y="3081840"/>
                </a:lnTo>
                <a:lnTo>
                  <a:pt x="8691194" y="3551212"/>
                </a:lnTo>
                <a:lnTo>
                  <a:pt x="8750888" y="3551212"/>
                </a:lnTo>
                <a:lnTo>
                  <a:pt x="9143986" y="3158114"/>
                </a:lnTo>
                <a:lnTo>
                  <a:pt x="9143986" y="3210356"/>
                </a:lnTo>
                <a:lnTo>
                  <a:pt x="8775657" y="3578686"/>
                </a:lnTo>
                <a:lnTo>
                  <a:pt x="8775657" y="3635674"/>
                </a:lnTo>
                <a:lnTo>
                  <a:pt x="9143986" y="4004003"/>
                </a:lnTo>
                <a:lnTo>
                  <a:pt x="9143986" y="4056248"/>
                </a:lnTo>
                <a:lnTo>
                  <a:pt x="8749774" y="3662037"/>
                </a:lnTo>
                <a:lnTo>
                  <a:pt x="8692306" y="3662037"/>
                </a:lnTo>
                <a:lnTo>
                  <a:pt x="8221823" y="4132519"/>
                </a:lnTo>
                <a:lnTo>
                  <a:pt x="8661299" y="4571995"/>
                </a:lnTo>
                <a:lnTo>
                  <a:pt x="8609053" y="4571995"/>
                </a:lnTo>
                <a:lnTo>
                  <a:pt x="8195700" y="4158642"/>
                </a:lnTo>
                <a:lnTo>
                  <a:pt x="7782346" y="4571997"/>
                </a:lnTo>
                <a:lnTo>
                  <a:pt x="7730103" y="4571997"/>
                </a:lnTo>
                <a:lnTo>
                  <a:pt x="8169579" y="4132521"/>
                </a:lnTo>
                <a:lnTo>
                  <a:pt x="7699096" y="3662037"/>
                </a:lnTo>
                <a:lnTo>
                  <a:pt x="7641624" y="3662037"/>
                </a:lnTo>
                <a:lnTo>
                  <a:pt x="7171140" y="4132521"/>
                </a:lnTo>
                <a:lnTo>
                  <a:pt x="7610615" y="4571996"/>
                </a:lnTo>
                <a:lnTo>
                  <a:pt x="7558371" y="4571996"/>
                </a:lnTo>
                <a:lnTo>
                  <a:pt x="7145018" y="4158643"/>
                </a:lnTo>
                <a:lnTo>
                  <a:pt x="6731665" y="4571996"/>
                </a:lnTo>
                <a:lnTo>
                  <a:pt x="6679421" y="4571997"/>
                </a:lnTo>
                <a:lnTo>
                  <a:pt x="7118896" y="4132521"/>
                </a:lnTo>
                <a:lnTo>
                  <a:pt x="6648412" y="3662037"/>
                </a:lnTo>
                <a:lnTo>
                  <a:pt x="6590942" y="3662037"/>
                </a:lnTo>
                <a:lnTo>
                  <a:pt x="6120458" y="4132521"/>
                </a:lnTo>
                <a:lnTo>
                  <a:pt x="6559933" y="4571996"/>
                </a:lnTo>
                <a:lnTo>
                  <a:pt x="6507689" y="4571996"/>
                </a:lnTo>
                <a:lnTo>
                  <a:pt x="6094336" y="4158643"/>
                </a:lnTo>
                <a:lnTo>
                  <a:pt x="5680986" y="4571994"/>
                </a:lnTo>
                <a:lnTo>
                  <a:pt x="5628742" y="4571994"/>
                </a:lnTo>
                <a:lnTo>
                  <a:pt x="6068215" y="4132521"/>
                </a:lnTo>
                <a:lnTo>
                  <a:pt x="5597730" y="3662037"/>
                </a:lnTo>
                <a:lnTo>
                  <a:pt x="5540260" y="3662037"/>
                </a:lnTo>
                <a:lnTo>
                  <a:pt x="5069776" y="4132521"/>
                </a:lnTo>
                <a:lnTo>
                  <a:pt x="5509251" y="4571996"/>
                </a:lnTo>
                <a:lnTo>
                  <a:pt x="5457007" y="4571996"/>
                </a:lnTo>
                <a:lnTo>
                  <a:pt x="5043654" y="4158643"/>
                </a:lnTo>
                <a:lnTo>
                  <a:pt x="4630302" y="4571995"/>
                </a:lnTo>
                <a:lnTo>
                  <a:pt x="4578058" y="4571995"/>
                </a:lnTo>
                <a:lnTo>
                  <a:pt x="5017532" y="4132521"/>
                </a:lnTo>
                <a:lnTo>
                  <a:pt x="4547048" y="3662037"/>
                </a:lnTo>
                <a:lnTo>
                  <a:pt x="4489581" y="3662037"/>
                </a:lnTo>
                <a:lnTo>
                  <a:pt x="4019114" y="4132522"/>
                </a:lnTo>
                <a:lnTo>
                  <a:pt x="4458569" y="4571996"/>
                </a:lnTo>
                <a:lnTo>
                  <a:pt x="4406325" y="4571996"/>
                </a:lnTo>
                <a:lnTo>
                  <a:pt x="3992992" y="4158644"/>
                </a:lnTo>
                <a:lnTo>
                  <a:pt x="3579640" y="4571995"/>
                </a:lnTo>
                <a:lnTo>
                  <a:pt x="3527396" y="4571995"/>
                </a:lnTo>
                <a:lnTo>
                  <a:pt x="3966870" y="4132522"/>
                </a:lnTo>
                <a:lnTo>
                  <a:pt x="3496383" y="3662037"/>
                </a:lnTo>
                <a:lnTo>
                  <a:pt x="3438916" y="3662037"/>
                </a:lnTo>
                <a:lnTo>
                  <a:pt x="2968432" y="4132520"/>
                </a:lnTo>
                <a:lnTo>
                  <a:pt x="3407909" y="4571995"/>
                </a:lnTo>
                <a:lnTo>
                  <a:pt x="3355664" y="4571995"/>
                </a:lnTo>
                <a:lnTo>
                  <a:pt x="2942310" y="4158642"/>
                </a:lnTo>
                <a:lnTo>
                  <a:pt x="2528960" y="4571994"/>
                </a:lnTo>
                <a:lnTo>
                  <a:pt x="2476716" y="4571994"/>
                </a:lnTo>
                <a:lnTo>
                  <a:pt x="2916189" y="4132521"/>
                </a:lnTo>
                <a:lnTo>
                  <a:pt x="2445706" y="3662037"/>
                </a:lnTo>
                <a:lnTo>
                  <a:pt x="2388237" y="3662037"/>
                </a:lnTo>
                <a:lnTo>
                  <a:pt x="1917750" y="4132522"/>
                </a:lnTo>
                <a:lnTo>
                  <a:pt x="2357226" y="4571995"/>
                </a:lnTo>
                <a:lnTo>
                  <a:pt x="2304983" y="4571996"/>
                </a:lnTo>
                <a:lnTo>
                  <a:pt x="1891628" y="4158644"/>
                </a:lnTo>
                <a:lnTo>
                  <a:pt x="1478287" y="4571994"/>
                </a:lnTo>
                <a:lnTo>
                  <a:pt x="1426043" y="4571994"/>
                </a:lnTo>
                <a:lnTo>
                  <a:pt x="1865506" y="4132522"/>
                </a:lnTo>
                <a:lnTo>
                  <a:pt x="1395028" y="3662037"/>
                </a:lnTo>
                <a:lnTo>
                  <a:pt x="1337560" y="3662037"/>
                </a:lnTo>
                <a:lnTo>
                  <a:pt x="867065" y="4132523"/>
                </a:lnTo>
                <a:lnTo>
                  <a:pt x="1306545" y="4571995"/>
                </a:lnTo>
                <a:lnTo>
                  <a:pt x="1254301" y="4571995"/>
                </a:lnTo>
                <a:lnTo>
                  <a:pt x="840943" y="4158645"/>
                </a:lnTo>
                <a:lnTo>
                  <a:pt x="427592" y="4571996"/>
                </a:lnTo>
                <a:lnTo>
                  <a:pt x="375348" y="4571996"/>
                </a:lnTo>
                <a:lnTo>
                  <a:pt x="814821" y="4132522"/>
                </a:lnTo>
                <a:lnTo>
                  <a:pt x="344336" y="3662037"/>
                </a:lnTo>
                <a:lnTo>
                  <a:pt x="286868" y="3662037"/>
                </a:lnTo>
                <a:lnTo>
                  <a:pt x="2" y="3948903"/>
                </a:lnTo>
                <a:lnTo>
                  <a:pt x="2" y="3896659"/>
                </a:lnTo>
                <a:lnTo>
                  <a:pt x="258375" y="3638287"/>
                </a:lnTo>
                <a:lnTo>
                  <a:pt x="258375" y="3576075"/>
                </a:lnTo>
                <a:lnTo>
                  <a:pt x="1" y="3317701"/>
                </a:lnTo>
                <a:lnTo>
                  <a:pt x="1" y="3265457"/>
                </a:lnTo>
                <a:lnTo>
                  <a:pt x="285755" y="3551212"/>
                </a:lnTo>
                <a:lnTo>
                  <a:pt x="345449" y="3551212"/>
                </a:lnTo>
                <a:lnTo>
                  <a:pt x="814821" y="3081840"/>
                </a:lnTo>
                <a:lnTo>
                  <a:pt x="343879" y="2610898"/>
                </a:lnTo>
                <a:lnTo>
                  <a:pt x="287325" y="2610898"/>
                </a:lnTo>
                <a:lnTo>
                  <a:pt x="4" y="2898220"/>
                </a:lnTo>
                <a:lnTo>
                  <a:pt x="4" y="2845976"/>
                </a:lnTo>
                <a:lnTo>
                  <a:pt x="258377" y="2587602"/>
                </a:lnTo>
                <a:lnTo>
                  <a:pt x="258377" y="2525395"/>
                </a:lnTo>
                <a:lnTo>
                  <a:pt x="1" y="2267018"/>
                </a:lnTo>
                <a:lnTo>
                  <a:pt x="0" y="2214773"/>
                </a:lnTo>
                <a:lnTo>
                  <a:pt x="285299" y="2500073"/>
                </a:lnTo>
                <a:lnTo>
                  <a:pt x="345906" y="2500073"/>
                </a:lnTo>
                <a:lnTo>
                  <a:pt x="814821" y="2031167"/>
                </a:lnTo>
                <a:lnTo>
                  <a:pt x="341615" y="1557960"/>
                </a:lnTo>
                <a:lnTo>
                  <a:pt x="289591" y="1557960"/>
                </a:lnTo>
                <a:lnTo>
                  <a:pt x="1" y="1847551"/>
                </a:lnTo>
                <a:lnTo>
                  <a:pt x="1" y="1795307"/>
                </a:lnTo>
                <a:lnTo>
                  <a:pt x="258379" y="1536928"/>
                </a:lnTo>
                <a:lnTo>
                  <a:pt x="258379" y="1474723"/>
                </a:lnTo>
                <a:lnTo>
                  <a:pt x="1" y="1216345"/>
                </a:lnTo>
                <a:lnTo>
                  <a:pt x="1" y="1164102"/>
                </a:lnTo>
                <a:lnTo>
                  <a:pt x="283034" y="1447135"/>
                </a:lnTo>
                <a:lnTo>
                  <a:pt x="348172" y="1447135"/>
                </a:lnTo>
                <a:lnTo>
                  <a:pt x="814820" y="980485"/>
                </a:lnTo>
                <a:lnTo>
                  <a:pt x="344400" y="510063"/>
                </a:lnTo>
                <a:lnTo>
                  <a:pt x="286802" y="510063"/>
                </a:lnTo>
                <a:lnTo>
                  <a:pt x="2" y="796868"/>
                </a:lnTo>
                <a:lnTo>
                  <a:pt x="2" y="744627"/>
                </a:lnTo>
                <a:lnTo>
                  <a:pt x="258382" y="486240"/>
                </a:lnTo>
                <a:lnTo>
                  <a:pt x="258382" y="424044"/>
                </a:lnTo>
                <a:lnTo>
                  <a:pt x="2" y="165665"/>
                </a:lnTo>
                <a:lnTo>
                  <a:pt x="2" y="113421"/>
                </a:lnTo>
                <a:lnTo>
                  <a:pt x="285819" y="399238"/>
                </a:lnTo>
                <a:lnTo>
                  <a:pt x="345383" y="399238"/>
                </a:lnTo>
                <a:lnTo>
                  <a:pt x="744619" y="2"/>
                </a:lnTo>
                <a:lnTo>
                  <a:pt x="796863" y="2"/>
                </a:lnTo>
                <a:lnTo>
                  <a:pt x="369206" y="427659"/>
                </a:lnTo>
                <a:lnTo>
                  <a:pt x="369206" y="482625"/>
                </a:lnTo>
                <a:lnTo>
                  <a:pt x="840942" y="954363"/>
                </a:lnTo>
                <a:lnTo>
                  <a:pt x="1309198" y="486115"/>
                </a:lnTo>
                <a:lnTo>
                  <a:pt x="1309198" y="424170"/>
                </a:lnTo>
                <a:lnTo>
                  <a:pt x="885018" y="1"/>
                </a:lnTo>
                <a:lnTo>
                  <a:pt x="937262" y="1"/>
                </a:lnTo>
                <a:lnTo>
                  <a:pt x="1336510" y="399238"/>
                </a:lnTo>
                <a:lnTo>
                  <a:pt x="1396075" y="399238"/>
                </a:lnTo>
                <a:lnTo>
                  <a:pt x="1795305" y="3"/>
                </a:lnTo>
                <a:lnTo>
                  <a:pt x="1847547" y="3"/>
                </a:lnTo>
                <a:lnTo>
                  <a:pt x="1420024" y="427535"/>
                </a:lnTo>
                <a:lnTo>
                  <a:pt x="1420024" y="482750"/>
                </a:lnTo>
                <a:lnTo>
                  <a:pt x="1891628" y="954364"/>
                </a:lnTo>
                <a:lnTo>
                  <a:pt x="2360002" y="485990"/>
                </a:lnTo>
                <a:lnTo>
                  <a:pt x="2360002" y="424295"/>
                </a:lnTo>
                <a:lnTo>
                  <a:pt x="1935703" y="1"/>
                </a:lnTo>
                <a:lnTo>
                  <a:pt x="1987946" y="1"/>
                </a:lnTo>
                <a:lnTo>
                  <a:pt x="2387188" y="399238"/>
                </a:lnTo>
                <a:lnTo>
                  <a:pt x="2446753" y="399238"/>
                </a:lnTo>
                <a:lnTo>
                  <a:pt x="2845989" y="2"/>
                </a:lnTo>
                <a:lnTo>
                  <a:pt x="2898233" y="2"/>
                </a:lnTo>
                <a:lnTo>
                  <a:pt x="2470826" y="427409"/>
                </a:lnTo>
                <a:lnTo>
                  <a:pt x="2470826" y="482876"/>
                </a:lnTo>
                <a:lnTo>
                  <a:pt x="2942310" y="954364"/>
                </a:lnTo>
                <a:lnTo>
                  <a:pt x="3410810" y="485864"/>
                </a:lnTo>
                <a:lnTo>
                  <a:pt x="3410810" y="424421"/>
                </a:lnTo>
                <a:lnTo>
                  <a:pt x="2986387" y="1"/>
                </a:lnTo>
                <a:lnTo>
                  <a:pt x="3038634" y="1"/>
                </a:lnTo>
                <a:lnTo>
                  <a:pt x="3437870" y="399238"/>
                </a:lnTo>
                <a:lnTo>
                  <a:pt x="3497432" y="399238"/>
                </a:lnTo>
                <a:lnTo>
                  <a:pt x="3896671" y="2"/>
                </a:lnTo>
                <a:lnTo>
                  <a:pt x="3948916" y="2"/>
                </a:lnTo>
                <a:lnTo>
                  <a:pt x="3521633" y="427284"/>
                </a:lnTo>
                <a:lnTo>
                  <a:pt x="3521633" y="483002"/>
                </a:lnTo>
                <a:lnTo>
                  <a:pt x="3992992" y="954363"/>
                </a:lnTo>
                <a:lnTo>
                  <a:pt x="4461600" y="485736"/>
                </a:lnTo>
                <a:lnTo>
                  <a:pt x="4461600" y="424545"/>
                </a:lnTo>
                <a:lnTo>
                  <a:pt x="4037073" y="1"/>
                </a:lnTo>
                <a:lnTo>
                  <a:pt x="4089316" y="1"/>
                </a:lnTo>
                <a:lnTo>
                  <a:pt x="4488536" y="399238"/>
                </a:lnTo>
                <a:lnTo>
                  <a:pt x="4548098" y="399238"/>
                </a:lnTo>
                <a:lnTo>
                  <a:pt x="4947332" y="4"/>
                </a:lnTo>
                <a:lnTo>
                  <a:pt x="4999576" y="4"/>
                </a:lnTo>
                <a:lnTo>
                  <a:pt x="4572425" y="427154"/>
                </a:lnTo>
                <a:lnTo>
                  <a:pt x="4572425" y="483127"/>
                </a:lnTo>
                <a:lnTo>
                  <a:pt x="5043657" y="954361"/>
                </a:lnTo>
                <a:lnTo>
                  <a:pt x="5512408" y="485609"/>
                </a:lnTo>
                <a:lnTo>
                  <a:pt x="5512408" y="424676"/>
                </a:lnTo>
                <a:lnTo>
                  <a:pt x="5087732" y="1"/>
                </a:lnTo>
                <a:lnTo>
                  <a:pt x="5139975" y="1"/>
                </a:lnTo>
                <a:lnTo>
                  <a:pt x="5539212" y="399238"/>
                </a:lnTo>
                <a:lnTo>
                  <a:pt x="5598779" y="399238"/>
                </a:lnTo>
                <a:lnTo>
                  <a:pt x="5998015" y="2"/>
                </a:lnTo>
                <a:lnTo>
                  <a:pt x="6050259" y="2"/>
                </a:lnTo>
                <a:lnTo>
                  <a:pt x="5623233" y="427027"/>
                </a:lnTo>
                <a:lnTo>
                  <a:pt x="5623233" y="483258"/>
                </a:lnTo>
                <a:lnTo>
                  <a:pt x="6094336" y="954363"/>
                </a:lnTo>
                <a:lnTo>
                  <a:pt x="6563216" y="485481"/>
                </a:lnTo>
                <a:lnTo>
                  <a:pt x="6563216"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D189FEF-FB9C-9F41-B7B9-B1962D74E40A}" type="datetimeFigureOut">
              <a:rPr lang="en-US" smtClean="0"/>
              <a:pPr/>
              <a:t>3/30/19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4B7F-C296-1146-BAA5-397A06F57F88}"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222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189FEF-FB9C-9F41-B7B9-B1962D74E40A}" type="datetimeFigureOut">
              <a:rPr lang="en-US" smtClean="0"/>
              <a:pPr/>
              <a:t>3/30/19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564243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189FEF-FB9C-9F41-B7B9-B1962D74E40A}" type="datetimeFigureOut">
              <a:rPr lang="en-US" smtClean="0"/>
              <a:pPr/>
              <a:t>3/30/19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4B7F-C296-1146-BAA5-397A06F57F88}"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23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189FEF-FB9C-9F41-B7B9-B1962D74E40A}" type="datetimeFigureOut">
              <a:rPr lang="en-US" smtClean="0"/>
              <a:pPr/>
              <a:t>3/30/19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476998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189FEF-FB9C-9F41-B7B9-B1962D74E40A}" type="datetimeFigureOut">
              <a:rPr lang="en-US" smtClean="0"/>
              <a:pPr/>
              <a:t>3/30/19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D4B7F-C296-1146-BAA5-397A06F57F88}"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1"/>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19" y="7"/>
            <a:ext cx="12191983" cy="4571997"/>
          </a:xfrm>
          <a:custGeom>
            <a:avLst/>
            <a:gdLst/>
            <a:ahLst/>
            <a:cxnLst/>
            <a:rect l="l" t="t" r="r" b="b"/>
            <a:pathLst>
              <a:path w="9143987" h="4571997">
                <a:moveTo>
                  <a:pt x="1" y="4316132"/>
                </a:moveTo>
                <a:lnTo>
                  <a:pt x="255863" y="4571994"/>
                </a:lnTo>
                <a:lnTo>
                  <a:pt x="203619" y="4571994"/>
                </a:lnTo>
                <a:lnTo>
                  <a:pt x="1" y="4368376"/>
                </a:lnTo>
                <a:close/>
                <a:moveTo>
                  <a:pt x="9143985" y="4208793"/>
                </a:moveTo>
                <a:lnTo>
                  <a:pt x="9143985" y="4261037"/>
                </a:lnTo>
                <a:lnTo>
                  <a:pt x="8833027" y="4571996"/>
                </a:lnTo>
                <a:lnTo>
                  <a:pt x="8780783" y="4571996"/>
                </a:lnTo>
                <a:close/>
                <a:moveTo>
                  <a:pt x="8664832" y="4076819"/>
                </a:moveTo>
                <a:lnTo>
                  <a:pt x="8775657" y="4076819"/>
                </a:lnTo>
                <a:lnTo>
                  <a:pt x="8775657" y="4187644"/>
                </a:lnTo>
                <a:lnTo>
                  <a:pt x="8664832" y="4187644"/>
                </a:lnTo>
                <a:close/>
                <a:moveTo>
                  <a:pt x="7614024" y="4076819"/>
                </a:moveTo>
                <a:lnTo>
                  <a:pt x="7724849" y="4076819"/>
                </a:lnTo>
                <a:lnTo>
                  <a:pt x="7724849" y="4187644"/>
                </a:lnTo>
                <a:lnTo>
                  <a:pt x="7614024" y="4187644"/>
                </a:lnTo>
                <a:close/>
                <a:moveTo>
                  <a:pt x="6563216" y="4076819"/>
                </a:moveTo>
                <a:lnTo>
                  <a:pt x="6674041" y="4076819"/>
                </a:lnTo>
                <a:lnTo>
                  <a:pt x="6674041" y="4187644"/>
                </a:lnTo>
                <a:lnTo>
                  <a:pt x="6563216" y="4187644"/>
                </a:lnTo>
                <a:close/>
                <a:moveTo>
                  <a:pt x="5512408" y="4076819"/>
                </a:moveTo>
                <a:lnTo>
                  <a:pt x="5623233" y="4076819"/>
                </a:lnTo>
                <a:lnTo>
                  <a:pt x="5623233" y="4187644"/>
                </a:lnTo>
                <a:lnTo>
                  <a:pt x="5512408" y="4187644"/>
                </a:lnTo>
                <a:close/>
                <a:moveTo>
                  <a:pt x="4461600" y="4076819"/>
                </a:moveTo>
                <a:lnTo>
                  <a:pt x="4572425" y="4076819"/>
                </a:lnTo>
                <a:lnTo>
                  <a:pt x="4572425" y="4187644"/>
                </a:lnTo>
                <a:lnTo>
                  <a:pt x="4461600" y="4187644"/>
                </a:lnTo>
                <a:close/>
                <a:moveTo>
                  <a:pt x="3410793" y="4076819"/>
                </a:moveTo>
                <a:lnTo>
                  <a:pt x="3521618" y="4076819"/>
                </a:lnTo>
                <a:lnTo>
                  <a:pt x="3521618" y="4187644"/>
                </a:lnTo>
                <a:lnTo>
                  <a:pt x="3410793" y="4187644"/>
                </a:lnTo>
                <a:close/>
                <a:moveTo>
                  <a:pt x="2359985" y="4076819"/>
                </a:moveTo>
                <a:lnTo>
                  <a:pt x="2470810" y="4076819"/>
                </a:lnTo>
                <a:lnTo>
                  <a:pt x="2470810" y="4187644"/>
                </a:lnTo>
                <a:lnTo>
                  <a:pt x="2359985" y="4187644"/>
                </a:lnTo>
                <a:close/>
                <a:moveTo>
                  <a:pt x="1309177" y="4076819"/>
                </a:moveTo>
                <a:lnTo>
                  <a:pt x="1420002" y="4076819"/>
                </a:lnTo>
                <a:lnTo>
                  <a:pt x="1420002" y="4187644"/>
                </a:lnTo>
                <a:lnTo>
                  <a:pt x="1309177" y="4187644"/>
                </a:lnTo>
                <a:close/>
                <a:moveTo>
                  <a:pt x="258369" y="4076819"/>
                </a:moveTo>
                <a:lnTo>
                  <a:pt x="369194" y="4076819"/>
                </a:lnTo>
                <a:lnTo>
                  <a:pt x="369194" y="4187644"/>
                </a:lnTo>
                <a:lnTo>
                  <a:pt x="258369" y="4187644"/>
                </a:lnTo>
                <a:close/>
                <a:moveTo>
                  <a:pt x="8139428" y="3551212"/>
                </a:moveTo>
                <a:lnTo>
                  <a:pt x="8250253" y="3551212"/>
                </a:lnTo>
                <a:lnTo>
                  <a:pt x="8250253" y="3662037"/>
                </a:lnTo>
                <a:lnTo>
                  <a:pt x="8139428" y="3662037"/>
                </a:lnTo>
                <a:close/>
                <a:moveTo>
                  <a:pt x="7088620" y="3551212"/>
                </a:moveTo>
                <a:lnTo>
                  <a:pt x="7199445" y="3551212"/>
                </a:lnTo>
                <a:lnTo>
                  <a:pt x="7199445" y="3662037"/>
                </a:lnTo>
                <a:lnTo>
                  <a:pt x="7088620" y="3662037"/>
                </a:lnTo>
                <a:close/>
                <a:moveTo>
                  <a:pt x="6037812" y="3551212"/>
                </a:moveTo>
                <a:lnTo>
                  <a:pt x="6148637" y="3551212"/>
                </a:lnTo>
                <a:lnTo>
                  <a:pt x="6148637" y="3662037"/>
                </a:lnTo>
                <a:lnTo>
                  <a:pt x="6037812" y="3662037"/>
                </a:lnTo>
                <a:close/>
                <a:moveTo>
                  <a:pt x="4987004" y="3551212"/>
                </a:moveTo>
                <a:lnTo>
                  <a:pt x="5097829" y="3551212"/>
                </a:lnTo>
                <a:lnTo>
                  <a:pt x="5097829" y="3662037"/>
                </a:lnTo>
                <a:lnTo>
                  <a:pt x="4987004" y="3662037"/>
                </a:lnTo>
                <a:close/>
                <a:moveTo>
                  <a:pt x="3936204" y="3551212"/>
                </a:moveTo>
                <a:lnTo>
                  <a:pt x="4047028" y="3551212"/>
                </a:lnTo>
                <a:lnTo>
                  <a:pt x="4047028" y="3662037"/>
                </a:lnTo>
                <a:lnTo>
                  <a:pt x="3936204" y="3662037"/>
                </a:lnTo>
                <a:close/>
                <a:moveTo>
                  <a:pt x="2885395" y="3551212"/>
                </a:moveTo>
                <a:lnTo>
                  <a:pt x="2996220" y="3551212"/>
                </a:lnTo>
                <a:lnTo>
                  <a:pt x="2996220" y="3662037"/>
                </a:lnTo>
                <a:lnTo>
                  <a:pt x="2885395" y="3662037"/>
                </a:lnTo>
                <a:close/>
                <a:moveTo>
                  <a:pt x="1834587" y="3551212"/>
                </a:moveTo>
                <a:lnTo>
                  <a:pt x="1945412" y="3551212"/>
                </a:lnTo>
                <a:lnTo>
                  <a:pt x="1945412" y="3662037"/>
                </a:lnTo>
                <a:lnTo>
                  <a:pt x="1834587" y="3662037"/>
                </a:lnTo>
                <a:close/>
                <a:moveTo>
                  <a:pt x="783778" y="3551212"/>
                </a:moveTo>
                <a:lnTo>
                  <a:pt x="894603" y="3551212"/>
                </a:lnTo>
                <a:lnTo>
                  <a:pt x="894603" y="3662037"/>
                </a:lnTo>
                <a:lnTo>
                  <a:pt x="783778" y="3662037"/>
                </a:lnTo>
                <a:close/>
                <a:moveTo>
                  <a:pt x="2942310" y="3107962"/>
                </a:moveTo>
                <a:lnTo>
                  <a:pt x="2470818" y="3579456"/>
                </a:lnTo>
                <a:lnTo>
                  <a:pt x="2470818" y="3634904"/>
                </a:lnTo>
                <a:lnTo>
                  <a:pt x="2942310" y="4106399"/>
                </a:lnTo>
                <a:lnTo>
                  <a:pt x="3410800" y="3637911"/>
                </a:lnTo>
                <a:lnTo>
                  <a:pt x="3410800" y="3576450"/>
                </a:lnTo>
                <a:close/>
                <a:moveTo>
                  <a:pt x="8195700" y="3107962"/>
                </a:moveTo>
                <a:lnTo>
                  <a:pt x="7724849" y="3578813"/>
                </a:lnTo>
                <a:lnTo>
                  <a:pt x="7724849" y="3635545"/>
                </a:lnTo>
                <a:lnTo>
                  <a:pt x="8195702" y="4106398"/>
                </a:lnTo>
                <a:lnTo>
                  <a:pt x="8664832" y="3637268"/>
                </a:lnTo>
                <a:lnTo>
                  <a:pt x="8664832" y="3577094"/>
                </a:lnTo>
                <a:close/>
                <a:moveTo>
                  <a:pt x="5043655" y="3107962"/>
                </a:moveTo>
                <a:lnTo>
                  <a:pt x="4572425" y="3579192"/>
                </a:lnTo>
                <a:lnTo>
                  <a:pt x="4572425" y="3635169"/>
                </a:lnTo>
                <a:lnTo>
                  <a:pt x="5043654" y="4106399"/>
                </a:lnTo>
                <a:lnTo>
                  <a:pt x="5512408" y="3637645"/>
                </a:lnTo>
                <a:lnTo>
                  <a:pt x="5512408" y="3576714"/>
                </a:lnTo>
                <a:close/>
                <a:moveTo>
                  <a:pt x="840943" y="3107962"/>
                </a:moveTo>
                <a:lnTo>
                  <a:pt x="369199" y="3579705"/>
                </a:lnTo>
                <a:lnTo>
                  <a:pt x="369199" y="3634656"/>
                </a:lnTo>
                <a:lnTo>
                  <a:pt x="840943" y="4106401"/>
                </a:lnTo>
                <a:lnTo>
                  <a:pt x="1309186" y="3638165"/>
                </a:lnTo>
                <a:lnTo>
                  <a:pt x="1309186" y="3576196"/>
                </a:lnTo>
                <a:close/>
                <a:moveTo>
                  <a:pt x="3992991" y="3107961"/>
                </a:moveTo>
                <a:lnTo>
                  <a:pt x="3521625" y="3579327"/>
                </a:lnTo>
                <a:lnTo>
                  <a:pt x="3521625" y="3635034"/>
                </a:lnTo>
                <a:lnTo>
                  <a:pt x="3992992" y="4106400"/>
                </a:lnTo>
                <a:lnTo>
                  <a:pt x="4461600" y="3637773"/>
                </a:lnTo>
                <a:lnTo>
                  <a:pt x="4461600" y="3576588"/>
                </a:lnTo>
                <a:close/>
                <a:moveTo>
                  <a:pt x="1891629" y="3107961"/>
                </a:moveTo>
                <a:lnTo>
                  <a:pt x="1420011" y="3579585"/>
                </a:lnTo>
                <a:lnTo>
                  <a:pt x="1420011" y="3634777"/>
                </a:lnTo>
                <a:lnTo>
                  <a:pt x="1891629" y="4106400"/>
                </a:lnTo>
                <a:lnTo>
                  <a:pt x="2359993" y="3638038"/>
                </a:lnTo>
                <a:lnTo>
                  <a:pt x="2359993" y="3576322"/>
                </a:lnTo>
                <a:close/>
                <a:moveTo>
                  <a:pt x="6094336" y="3107961"/>
                </a:moveTo>
                <a:lnTo>
                  <a:pt x="5623233" y="3579064"/>
                </a:lnTo>
                <a:lnTo>
                  <a:pt x="5623233" y="3635295"/>
                </a:lnTo>
                <a:lnTo>
                  <a:pt x="6094336" y="4106399"/>
                </a:lnTo>
                <a:lnTo>
                  <a:pt x="6563216" y="3637520"/>
                </a:lnTo>
                <a:lnTo>
                  <a:pt x="6563216" y="3576841"/>
                </a:lnTo>
                <a:close/>
                <a:moveTo>
                  <a:pt x="7145019" y="3107960"/>
                </a:moveTo>
                <a:lnTo>
                  <a:pt x="6674041" y="3578938"/>
                </a:lnTo>
                <a:lnTo>
                  <a:pt x="6674041" y="3635421"/>
                </a:lnTo>
                <a:lnTo>
                  <a:pt x="7145018" y="4106399"/>
                </a:lnTo>
                <a:lnTo>
                  <a:pt x="7614024" y="3637394"/>
                </a:lnTo>
                <a:lnTo>
                  <a:pt x="7614024" y="3576965"/>
                </a:lnTo>
                <a:close/>
                <a:moveTo>
                  <a:pt x="8664832" y="3027337"/>
                </a:moveTo>
                <a:lnTo>
                  <a:pt x="8775657" y="3027337"/>
                </a:lnTo>
                <a:lnTo>
                  <a:pt x="8775657" y="3138162"/>
                </a:lnTo>
                <a:lnTo>
                  <a:pt x="8664832" y="3138162"/>
                </a:lnTo>
                <a:close/>
                <a:moveTo>
                  <a:pt x="7614024" y="3027337"/>
                </a:moveTo>
                <a:lnTo>
                  <a:pt x="7724849" y="3027337"/>
                </a:lnTo>
                <a:lnTo>
                  <a:pt x="7724849" y="3138162"/>
                </a:lnTo>
                <a:lnTo>
                  <a:pt x="7614024" y="3138162"/>
                </a:lnTo>
                <a:close/>
                <a:moveTo>
                  <a:pt x="6563216" y="3027337"/>
                </a:moveTo>
                <a:lnTo>
                  <a:pt x="6674041" y="3027337"/>
                </a:lnTo>
                <a:lnTo>
                  <a:pt x="6674041" y="3138162"/>
                </a:lnTo>
                <a:lnTo>
                  <a:pt x="6563216" y="3138162"/>
                </a:lnTo>
                <a:close/>
                <a:moveTo>
                  <a:pt x="5512408" y="3027337"/>
                </a:moveTo>
                <a:lnTo>
                  <a:pt x="5623233" y="3027337"/>
                </a:lnTo>
                <a:lnTo>
                  <a:pt x="5623233" y="3138162"/>
                </a:lnTo>
                <a:lnTo>
                  <a:pt x="5512408" y="3138162"/>
                </a:lnTo>
                <a:close/>
                <a:moveTo>
                  <a:pt x="4461600" y="3027337"/>
                </a:moveTo>
                <a:lnTo>
                  <a:pt x="4572425" y="3027337"/>
                </a:lnTo>
                <a:lnTo>
                  <a:pt x="4572425" y="3138162"/>
                </a:lnTo>
                <a:lnTo>
                  <a:pt x="4461600" y="3138162"/>
                </a:lnTo>
                <a:close/>
                <a:moveTo>
                  <a:pt x="3410798" y="3027337"/>
                </a:moveTo>
                <a:lnTo>
                  <a:pt x="3521622" y="3027337"/>
                </a:lnTo>
                <a:lnTo>
                  <a:pt x="3521622" y="3138162"/>
                </a:lnTo>
                <a:lnTo>
                  <a:pt x="3410798" y="3138162"/>
                </a:lnTo>
                <a:close/>
                <a:moveTo>
                  <a:pt x="2359990" y="3027337"/>
                </a:moveTo>
                <a:lnTo>
                  <a:pt x="2470815" y="3027337"/>
                </a:lnTo>
                <a:lnTo>
                  <a:pt x="2470815" y="3138162"/>
                </a:lnTo>
                <a:lnTo>
                  <a:pt x="2359990" y="3138162"/>
                </a:lnTo>
                <a:close/>
                <a:moveTo>
                  <a:pt x="1309183" y="3027337"/>
                </a:moveTo>
                <a:lnTo>
                  <a:pt x="1420008" y="3027337"/>
                </a:lnTo>
                <a:lnTo>
                  <a:pt x="1420008" y="3138162"/>
                </a:lnTo>
                <a:lnTo>
                  <a:pt x="1309183" y="3138162"/>
                </a:lnTo>
                <a:close/>
                <a:moveTo>
                  <a:pt x="258373" y="3027337"/>
                </a:moveTo>
                <a:lnTo>
                  <a:pt x="369197" y="3027337"/>
                </a:lnTo>
                <a:lnTo>
                  <a:pt x="369197" y="3138162"/>
                </a:lnTo>
                <a:lnTo>
                  <a:pt x="258373" y="3138162"/>
                </a:lnTo>
                <a:close/>
                <a:moveTo>
                  <a:pt x="7642081" y="2610898"/>
                </a:moveTo>
                <a:lnTo>
                  <a:pt x="7171142" y="3081837"/>
                </a:lnTo>
                <a:lnTo>
                  <a:pt x="7640516" y="3551212"/>
                </a:lnTo>
                <a:lnTo>
                  <a:pt x="7700206" y="3551212"/>
                </a:lnTo>
                <a:lnTo>
                  <a:pt x="8169578" y="3081840"/>
                </a:lnTo>
                <a:lnTo>
                  <a:pt x="7698636" y="2610898"/>
                </a:lnTo>
                <a:close/>
                <a:moveTo>
                  <a:pt x="6591400" y="2610898"/>
                </a:moveTo>
                <a:lnTo>
                  <a:pt x="6120458" y="3081839"/>
                </a:lnTo>
                <a:lnTo>
                  <a:pt x="6589831" y="3551212"/>
                </a:lnTo>
                <a:lnTo>
                  <a:pt x="6649523" y="3551212"/>
                </a:lnTo>
                <a:lnTo>
                  <a:pt x="7118897" y="3081838"/>
                </a:lnTo>
                <a:lnTo>
                  <a:pt x="6647958" y="2610898"/>
                </a:lnTo>
                <a:close/>
                <a:moveTo>
                  <a:pt x="5540719" y="2610898"/>
                </a:moveTo>
                <a:lnTo>
                  <a:pt x="5069777" y="3081840"/>
                </a:lnTo>
                <a:lnTo>
                  <a:pt x="5539149" y="3551212"/>
                </a:lnTo>
                <a:lnTo>
                  <a:pt x="5598841" y="3551212"/>
                </a:lnTo>
                <a:lnTo>
                  <a:pt x="6068214" y="3081839"/>
                </a:lnTo>
                <a:lnTo>
                  <a:pt x="5597273" y="2610898"/>
                </a:lnTo>
                <a:close/>
                <a:moveTo>
                  <a:pt x="4490037" y="2610898"/>
                </a:moveTo>
                <a:lnTo>
                  <a:pt x="4019113" y="3081839"/>
                </a:lnTo>
                <a:lnTo>
                  <a:pt x="4488468" y="3551212"/>
                </a:lnTo>
                <a:lnTo>
                  <a:pt x="4548161" y="3551212"/>
                </a:lnTo>
                <a:lnTo>
                  <a:pt x="5017533" y="3081840"/>
                </a:lnTo>
                <a:lnTo>
                  <a:pt x="4546591" y="2610898"/>
                </a:lnTo>
                <a:close/>
                <a:moveTo>
                  <a:pt x="3439375" y="2610898"/>
                </a:moveTo>
                <a:lnTo>
                  <a:pt x="2968432" y="3081840"/>
                </a:lnTo>
                <a:lnTo>
                  <a:pt x="3437804" y="3551212"/>
                </a:lnTo>
                <a:lnTo>
                  <a:pt x="3497496" y="3551212"/>
                </a:lnTo>
                <a:lnTo>
                  <a:pt x="3966869" y="3081840"/>
                </a:lnTo>
                <a:lnTo>
                  <a:pt x="3495925" y="2610898"/>
                </a:lnTo>
                <a:close/>
                <a:moveTo>
                  <a:pt x="2388694" y="2610898"/>
                </a:moveTo>
                <a:lnTo>
                  <a:pt x="1917751" y="3081839"/>
                </a:lnTo>
                <a:lnTo>
                  <a:pt x="2387125" y="3551212"/>
                </a:lnTo>
                <a:lnTo>
                  <a:pt x="2446818" y="3551212"/>
                </a:lnTo>
                <a:lnTo>
                  <a:pt x="2916188" y="3081841"/>
                </a:lnTo>
                <a:lnTo>
                  <a:pt x="2445246" y="2610898"/>
                </a:lnTo>
                <a:close/>
                <a:moveTo>
                  <a:pt x="1338016" y="2610898"/>
                </a:moveTo>
                <a:lnTo>
                  <a:pt x="867065" y="3081840"/>
                </a:lnTo>
                <a:lnTo>
                  <a:pt x="1336446" y="3551212"/>
                </a:lnTo>
                <a:lnTo>
                  <a:pt x="1396142" y="3551212"/>
                </a:lnTo>
                <a:lnTo>
                  <a:pt x="1865507" y="3081839"/>
                </a:lnTo>
                <a:lnTo>
                  <a:pt x="1394572" y="2610898"/>
                </a:lnTo>
                <a:close/>
                <a:moveTo>
                  <a:pt x="8139428" y="2500073"/>
                </a:moveTo>
                <a:lnTo>
                  <a:pt x="8250253" y="2500073"/>
                </a:lnTo>
                <a:lnTo>
                  <a:pt x="8250253" y="2610898"/>
                </a:lnTo>
                <a:lnTo>
                  <a:pt x="8139428" y="2610898"/>
                </a:lnTo>
                <a:close/>
                <a:moveTo>
                  <a:pt x="7088620" y="2500073"/>
                </a:moveTo>
                <a:lnTo>
                  <a:pt x="7199445" y="2500073"/>
                </a:lnTo>
                <a:lnTo>
                  <a:pt x="7199445" y="2610898"/>
                </a:lnTo>
                <a:lnTo>
                  <a:pt x="7088620" y="2610898"/>
                </a:lnTo>
                <a:close/>
                <a:moveTo>
                  <a:pt x="6037812" y="2500073"/>
                </a:moveTo>
                <a:lnTo>
                  <a:pt x="6148637" y="2500073"/>
                </a:lnTo>
                <a:lnTo>
                  <a:pt x="6148637" y="2610898"/>
                </a:lnTo>
                <a:lnTo>
                  <a:pt x="6037812" y="2610898"/>
                </a:lnTo>
                <a:close/>
                <a:moveTo>
                  <a:pt x="4987004" y="2500073"/>
                </a:moveTo>
                <a:lnTo>
                  <a:pt x="5097829" y="2500073"/>
                </a:lnTo>
                <a:lnTo>
                  <a:pt x="5097829" y="2610898"/>
                </a:lnTo>
                <a:lnTo>
                  <a:pt x="4987004" y="2610898"/>
                </a:lnTo>
                <a:close/>
                <a:moveTo>
                  <a:pt x="3936207" y="2500073"/>
                </a:moveTo>
                <a:lnTo>
                  <a:pt x="4047031" y="2500073"/>
                </a:lnTo>
                <a:lnTo>
                  <a:pt x="4047031" y="2610898"/>
                </a:lnTo>
                <a:lnTo>
                  <a:pt x="3936207" y="2610898"/>
                </a:lnTo>
                <a:close/>
                <a:moveTo>
                  <a:pt x="2885399" y="2500073"/>
                </a:moveTo>
                <a:lnTo>
                  <a:pt x="2996223" y="2500073"/>
                </a:lnTo>
                <a:lnTo>
                  <a:pt x="2996223" y="2610898"/>
                </a:lnTo>
                <a:lnTo>
                  <a:pt x="2885399" y="2610898"/>
                </a:lnTo>
                <a:close/>
                <a:moveTo>
                  <a:pt x="1834589" y="2500073"/>
                </a:moveTo>
                <a:lnTo>
                  <a:pt x="1945415" y="2500073"/>
                </a:lnTo>
                <a:lnTo>
                  <a:pt x="1945415" y="2610898"/>
                </a:lnTo>
                <a:lnTo>
                  <a:pt x="1834589" y="2610898"/>
                </a:lnTo>
                <a:close/>
                <a:moveTo>
                  <a:pt x="783780" y="2500073"/>
                </a:moveTo>
                <a:lnTo>
                  <a:pt x="894605" y="2500073"/>
                </a:lnTo>
                <a:lnTo>
                  <a:pt x="894605" y="2610898"/>
                </a:lnTo>
                <a:lnTo>
                  <a:pt x="783780" y="2610898"/>
                </a:lnTo>
                <a:close/>
                <a:moveTo>
                  <a:pt x="1891628" y="2057290"/>
                </a:moveTo>
                <a:lnTo>
                  <a:pt x="1420016" y="2528900"/>
                </a:lnTo>
                <a:lnTo>
                  <a:pt x="1420016" y="2584097"/>
                </a:lnTo>
                <a:lnTo>
                  <a:pt x="1891629" y="3055718"/>
                </a:lnTo>
                <a:lnTo>
                  <a:pt x="2359995" y="2587353"/>
                </a:lnTo>
                <a:lnTo>
                  <a:pt x="2359995" y="2525647"/>
                </a:lnTo>
                <a:close/>
                <a:moveTo>
                  <a:pt x="2942310" y="2057290"/>
                </a:moveTo>
                <a:lnTo>
                  <a:pt x="2470820" y="2528772"/>
                </a:lnTo>
                <a:lnTo>
                  <a:pt x="2470820" y="2584228"/>
                </a:lnTo>
                <a:lnTo>
                  <a:pt x="2942310" y="3055719"/>
                </a:lnTo>
                <a:lnTo>
                  <a:pt x="3410803" y="2587227"/>
                </a:lnTo>
                <a:lnTo>
                  <a:pt x="3410803" y="2525772"/>
                </a:lnTo>
                <a:close/>
                <a:moveTo>
                  <a:pt x="3992992" y="2057289"/>
                </a:moveTo>
                <a:lnTo>
                  <a:pt x="3521627" y="2528644"/>
                </a:lnTo>
                <a:lnTo>
                  <a:pt x="3521627" y="2584355"/>
                </a:lnTo>
                <a:lnTo>
                  <a:pt x="3992992" y="3055718"/>
                </a:lnTo>
                <a:lnTo>
                  <a:pt x="4461600" y="2587092"/>
                </a:lnTo>
                <a:lnTo>
                  <a:pt x="4461600" y="2525906"/>
                </a:lnTo>
                <a:close/>
                <a:moveTo>
                  <a:pt x="7145018" y="2057289"/>
                </a:moveTo>
                <a:lnTo>
                  <a:pt x="6674041" y="2528257"/>
                </a:lnTo>
                <a:lnTo>
                  <a:pt x="6674041" y="2584737"/>
                </a:lnTo>
                <a:lnTo>
                  <a:pt x="7145020" y="3055716"/>
                </a:lnTo>
                <a:lnTo>
                  <a:pt x="7614024" y="2586712"/>
                </a:lnTo>
                <a:lnTo>
                  <a:pt x="7614024" y="2526286"/>
                </a:lnTo>
                <a:close/>
                <a:moveTo>
                  <a:pt x="5043655" y="2057288"/>
                </a:moveTo>
                <a:lnTo>
                  <a:pt x="4572425" y="2528510"/>
                </a:lnTo>
                <a:lnTo>
                  <a:pt x="4572425" y="2584487"/>
                </a:lnTo>
                <a:lnTo>
                  <a:pt x="5043655" y="3055718"/>
                </a:lnTo>
                <a:lnTo>
                  <a:pt x="5512408" y="2586964"/>
                </a:lnTo>
                <a:lnTo>
                  <a:pt x="5512408" y="2526033"/>
                </a:lnTo>
                <a:close/>
                <a:moveTo>
                  <a:pt x="840943" y="2057288"/>
                </a:moveTo>
                <a:lnTo>
                  <a:pt x="369202" y="2529021"/>
                </a:lnTo>
                <a:lnTo>
                  <a:pt x="369202" y="2583976"/>
                </a:lnTo>
                <a:lnTo>
                  <a:pt x="840943" y="3055718"/>
                </a:lnTo>
                <a:lnTo>
                  <a:pt x="1309190" y="2587479"/>
                </a:lnTo>
                <a:lnTo>
                  <a:pt x="1309190" y="2525518"/>
                </a:lnTo>
                <a:close/>
                <a:moveTo>
                  <a:pt x="8195701" y="2057287"/>
                </a:moveTo>
                <a:lnTo>
                  <a:pt x="7724849" y="2528130"/>
                </a:lnTo>
                <a:lnTo>
                  <a:pt x="7724849" y="2584867"/>
                </a:lnTo>
                <a:lnTo>
                  <a:pt x="8195700" y="3055717"/>
                </a:lnTo>
                <a:lnTo>
                  <a:pt x="8664832" y="2586585"/>
                </a:lnTo>
                <a:lnTo>
                  <a:pt x="8664832" y="2526410"/>
                </a:lnTo>
                <a:close/>
                <a:moveTo>
                  <a:pt x="6094339" y="2057287"/>
                </a:moveTo>
                <a:lnTo>
                  <a:pt x="5623233" y="2528385"/>
                </a:lnTo>
                <a:lnTo>
                  <a:pt x="5623233" y="2584613"/>
                </a:lnTo>
                <a:lnTo>
                  <a:pt x="6094336" y="3055717"/>
                </a:lnTo>
                <a:lnTo>
                  <a:pt x="6563216" y="2586838"/>
                </a:lnTo>
                <a:lnTo>
                  <a:pt x="6563216" y="2526156"/>
                </a:lnTo>
                <a:close/>
                <a:moveTo>
                  <a:pt x="1309181" y="1973451"/>
                </a:moveTo>
                <a:lnTo>
                  <a:pt x="1420005" y="1973451"/>
                </a:lnTo>
                <a:lnTo>
                  <a:pt x="1420005" y="2084276"/>
                </a:lnTo>
                <a:lnTo>
                  <a:pt x="1309181" y="2084276"/>
                </a:lnTo>
                <a:close/>
                <a:moveTo>
                  <a:pt x="258371" y="1973451"/>
                </a:moveTo>
                <a:lnTo>
                  <a:pt x="369196" y="1973451"/>
                </a:lnTo>
                <a:lnTo>
                  <a:pt x="369196" y="2084276"/>
                </a:lnTo>
                <a:lnTo>
                  <a:pt x="258371" y="2084276"/>
                </a:lnTo>
                <a:close/>
                <a:moveTo>
                  <a:pt x="3410796" y="1973451"/>
                </a:moveTo>
                <a:lnTo>
                  <a:pt x="3521621" y="1973451"/>
                </a:lnTo>
                <a:lnTo>
                  <a:pt x="3521621" y="2084276"/>
                </a:lnTo>
                <a:lnTo>
                  <a:pt x="3410796" y="2084276"/>
                </a:lnTo>
                <a:close/>
                <a:moveTo>
                  <a:pt x="2359988" y="1973451"/>
                </a:moveTo>
                <a:lnTo>
                  <a:pt x="2470813" y="1973451"/>
                </a:lnTo>
                <a:lnTo>
                  <a:pt x="2470813" y="2084276"/>
                </a:lnTo>
                <a:lnTo>
                  <a:pt x="2359988" y="2084276"/>
                </a:lnTo>
                <a:close/>
                <a:moveTo>
                  <a:pt x="4461600" y="1973451"/>
                </a:moveTo>
                <a:lnTo>
                  <a:pt x="4572425" y="1973451"/>
                </a:lnTo>
                <a:lnTo>
                  <a:pt x="4572425" y="2084276"/>
                </a:lnTo>
                <a:lnTo>
                  <a:pt x="4461600" y="2084276"/>
                </a:lnTo>
                <a:close/>
                <a:moveTo>
                  <a:pt x="6563216" y="1973451"/>
                </a:moveTo>
                <a:lnTo>
                  <a:pt x="6674041" y="1973451"/>
                </a:lnTo>
                <a:lnTo>
                  <a:pt x="6674041" y="2084276"/>
                </a:lnTo>
                <a:lnTo>
                  <a:pt x="6563216" y="2084276"/>
                </a:lnTo>
                <a:close/>
                <a:moveTo>
                  <a:pt x="5512408" y="1973451"/>
                </a:moveTo>
                <a:lnTo>
                  <a:pt x="5623233" y="1973451"/>
                </a:lnTo>
                <a:lnTo>
                  <a:pt x="5623233" y="2084276"/>
                </a:lnTo>
                <a:lnTo>
                  <a:pt x="5512408" y="2084276"/>
                </a:lnTo>
                <a:close/>
                <a:moveTo>
                  <a:pt x="8664832" y="1973450"/>
                </a:moveTo>
                <a:lnTo>
                  <a:pt x="8775657" y="1973450"/>
                </a:lnTo>
                <a:lnTo>
                  <a:pt x="8775657" y="2084275"/>
                </a:lnTo>
                <a:lnTo>
                  <a:pt x="8664832" y="2084275"/>
                </a:lnTo>
                <a:close/>
                <a:moveTo>
                  <a:pt x="7614024" y="1973450"/>
                </a:moveTo>
                <a:lnTo>
                  <a:pt x="7724849" y="1973450"/>
                </a:lnTo>
                <a:lnTo>
                  <a:pt x="7724849" y="2084275"/>
                </a:lnTo>
                <a:lnTo>
                  <a:pt x="7614024" y="2084275"/>
                </a:lnTo>
                <a:close/>
                <a:moveTo>
                  <a:pt x="1340281" y="1557960"/>
                </a:moveTo>
                <a:lnTo>
                  <a:pt x="867065" y="2031167"/>
                </a:lnTo>
                <a:lnTo>
                  <a:pt x="1335989" y="2500073"/>
                </a:lnTo>
                <a:lnTo>
                  <a:pt x="1396599" y="2500073"/>
                </a:lnTo>
                <a:lnTo>
                  <a:pt x="1865505" y="2031168"/>
                </a:lnTo>
                <a:lnTo>
                  <a:pt x="1392304" y="1557960"/>
                </a:lnTo>
                <a:close/>
                <a:moveTo>
                  <a:pt x="3441642" y="1557959"/>
                </a:moveTo>
                <a:lnTo>
                  <a:pt x="2968432" y="2031168"/>
                </a:lnTo>
                <a:lnTo>
                  <a:pt x="3437347" y="2500073"/>
                </a:lnTo>
                <a:lnTo>
                  <a:pt x="3497954" y="2500073"/>
                </a:lnTo>
                <a:lnTo>
                  <a:pt x="3966871" y="2031167"/>
                </a:lnTo>
                <a:lnTo>
                  <a:pt x="3493660" y="1557959"/>
                </a:lnTo>
                <a:close/>
                <a:moveTo>
                  <a:pt x="2390960" y="1557959"/>
                </a:moveTo>
                <a:lnTo>
                  <a:pt x="1917749" y="2031168"/>
                </a:lnTo>
                <a:lnTo>
                  <a:pt x="2386666" y="2500073"/>
                </a:lnTo>
                <a:lnTo>
                  <a:pt x="2447276" y="2500073"/>
                </a:lnTo>
                <a:lnTo>
                  <a:pt x="2916188" y="2031168"/>
                </a:lnTo>
                <a:lnTo>
                  <a:pt x="2442982" y="1557959"/>
                </a:lnTo>
                <a:close/>
                <a:moveTo>
                  <a:pt x="5542984" y="1557959"/>
                </a:moveTo>
                <a:lnTo>
                  <a:pt x="5069777" y="2031166"/>
                </a:lnTo>
                <a:lnTo>
                  <a:pt x="5538692" y="2500073"/>
                </a:lnTo>
                <a:lnTo>
                  <a:pt x="5599300" y="2500073"/>
                </a:lnTo>
                <a:lnTo>
                  <a:pt x="6068216" y="2031165"/>
                </a:lnTo>
                <a:lnTo>
                  <a:pt x="5595011" y="1557959"/>
                </a:lnTo>
                <a:close/>
                <a:moveTo>
                  <a:pt x="4492304" y="1557959"/>
                </a:moveTo>
                <a:lnTo>
                  <a:pt x="4019114" y="2031167"/>
                </a:lnTo>
                <a:lnTo>
                  <a:pt x="4488010" y="2500073"/>
                </a:lnTo>
                <a:lnTo>
                  <a:pt x="4548618" y="2500073"/>
                </a:lnTo>
                <a:lnTo>
                  <a:pt x="5017533" y="2031166"/>
                </a:lnTo>
                <a:lnTo>
                  <a:pt x="4544326" y="1557959"/>
                </a:lnTo>
                <a:close/>
                <a:moveTo>
                  <a:pt x="7644348" y="1557959"/>
                </a:moveTo>
                <a:lnTo>
                  <a:pt x="7171139" y="2031167"/>
                </a:lnTo>
                <a:lnTo>
                  <a:pt x="7640054" y="2500073"/>
                </a:lnTo>
                <a:lnTo>
                  <a:pt x="7700663" y="2500073"/>
                </a:lnTo>
                <a:lnTo>
                  <a:pt x="8169579" y="2031166"/>
                </a:lnTo>
                <a:lnTo>
                  <a:pt x="7696373" y="1557959"/>
                </a:lnTo>
                <a:close/>
                <a:moveTo>
                  <a:pt x="6593666" y="1557959"/>
                </a:moveTo>
                <a:lnTo>
                  <a:pt x="6120461" y="2031165"/>
                </a:lnTo>
                <a:lnTo>
                  <a:pt x="6589377" y="2500073"/>
                </a:lnTo>
                <a:lnTo>
                  <a:pt x="6649981" y="2500073"/>
                </a:lnTo>
                <a:lnTo>
                  <a:pt x="7118896" y="2031167"/>
                </a:lnTo>
                <a:lnTo>
                  <a:pt x="6645688" y="1557959"/>
                </a:lnTo>
                <a:close/>
                <a:moveTo>
                  <a:pt x="783783" y="1447135"/>
                </a:moveTo>
                <a:lnTo>
                  <a:pt x="894607" y="1447135"/>
                </a:lnTo>
                <a:lnTo>
                  <a:pt x="894607" y="1557960"/>
                </a:lnTo>
                <a:lnTo>
                  <a:pt x="783783" y="1557960"/>
                </a:lnTo>
                <a:close/>
                <a:moveTo>
                  <a:pt x="3936210" y="1447134"/>
                </a:moveTo>
                <a:lnTo>
                  <a:pt x="4047034" y="1447134"/>
                </a:lnTo>
                <a:lnTo>
                  <a:pt x="4047034" y="1557959"/>
                </a:lnTo>
                <a:lnTo>
                  <a:pt x="3936210" y="1557959"/>
                </a:lnTo>
                <a:close/>
                <a:moveTo>
                  <a:pt x="2885402" y="1447134"/>
                </a:moveTo>
                <a:lnTo>
                  <a:pt x="2996226" y="1447134"/>
                </a:lnTo>
                <a:lnTo>
                  <a:pt x="2996226" y="1557959"/>
                </a:lnTo>
                <a:lnTo>
                  <a:pt x="2885402" y="1557959"/>
                </a:lnTo>
                <a:close/>
                <a:moveTo>
                  <a:pt x="1834592" y="1447134"/>
                </a:moveTo>
                <a:lnTo>
                  <a:pt x="1945417" y="1447134"/>
                </a:lnTo>
                <a:lnTo>
                  <a:pt x="1945417" y="1557959"/>
                </a:lnTo>
                <a:lnTo>
                  <a:pt x="1834592" y="1557959"/>
                </a:lnTo>
                <a:close/>
                <a:moveTo>
                  <a:pt x="6037812" y="1447134"/>
                </a:moveTo>
                <a:lnTo>
                  <a:pt x="6148637" y="1447134"/>
                </a:lnTo>
                <a:lnTo>
                  <a:pt x="6148637" y="1557959"/>
                </a:lnTo>
                <a:lnTo>
                  <a:pt x="6037812" y="1557959"/>
                </a:lnTo>
                <a:close/>
                <a:moveTo>
                  <a:pt x="4987004" y="1447134"/>
                </a:moveTo>
                <a:lnTo>
                  <a:pt x="5097829" y="1447134"/>
                </a:lnTo>
                <a:lnTo>
                  <a:pt x="5097829" y="1557959"/>
                </a:lnTo>
                <a:lnTo>
                  <a:pt x="4987004" y="1557959"/>
                </a:lnTo>
                <a:close/>
                <a:moveTo>
                  <a:pt x="8139428" y="1447134"/>
                </a:moveTo>
                <a:lnTo>
                  <a:pt x="8250253" y="1447134"/>
                </a:lnTo>
                <a:lnTo>
                  <a:pt x="8250253" y="1557959"/>
                </a:lnTo>
                <a:lnTo>
                  <a:pt x="8139428" y="1557959"/>
                </a:lnTo>
                <a:close/>
                <a:moveTo>
                  <a:pt x="7088620" y="1447134"/>
                </a:moveTo>
                <a:lnTo>
                  <a:pt x="7199445" y="1447134"/>
                </a:lnTo>
                <a:lnTo>
                  <a:pt x="7199445" y="1557959"/>
                </a:lnTo>
                <a:lnTo>
                  <a:pt x="7088620" y="1557959"/>
                </a:lnTo>
                <a:close/>
                <a:moveTo>
                  <a:pt x="2942311" y="1006606"/>
                </a:moveTo>
                <a:lnTo>
                  <a:pt x="2470823" y="1478096"/>
                </a:lnTo>
                <a:lnTo>
                  <a:pt x="2470823" y="1533557"/>
                </a:lnTo>
                <a:lnTo>
                  <a:pt x="2942310" y="2005046"/>
                </a:lnTo>
                <a:lnTo>
                  <a:pt x="3410807" y="1536551"/>
                </a:lnTo>
                <a:lnTo>
                  <a:pt x="3410807" y="1475102"/>
                </a:lnTo>
                <a:close/>
                <a:moveTo>
                  <a:pt x="1891628" y="1006606"/>
                </a:moveTo>
                <a:lnTo>
                  <a:pt x="1420020" y="1478222"/>
                </a:lnTo>
                <a:lnTo>
                  <a:pt x="1420020" y="1533430"/>
                </a:lnTo>
                <a:lnTo>
                  <a:pt x="1891628" y="2005046"/>
                </a:lnTo>
                <a:lnTo>
                  <a:pt x="2359999" y="1536677"/>
                </a:lnTo>
                <a:lnTo>
                  <a:pt x="2359999" y="1474976"/>
                </a:lnTo>
                <a:close/>
                <a:moveTo>
                  <a:pt x="840942" y="1006606"/>
                </a:moveTo>
                <a:lnTo>
                  <a:pt x="369204" y="1478346"/>
                </a:lnTo>
                <a:lnTo>
                  <a:pt x="369204" y="1533304"/>
                </a:lnTo>
                <a:lnTo>
                  <a:pt x="840943" y="2005045"/>
                </a:lnTo>
                <a:lnTo>
                  <a:pt x="1309193" y="1536802"/>
                </a:lnTo>
                <a:lnTo>
                  <a:pt x="1309193" y="1474850"/>
                </a:lnTo>
                <a:close/>
                <a:moveTo>
                  <a:pt x="3992992" y="1006606"/>
                </a:moveTo>
                <a:lnTo>
                  <a:pt x="3521631" y="1477968"/>
                </a:lnTo>
                <a:lnTo>
                  <a:pt x="3521631" y="1533684"/>
                </a:lnTo>
                <a:lnTo>
                  <a:pt x="3992992" y="2005046"/>
                </a:lnTo>
                <a:lnTo>
                  <a:pt x="4461600" y="1536420"/>
                </a:lnTo>
                <a:lnTo>
                  <a:pt x="4461600" y="1475233"/>
                </a:lnTo>
                <a:close/>
                <a:moveTo>
                  <a:pt x="6094336" y="1006605"/>
                </a:moveTo>
                <a:lnTo>
                  <a:pt x="5623233" y="1477710"/>
                </a:lnTo>
                <a:lnTo>
                  <a:pt x="5623233" y="1533937"/>
                </a:lnTo>
                <a:lnTo>
                  <a:pt x="6094338" y="2005043"/>
                </a:lnTo>
                <a:lnTo>
                  <a:pt x="6563216" y="1536165"/>
                </a:lnTo>
                <a:lnTo>
                  <a:pt x="6563216" y="1475486"/>
                </a:lnTo>
                <a:close/>
                <a:moveTo>
                  <a:pt x="7145020" y="1006604"/>
                </a:moveTo>
                <a:lnTo>
                  <a:pt x="6674041" y="1477584"/>
                </a:lnTo>
                <a:lnTo>
                  <a:pt x="6674041" y="1534069"/>
                </a:lnTo>
                <a:lnTo>
                  <a:pt x="7145018" y="2005045"/>
                </a:lnTo>
                <a:lnTo>
                  <a:pt x="7614024" y="1536039"/>
                </a:lnTo>
                <a:lnTo>
                  <a:pt x="7614024" y="1475610"/>
                </a:lnTo>
                <a:close/>
                <a:moveTo>
                  <a:pt x="8195701" y="1006604"/>
                </a:moveTo>
                <a:lnTo>
                  <a:pt x="7724849" y="1477457"/>
                </a:lnTo>
                <a:lnTo>
                  <a:pt x="7724849" y="1534190"/>
                </a:lnTo>
                <a:lnTo>
                  <a:pt x="8195702" y="2005044"/>
                </a:lnTo>
                <a:lnTo>
                  <a:pt x="8664832" y="1535914"/>
                </a:lnTo>
                <a:lnTo>
                  <a:pt x="8664832" y="1475735"/>
                </a:lnTo>
                <a:close/>
                <a:moveTo>
                  <a:pt x="5043657" y="1006604"/>
                </a:moveTo>
                <a:lnTo>
                  <a:pt x="4572425" y="1477838"/>
                </a:lnTo>
                <a:lnTo>
                  <a:pt x="4572425" y="1533814"/>
                </a:lnTo>
                <a:lnTo>
                  <a:pt x="5043655" y="2005045"/>
                </a:lnTo>
                <a:lnTo>
                  <a:pt x="5512408" y="1536292"/>
                </a:lnTo>
                <a:lnTo>
                  <a:pt x="5512408" y="1475356"/>
                </a:lnTo>
                <a:close/>
                <a:moveTo>
                  <a:pt x="2359987" y="922636"/>
                </a:moveTo>
                <a:lnTo>
                  <a:pt x="2470812" y="922636"/>
                </a:lnTo>
                <a:lnTo>
                  <a:pt x="2470812" y="1033461"/>
                </a:lnTo>
                <a:lnTo>
                  <a:pt x="2359987" y="1033461"/>
                </a:lnTo>
                <a:close/>
                <a:moveTo>
                  <a:pt x="1309178" y="922636"/>
                </a:moveTo>
                <a:lnTo>
                  <a:pt x="1420004" y="922636"/>
                </a:lnTo>
                <a:lnTo>
                  <a:pt x="1420004" y="1033461"/>
                </a:lnTo>
                <a:lnTo>
                  <a:pt x="1309178" y="1033461"/>
                </a:lnTo>
                <a:close/>
                <a:moveTo>
                  <a:pt x="258370" y="922636"/>
                </a:moveTo>
                <a:lnTo>
                  <a:pt x="369195" y="922636"/>
                </a:lnTo>
                <a:lnTo>
                  <a:pt x="369195" y="1033461"/>
                </a:lnTo>
                <a:lnTo>
                  <a:pt x="258370" y="1033461"/>
                </a:lnTo>
                <a:close/>
                <a:moveTo>
                  <a:pt x="4461600" y="922636"/>
                </a:moveTo>
                <a:lnTo>
                  <a:pt x="4572425" y="922636"/>
                </a:lnTo>
                <a:lnTo>
                  <a:pt x="4572425" y="1033461"/>
                </a:lnTo>
                <a:lnTo>
                  <a:pt x="4461600" y="1033461"/>
                </a:lnTo>
                <a:close/>
                <a:moveTo>
                  <a:pt x="3410794" y="922636"/>
                </a:moveTo>
                <a:lnTo>
                  <a:pt x="3521620" y="922636"/>
                </a:lnTo>
                <a:lnTo>
                  <a:pt x="3521620" y="1033461"/>
                </a:lnTo>
                <a:lnTo>
                  <a:pt x="3410794" y="1033461"/>
                </a:lnTo>
                <a:close/>
                <a:moveTo>
                  <a:pt x="7614024" y="922636"/>
                </a:moveTo>
                <a:lnTo>
                  <a:pt x="7724849" y="922636"/>
                </a:lnTo>
                <a:lnTo>
                  <a:pt x="7724849" y="1033461"/>
                </a:lnTo>
                <a:lnTo>
                  <a:pt x="7614024" y="1033461"/>
                </a:lnTo>
                <a:close/>
                <a:moveTo>
                  <a:pt x="6563216" y="922636"/>
                </a:moveTo>
                <a:lnTo>
                  <a:pt x="6674041" y="922636"/>
                </a:lnTo>
                <a:lnTo>
                  <a:pt x="6674041" y="1033461"/>
                </a:lnTo>
                <a:lnTo>
                  <a:pt x="6563216" y="1033461"/>
                </a:lnTo>
                <a:close/>
                <a:moveTo>
                  <a:pt x="5512408" y="922636"/>
                </a:moveTo>
                <a:lnTo>
                  <a:pt x="5623233" y="922636"/>
                </a:lnTo>
                <a:lnTo>
                  <a:pt x="5623233" y="1033461"/>
                </a:lnTo>
                <a:lnTo>
                  <a:pt x="5512408" y="1033461"/>
                </a:lnTo>
                <a:close/>
                <a:moveTo>
                  <a:pt x="8664832" y="922635"/>
                </a:moveTo>
                <a:lnTo>
                  <a:pt x="8775657" y="922635"/>
                </a:lnTo>
                <a:lnTo>
                  <a:pt x="8775657" y="1033460"/>
                </a:lnTo>
                <a:lnTo>
                  <a:pt x="8664832" y="1033460"/>
                </a:lnTo>
                <a:close/>
                <a:moveTo>
                  <a:pt x="1337494" y="510063"/>
                </a:moveTo>
                <a:lnTo>
                  <a:pt x="867064" y="980485"/>
                </a:lnTo>
                <a:lnTo>
                  <a:pt x="1333721" y="1447135"/>
                </a:lnTo>
                <a:lnTo>
                  <a:pt x="1398862" y="1447135"/>
                </a:lnTo>
                <a:lnTo>
                  <a:pt x="1865505" y="980485"/>
                </a:lnTo>
                <a:lnTo>
                  <a:pt x="1395091" y="510063"/>
                </a:lnTo>
                <a:close/>
                <a:moveTo>
                  <a:pt x="2388172" y="510063"/>
                </a:moveTo>
                <a:lnTo>
                  <a:pt x="1917749" y="980485"/>
                </a:lnTo>
                <a:lnTo>
                  <a:pt x="2384400" y="1447135"/>
                </a:lnTo>
                <a:lnTo>
                  <a:pt x="2449540" y="1447135"/>
                </a:lnTo>
                <a:lnTo>
                  <a:pt x="2916188" y="980485"/>
                </a:lnTo>
                <a:lnTo>
                  <a:pt x="2445768" y="510063"/>
                </a:lnTo>
                <a:close/>
                <a:moveTo>
                  <a:pt x="3438854" y="510063"/>
                </a:moveTo>
                <a:lnTo>
                  <a:pt x="2968432" y="980485"/>
                </a:lnTo>
                <a:lnTo>
                  <a:pt x="3435082" y="1447134"/>
                </a:lnTo>
                <a:lnTo>
                  <a:pt x="3500221" y="1447134"/>
                </a:lnTo>
                <a:lnTo>
                  <a:pt x="3966871" y="980485"/>
                </a:lnTo>
                <a:lnTo>
                  <a:pt x="3496446" y="510063"/>
                </a:lnTo>
                <a:close/>
                <a:moveTo>
                  <a:pt x="4489516" y="510063"/>
                </a:moveTo>
                <a:lnTo>
                  <a:pt x="4019114" y="980485"/>
                </a:lnTo>
                <a:lnTo>
                  <a:pt x="4485745" y="1447134"/>
                </a:lnTo>
                <a:lnTo>
                  <a:pt x="4550885" y="1447134"/>
                </a:lnTo>
                <a:lnTo>
                  <a:pt x="5017536" y="980482"/>
                </a:lnTo>
                <a:lnTo>
                  <a:pt x="4547117" y="510063"/>
                </a:lnTo>
                <a:close/>
                <a:moveTo>
                  <a:pt x="5540197" y="510063"/>
                </a:moveTo>
                <a:lnTo>
                  <a:pt x="5069779" y="980483"/>
                </a:lnTo>
                <a:lnTo>
                  <a:pt x="5536430" y="1447134"/>
                </a:lnTo>
                <a:lnTo>
                  <a:pt x="5601565" y="1447134"/>
                </a:lnTo>
                <a:lnTo>
                  <a:pt x="6068214" y="980484"/>
                </a:lnTo>
                <a:lnTo>
                  <a:pt x="5597794" y="510063"/>
                </a:lnTo>
                <a:close/>
                <a:moveTo>
                  <a:pt x="6590878" y="510062"/>
                </a:moveTo>
                <a:lnTo>
                  <a:pt x="6120457" y="980484"/>
                </a:lnTo>
                <a:lnTo>
                  <a:pt x="6587106" y="1447134"/>
                </a:lnTo>
                <a:lnTo>
                  <a:pt x="6652247" y="1447134"/>
                </a:lnTo>
                <a:lnTo>
                  <a:pt x="7118898" y="980483"/>
                </a:lnTo>
                <a:lnTo>
                  <a:pt x="6648479" y="510062"/>
                </a:lnTo>
                <a:close/>
                <a:moveTo>
                  <a:pt x="7641560" y="510062"/>
                </a:moveTo>
                <a:lnTo>
                  <a:pt x="7171142" y="980482"/>
                </a:lnTo>
                <a:lnTo>
                  <a:pt x="7637793" y="1447134"/>
                </a:lnTo>
                <a:lnTo>
                  <a:pt x="7702929" y="1447134"/>
                </a:lnTo>
                <a:lnTo>
                  <a:pt x="8169579" y="980483"/>
                </a:lnTo>
                <a:lnTo>
                  <a:pt x="7699160" y="510062"/>
                </a:lnTo>
                <a:close/>
                <a:moveTo>
                  <a:pt x="783785" y="399238"/>
                </a:moveTo>
                <a:lnTo>
                  <a:pt x="894609" y="399238"/>
                </a:lnTo>
                <a:lnTo>
                  <a:pt x="894609" y="510063"/>
                </a:lnTo>
                <a:lnTo>
                  <a:pt x="783785" y="510063"/>
                </a:lnTo>
                <a:close/>
                <a:moveTo>
                  <a:pt x="1834594" y="399238"/>
                </a:moveTo>
                <a:lnTo>
                  <a:pt x="1945420" y="399238"/>
                </a:lnTo>
                <a:lnTo>
                  <a:pt x="1945420" y="510063"/>
                </a:lnTo>
                <a:lnTo>
                  <a:pt x="1834594" y="510063"/>
                </a:lnTo>
                <a:close/>
                <a:moveTo>
                  <a:pt x="3936212" y="399238"/>
                </a:moveTo>
                <a:lnTo>
                  <a:pt x="4047037" y="399238"/>
                </a:lnTo>
                <a:lnTo>
                  <a:pt x="4047037" y="510063"/>
                </a:lnTo>
                <a:lnTo>
                  <a:pt x="3936212" y="510063"/>
                </a:lnTo>
                <a:close/>
                <a:moveTo>
                  <a:pt x="2885405" y="399238"/>
                </a:moveTo>
                <a:lnTo>
                  <a:pt x="2996229" y="399238"/>
                </a:lnTo>
                <a:lnTo>
                  <a:pt x="2996229" y="510063"/>
                </a:lnTo>
                <a:lnTo>
                  <a:pt x="2885405" y="510063"/>
                </a:lnTo>
                <a:close/>
                <a:moveTo>
                  <a:pt x="4987004" y="399238"/>
                </a:moveTo>
                <a:lnTo>
                  <a:pt x="5097829" y="399238"/>
                </a:lnTo>
                <a:lnTo>
                  <a:pt x="5097829" y="510063"/>
                </a:lnTo>
                <a:lnTo>
                  <a:pt x="4987004" y="510063"/>
                </a:lnTo>
                <a:close/>
                <a:moveTo>
                  <a:pt x="6037812" y="399238"/>
                </a:moveTo>
                <a:lnTo>
                  <a:pt x="6148637" y="399238"/>
                </a:lnTo>
                <a:lnTo>
                  <a:pt x="6148637" y="510062"/>
                </a:lnTo>
                <a:lnTo>
                  <a:pt x="6037812" y="510062"/>
                </a:lnTo>
                <a:close/>
                <a:moveTo>
                  <a:pt x="7088620" y="399237"/>
                </a:moveTo>
                <a:lnTo>
                  <a:pt x="7199445" y="399237"/>
                </a:lnTo>
                <a:lnTo>
                  <a:pt x="7199445" y="510062"/>
                </a:lnTo>
                <a:lnTo>
                  <a:pt x="7088620" y="510062"/>
                </a:lnTo>
                <a:close/>
                <a:moveTo>
                  <a:pt x="8139428" y="399237"/>
                </a:moveTo>
                <a:lnTo>
                  <a:pt x="8250253" y="399237"/>
                </a:lnTo>
                <a:lnTo>
                  <a:pt x="8250253" y="510062"/>
                </a:lnTo>
                <a:lnTo>
                  <a:pt x="8139428" y="510062"/>
                </a:lnTo>
                <a:close/>
                <a:moveTo>
                  <a:pt x="6138416" y="0"/>
                </a:moveTo>
                <a:lnTo>
                  <a:pt x="6190660" y="0"/>
                </a:lnTo>
                <a:lnTo>
                  <a:pt x="6589898" y="399238"/>
                </a:lnTo>
                <a:lnTo>
                  <a:pt x="6649459" y="399238"/>
                </a:lnTo>
                <a:lnTo>
                  <a:pt x="7048695" y="2"/>
                </a:lnTo>
                <a:lnTo>
                  <a:pt x="7100939" y="2"/>
                </a:lnTo>
                <a:lnTo>
                  <a:pt x="6674041" y="426899"/>
                </a:lnTo>
                <a:lnTo>
                  <a:pt x="6674041" y="483380"/>
                </a:lnTo>
                <a:lnTo>
                  <a:pt x="7145020" y="954361"/>
                </a:lnTo>
                <a:lnTo>
                  <a:pt x="7614024" y="485355"/>
                </a:lnTo>
                <a:lnTo>
                  <a:pt x="7614024" y="424926"/>
                </a:lnTo>
                <a:lnTo>
                  <a:pt x="7189097" y="1"/>
                </a:lnTo>
                <a:lnTo>
                  <a:pt x="7241340" y="1"/>
                </a:lnTo>
                <a:lnTo>
                  <a:pt x="7640577" y="399237"/>
                </a:lnTo>
                <a:lnTo>
                  <a:pt x="7700142" y="399237"/>
                </a:lnTo>
                <a:lnTo>
                  <a:pt x="8099378" y="1"/>
                </a:lnTo>
                <a:lnTo>
                  <a:pt x="8151622" y="1"/>
                </a:lnTo>
                <a:lnTo>
                  <a:pt x="7724849" y="426774"/>
                </a:lnTo>
                <a:lnTo>
                  <a:pt x="7724849" y="483509"/>
                </a:lnTo>
                <a:lnTo>
                  <a:pt x="8195700" y="954363"/>
                </a:lnTo>
                <a:lnTo>
                  <a:pt x="8664832" y="485228"/>
                </a:lnTo>
                <a:lnTo>
                  <a:pt x="8664832" y="425054"/>
                </a:lnTo>
                <a:lnTo>
                  <a:pt x="8239778" y="1"/>
                </a:lnTo>
                <a:lnTo>
                  <a:pt x="8292022" y="1"/>
                </a:lnTo>
                <a:lnTo>
                  <a:pt x="8691259" y="399237"/>
                </a:lnTo>
                <a:lnTo>
                  <a:pt x="8750823" y="399237"/>
                </a:lnTo>
                <a:lnTo>
                  <a:pt x="9143986" y="6075"/>
                </a:lnTo>
                <a:lnTo>
                  <a:pt x="9143986" y="58319"/>
                </a:lnTo>
                <a:lnTo>
                  <a:pt x="8775657" y="426647"/>
                </a:lnTo>
                <a:lnTo>
                  <a:pt x="8775657" y="483635"/>
                </a:lnTo>
                <a:lnTo>
                  <a:pt x="9143986" y="851966"/>
                </a:lnTo>
                <a:lnTo>
                  <a:pt x="9143986" y="904210"/>
                </a:lnTo>
                <a:lnTo>
                  <a:pt x="8749840" y="510062"/>
                </a:lnTo>
                <a:lnTo>
                  <a:pt x="8692242" y="510062"/>
                </a:lnTo>
                <a:lnTo>
                  <a:pt x="8221822" y="980484"/>
                </a:lnTo>
                <a:lnTo>
                  <a:pt x="8688471" y="1447133"/>
                </a:lnTo>
                <a:lnTo>
                  <a:pt x="8753611" y="1447133"/>
                </a:lnTo>
                <a:lnTo>
                  <a:pt x="9143986" y="1056762"/>
                </a:lnTo>
                <a:lnTo>
                  <a:pt x="9143986" y="1109003"/>
                </a:lnTo>
                <a:lnTo>
                  <a:pt x="8775657" y="1477331"/>
                </a:lnTo>
                <a:lnTo>
                  <a:pt x="8775657" y="1534319"/>
                </a:lnTo>
                <a:lnTo>
                  <a:pt x="9143986" y="1902649"/>
                </a:lnTo>
                <a:lnTo>
                  <a:pt x="9143987" y="1954891"/>
                </a:lnTo>
                <a:lnTo>
                  <a:pt x="8747055" y="1557959"/>
                </a:lnTo>
                <a:lnTo>
                  <a:pt x="8695029" y="1557959"/>
                </a:lnTo>
                <a:lnTo>
                  <a:pt x="8221823" y="2031165"/>
                </a:lnTo>
                <a:lnTo>
                  <a:pt x="8690741" y="2500073"/>
                </a:lnTo>
                <a:lnTo>
                  <a:pt x="8751345" y="2500073"/>
                </a:lnTo>
                <a:lnTo>
                  <a:pt x="9143986" y="2107432"/>
                </a:lnTo>
                <a:lnTo>
                  <a:pt x="9143986" y="2159677"/>
                </a:lnTo>
                <a:lnTo>
                  <a:pt x="8775657" y="2528005"/>
                </a:lnTo>
                <a:lnTo>
                  <a:pt x="8775657" y="2584989"/>
                </a:lnTo>
                <a:lnTo>
                  <a:pt x="9143987" y="2953319"/>
                </a:lnTo>
                <a:lnTo>
                  <a:pt x="9143987" y="3005564"/>
                </a:lnTo>
                <a:lnTo>
                  <a:pt x="8749321" y="2610898"/>
                </a:lnTo>
                <a:lnTo>
                  <a:pt x="8692765" y="2610898"/>
                </a:lnTo>
                <a:lnTo>
                  <a:pt x="8221822" y="3081840"/>
                </a:lnTo>
                <a:lnTo>
                  <a:pt x="8691194" y="3551212"/>
                </a:lnTo>
                <a:lnTo>
                  <a:pt x="8750888" y="3551212"/>
                </a:lnTo>
                <a:lnTo>
                  <a:pt x="9143986" y="3158114"/>
                </a:lnTo>
                <a:lnTo>
                  <a:pt x="9143986" y="3210356"/>
                </a:lnTo>
                <a:lnTo>
                  <a:pt x="8775657" y="3578686"/>
                </a:lnTo>
                <a:lnTo>
                  <a:pt x="8775657" y="3635674"/>
                </a:lnTo>
                <a:lnTo>
                  <a:pt x="9143986" y="4004003"/>
                </a:lnTo>
                <a:lnTo>
                  <a:pt x="9143986" y="4056248"/>
                </a:lnTo>
                <a:lnTo>
                  <a:pt x="8749774" y="3662037"/>
                </a:lnTo>
                <a:lnTo>
                  <a:pt x="8692306" y="3662037"/>
                </a:lnTo>
                <a:lnTo>
                  <a:pt x="8221823" y="4132519"/>
                </a:lnTo>
                <a:lnTo>
                  <a:pt x="8661299" y="4571995"/>
                </a:lnTo>
                <a:lnTo>
                  <a:pt x="8609053" y="4571995"/>
                </a:lnTo>
                <a:lnTo>
                  <a:pt x="8195700" y="4158642"/>
                </a:lnTo>
                <a:lnTo>
                  <a:pt x="7782346" y="4571997"/>
                </a:lnTo>
                <a:lnTo>
                  <a:pt x="7730103" y="4571997"/>
                </a:lnTo>
                <a:lnTo>
                  <a:pt x="8169579" y="4132521"/>
                </a:lnTo>
                <a:lnTo>
                  <a:pt x="7699096" y="3662037"/>
                </a:lnTo>
                <a:lnTo>
                  <a:pt x="7641624" y="3662037"/>
                </a:lnTo>
                <a:lnTo>
                  <a:pt x="7171140" y="4132521"/>
                </a:lnTo>
                <a:lnTo>
                  <a:pt x="7610615" y="4571996"/>
                </a:lnTo>
                <a:lnTo>
                  <a:pt x="7558371" y="4571996"/>
                </a:lnTo>
                <a:lnTo>
                  <a:pt x="7145018" y="4158643"/>
                </a:lnTo>
                <a:lnTo>
                  <a:pt x="6731665" y="4571996"/>
                </a:lnTo>
                <a:lnTo>
                  <a:pt x="6679421" y="4571997"/>
                </a:lnTo>
                <a:lnTo>
                  <a:pt x="7118896" y="4132521"/>
                </a:lnTo>
                <a:lnTo>
                  <a:pt x="6648412" y="3662037"/>
                </a:lnTo>
                <a:lnTo>
                  <a:pt x="6590942" y="3662037"/>
                </a:lnTo>
                <a:lnTo>
                  <a:pt x="6120458" y="4132521"/>
                </a:lnTo>
                <a:lnTo>
                  <a:pt x="6559933" y="4571996"/>
                </a:lnTo>
                <a:lnTo>
                  <a:pt x="6507689" y="4571996"/>
                </a:lnTo>
                <a:lnTo>
                  <a:pt x="6094336" y="4158643"/>
                </a:lnTo>
                <a:lnTo>
                  <a:pt x="5680986" y="4571994"/>
                </a:lnTo>
                <a:lnTo>
                  <a:pt x="5628742" y="4571994"/>
                </a:lnTo>
                <a:lnTo>
                  <a:pt x="6068215" y="4132521"/>
                </a:lnTo>
                <a:lnTo>
                  <a:pt x="5597730" y="3662037"/>
                </a:lnTo>
                <a:lnTo>
                  <a:pt x="5540260" y="3662037"/>
                </a:lnTo>
                <a:lnTo>
                  <a:pt x="5069776" y="4132521"/>
                </a:lnTo>
                <a:lnTo>
                  <a:pt x="5509251" y="4571996"/>
                </a:lnTo>
                <a:lnTo>
                  <a:pt x="5457007" y="4571996"/>
                </a:lnTo>
                <a:lnTo>
                  <a:pt x="5043654" y="4158643"/>
                </a:lnTo>
                <a:lnTo>
                  <a:pt x="4630302" y="4571995"/>
                </a:lnTo>
                <a:lnTo>
                  <a:pt x="4578058" y="4571995"/>
                </a:lnTo>
                <a:lnTo>
                  <a:pt x="5017532" y="4132521"/>
                </a:lnTo>
                <a:lnTo>
                  <a:pt x="4547048" y="3662037"/>
                </a:lnTo>
                <a:lnTo>
                  <a:pt x="4489581" y="3662037"/>
                </a:lnTo>
                <a:lnTo>
                  <a:pt x="4019114" y="4132522"/>
                </a:lnTo>
                <a:lnTo>
                  <a:pt x="4458569" y="4571996"/>
                </a:lnTo>
                <a:lnTo>
                  <a:pt x="4406325" y="4571996"/>
                </a:lnTo>
                <a:lnTo>
                  <a:pt x="3992992" y="4158644"/>
                </a:lnTo>
                <a:lnTo>
                  <a:pt x="3579640" y="4571995"/>
                </a:lnTo>
                <a:lnTo>
                  <a:pt x="3527396" y="4571995"/>
                </a:lnTo>
                <a:lnTo>
                  <a:pt x="3966870" y="4132522"/>
                </a:lnTo>
                <a:lnTo>
                  <a:pt x="3496383" y="3662037"/>
                </a:lnTo>
                <a:lnTo>
                  <a:pt x="3438916" y="3662037"/>
                </a:lnTo>
                <a:lnTo>
                  <a:pt x="2968432" y="4132520"/>
                </a:lnTo>
                <a:lnTo>
                  <a:pt x="3407909" y="4571995"/>
                </a:lnTo>
                <a:lnTo>
                  <a:pt x="3355664" y="4571995"/>
                </a:lnTo>
                <a:lnTo>
                  <a:pt x="2942310" y="4158642"/>
                </a:lnTo>
                <a:lnTo>
                  <a:pt x="2528960" y="4571994"/>
                </a:lnTo>
                <a:lnTo>
                  <a:pt x="2476716" y="4571994"/>
                </a:lnTo>
                <a:lnTo>
                  <a:pt x="2916189" y="4132521"/>
                </a:lnTo>
                <a:lnTo>
                  <a:pt x="2445706" y="3662037"/>
                </a:lnTo>
                <a:lnTo>
                  <a:pt x="2388237" y="3662037"/>
                </a:lnTo>
                <a:lnTo>
                  <a:pt x="1917750" y="4132522"/>
                </a:lnTo>
                <a:lnTo>
                  <a:pt x="2357226" y="4571995"/>
                </a:lnTo>
                <a:lnTo>
                  <a:pt x="2304983" y="4571996"/>
                </a:lnTo>
                <a:lnTo>
                  <a:pt x="1891628" y="4158644"/>
                </a:lnTo>
                <a:lnTo>
                  <a:pt x="1478287" y="4571994"/>
                </a:lnTo>
                <a:lnTo>
                  <a:pt x="1426043" y="4571994"/>
                </a:lnTo>
                <a:lnTo>
                  <a:pt x="1865506" y="4132522"/>
                </a:lnTo>
                <a:lnTo>
                  <a:pt x="1395028" y="3662037"/>
                </a:lnTo>
                <a:lnTo>
                  <a:pt x="1337560" y="3662037"/>
                </a:lnTo>
                <a:lnTo>
                  <a:pt x="867065" y="4132523"/>
                </a:lnTo>
                <a:lnTo>
                  <a:pt x="1306545" y="4571995"/>
                </a:lnTo>
                <a:lnTo>
                  <a:pt x="1254301" y="4571995"/>
                </a:lnTo>
                <a:lnTo>
                  <a:pt x="840943" y="4158645"/>
                </a:lnTo>
                <a:lnTo>
                  <a:pt x="427592" y="4571996"/>
                </a:lnTo>
                <a:lnTo>
                  <a:pt x="375348" y="4571996"/>
                </a:lnTo>
                <a:lnTo>
                  <a:pt x="814821" y="4132522"/>
                </a:lnTo>
                <a:lnTo>
                  <a:pt x="344336" y="3662037"/>
                </a:lnTo>
                <a:lnTo>
                  <a:pt x="286868" y="3662037"/>
                </a:lnTo>
                <a:lnTo>
                  <a:pt x="2" y="3948903"/>
                </a:lnTo>
                <a:lnTo>
                  <a:pt x="2" y="3896659"/>
                </a:lnTo>
                <a:lnTo>
                  <a:pt x="258375" y="3638287"/>
                </a:lnTo>
                <a:lnTo>
                  <a:pt x="258375" y="3576075"/>
                </a:lnTo>
                <a:lnTo>
                  <a:pt x="1" y="3317701"/>
                </a:lnTo>
                <a:lnTo>
                  <a:pt x="1" y="3265457"/>
                </a:lnTo>
                <a:lnTo>
                  <a:pt x="285755" y="3551212"/>
                </a:lnTo>
                <a:lnTo>
                  <a:pt x="345449" y="3551212"/>
                </a:lnTo>
                <a:lnTo>
                  <a:pt x="814821" y="3081840"/>
                </a:lnTo>
                <a:lnTo>
                  <a:pt x="343879" y="2610898"/>
                </a:lnTo>
                <a:lnTo>
                  <a:pt x="287325" y="2610898"/>
                </a:lnTo>
                <a:lnTo>
                  <a:pt x="4" y="2898220"/>
                </a:lnTo>
                <a:lnTo>
                  <a:pt x="4" y="2845976"/>
                </a:lnTo>
                <a:lnTo>
                  <a:pt x="258377" y="2587602"/>
                </a:lnTo>
                <a:lnTo>
                  <a:pt x="258377" y="2525395"/>
                </a:lnTo>
                <a:lnTo>
                  <a:pt x="1" y="2267018"/>
                </a:lnTo>
                <a:lnTo>
                  <a:pt x="0" y="2214773"/>
                </a:lnTo>
                <a:lnTo>
                  <a:pt x="285299" y="2500073"/>
                </a:lnTo>
                <a:lnTo>
                  <a:pt x="345906" y="2500073"/>
                </a:lnTo>
                <a:lnTo>
                  <a:pt x="814821" y="2031167"/>
                </a:lnTo>
                <a:lnTo>
                  <a:pt x="341615" y="1557960"/>
                </a:lnTo>
                <a:lnTo>
                  <a:pt x="289591" y="1557960"/>
                </a:lnTo>
                <a:lnTo>
                  <a:pt x="1" y="1847551"/>
                </a:lnTo>
                <a:lnTo>
                  <a:pt x="1" y="1795307"/>
                </a:lnTo>
                <a:lnTo>
                  <a:pt x="258379" y="1536928"/>
                </a:lnTo>
                <a:lnTo>
                  <a:pt x="258379" y="1474723"/>
                </a:lnTo>
                <a:lnTo>
                  <a:pt x="1" y="1216345"/>
                </a:lnTo>
                <a:lnTo>
                  <a:pt x="1" y="1164102"/>
                </a:lnTo>
                <a:lnTo>
                  <a:pt x="283034" y="1447135"/>
                </a:lnTo>
                <a:lnTo>
                  <a:pt x="348172" y="1447135"/>
                </a:lnTo>
                <a:lnTo>
                  <a:pt x="814820" y="980485"/>
                </a:lnTo>
                <a:lnTo>
                  <a:pt x="344400" y="510063"/>
                </a:lnTo>
                <a:lnTo>
                  <a:pt x="286802" y="510063"/>
                </a:lnTo>
                <a:lnTo>
                  <a:pt x="2" y="796868"/>
                </a:lnTo>
                <a:lnTo>
                  <a:pt x="2" y="744627"/>
                </a:lnTo>
                <a:lnTo>
                  <a:pt x="258382" y="486240"/>
                </a:lnTo>
                <a:lnTo>
                  <a:pt x="258382" y="424044"/>
                </a:lnTo>
                <a:lnTo>
                  <a:pt x="2" y="165665"/>
                </a:lnTo>
                <a:lnTo>
                  <a:pt x="2" y="113421"/>
                </a:lnTo>
                <a:lnTo>
                  <a:pt x="285819" y="399238"/>
                </a:lnTo>
                <a:lnTo>
                  <a:pt x="345383" y="399238"/>
                </a:lnTo>
                <a:lnTo>
                  <a:pt x="744619" y="2"/>
                </a:lnTo>
                <a:lnTo>
                  <a:pt x="796863" y="2"/>
                </a:lnTo>
                <a:lnTo>
                  <a:pt x="369206" y="427659"/>
                </a:lnTo>
                <a:lnTo>
                  <a:pt x="369206" y="482625"/>
                </a:lnTo>
                <a:lnTo>
                  <a:pt x="840942" y="954363"/>
                </a:lnTo>
                <a:lnTo>
                  <a:pt x="1309198" y="486115"/>
                </a:lnTo>
                <a:lnTo>
                  <a:pt x="1309198" y="424170"/>
                </a:lnTo>
                <a:lnTo>
                  <a:pt x="885018" y="1"/>
                </a:lnTo>
                <a:lnTo>
                  <a:pt x="937262" y="1"/>
                </a:lnTo>
                <a:lnTo>
                  <a:pt x="1336510" y="399238"/>
                </a:lnTo>
                <a:lnTo>
                  <a:pt x="1396075" y="399238"/>
                </a:lnTo>
                <a:lnTo>
                  <a:pt x="1795305" y="3"/>
                </a:lnTo>
                <a:lnTo>
                  <a:pt x="1847547" y="3"/>
                </a:lnTo>
                <a:lnTo>
                  <a:pt x="1420024" y="427535"/>
                </a:lnTo>
                <a:lnTo>
                  <a:pt x="1420024" y="482750"/>
                </a:lnTo>
                <a:lnTo>
                  <a:pt x="1891628" y="954364"/>
                </a:lnTo>
                <a:lnTo>
                  <a:pt x="2360002" y="485990"/>
                </a:lnTo>
                <a:lnTo>
                  <a:pt x="2360002" y="424295"/>
                </a:lnTo>
                <a:lnTo>
                  <a:pt x="1935703" y="1"/>
                </a:lnTo>
                <a:lnTo>
                  <a:pt x="1987946" y="1"/>
                </a:lnTo>
                <a:lnTo>
                  <a:pt x="2387188" y="399238"/>
                </a:lnTo>
                <a:lnTo>
                  <a:pt x="2446753" y="399238"/>
                </a:lnTo>
                <a:lnTo>
                  <a:pt x="2845989" y="2"/>
                </a:lnTo>
                <a:lnTo>
                  <a:pt x="2898233" y="2"/>
                </a:lnTo>
                <a:lnTo>
                  <a:pt x="2470826" y="427409"/>
                </a:lnTo>
                <a:lnTo>
                  <a:pt x="2470826" y="482876"/>
                </a:lnTo>
                <a:lnTo>
                  <a:pt x="2942310" y="954364"/>
                </a:lnTo>
                <a:lnTo>
                  <a:pt x="3410810" y="485864"/>
                </a:lnTo>
                <a:lnTo>
                  <a:pt x="3410810" y="424421"/>
                </a:lnTo>
                <a:lnTo>
                  <a:pt x="2986387" y="1"/>
                </a:lnTo>
                <a:lnTo>
                  <a:pt x="3038634" y="1"/>
                </a:lnTo>
                <a:lnTo>
                  <a:pt x="3437870" y="399238"/>
                </a:lnTo>
                <a:lnTo>
                  <a:pt x="3497432" y="399238"/>
                </a:lnTo>
                <a:lnTo>
                  <a:pt x="3896671" y="2"/>
                </a:lnTo>
                <a:lnTo>
                  <a:pt x="3948916" y="2"/>
                </a:lnTo>
                <a:lnTo>
                  <a:pt x="3521633" y="427284"/>
                </a:lnTo>
                <a:lnTo>
                  <a:pt x="3521633" y="483002"/>
                </a:lnTo>
                <a:lnTo>
                  <a:pt x="3992992" y="954363"/>
                </a:lnTo>
                <a:lnTo>
                  <a:pt x="4461600" y="485736"/>
                </a:lnTo>
                <a:lnTo>
                  <a:pt x="4461600" y="424545"/>
                </a:lnTo>
                <a:lnTo>
                  <a:pt x="4037073" y="1"/>
                </a:lnTo>
                <a:lnTo>
                  <a:pt x="4089316" y="1"/>
                </a:lnTo>
                <a:lnTo>
                  <a:pt x="4488536" y="399238"/>
                </a:lnTo>
                <a:lnTo>
                  <a:pt x="4548098" y="399238"/>
                </a:lnTo>
                <a:lnTo>
                  <a:pt x="4947332" y="4"/>
                </a:lnTo>
                <a:lnTo>
                  <a:pt x="4999576" y="4"/>
                </a:lnTo>
                <a:lnTo>
                  <a:pt x="4572425" y="427154"/>
                </a:lnTo>
                <a:lnTo>
                  <a:pt x="4572425" y="483127"/>
                </a:lnTo>
                <a:lnTo>
                  <a:pt x="5043657" y="954361"/>
                </a:lnTo>
                <a:lnTo>
                  <a:pt x="5512408" y="485609"/>
                </a:lnTo>
                <a:lnTo>
                  <a:pt x="5512408" y="424676"/>
                </a:lnTo>
                <a:lnTo>
                  <a:pt x="5087732" y="1"/>
                </a:lnTo>
                <a:lnTo>
                  <a:pt x="5139975" y="1"/>
                </a:lnTo>
                <a:lnTo>
                  <a:pt x="5539212" y="399238"/>
                </a:lnTo>
                <a:lnTo>
                  <a:pt x="5598779" y="399238"/>
                </a:lnTo>
                <a:lnTo>
                  <a:pt x="5998015" y="2"/>
                </a:lnTo>
                <a:lnTo>
                  <a:pt x="6050259" y="2"/>
                </a:lnTo>
                <a:lnTo>
                  <a:pt x="5623233" y="427027"/>
                </a:lnTo>
                <a:lnTo>
                  <a:pt x="5623233" y="483258"/>
                </a:lnTo>
                <a:lnTo>
                  <a:pt x="6094336" y="954363"/>
                </a:lnTo>
                <a:lnTo>
                  <a:pt x="6563216" y="485481"/>
                </a:lnTo>
                <a:lnTo>
                  <a:pt x="6563216"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9420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189FEF-FB9C-9F41-B7B9-B1962D74E40A}" type="datetimeFigureOut">
              <a:rPr lang="en-US" smtClean="0"/>
              <a:pPr/>
              <a:t>3/30/19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3692048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189FEF-FB9C-9F41-B7B9-B1962D74E40A}" type="datetimeFigureOut">
              <a:rPr lang="en-US" smtClean="0"/>
              <a:pPr/>
              <a:t>3/30/19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3116489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189FEF-FB9C-9F41-B7B9-B1962D74E40A}" type="datetimeFigureOut">
              <a:rPr lang="en-US" smtClean="0"/>
              <a:pPr/>
              <a:t>3/30/19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918414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89FEF-FB9C-9F41-B7B9-B1962D74E40A}" type="datetimeFigureOut">
              <a:rPr lang="en-US" smtClean="0"/>
              <a:pPr/>
              <a:t>3/30/19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3180716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189FEF-FB9C-9F41-B7B9-B1962D74E40A}" type="datetimeFigureOut">
              <a:rPr lang="en-US" smtClean="0"/>
              <a:pPr/>
              <a:t>3/30/19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D4B7F-C296-1146-BAA5-397A06F57F88}" type="slidenum">
              <a:rPr lang="en-US" smtClean="0"/>
              <a:pPr/>
              <a:t>‹#›</a:t>
            </a:fld>
            <a:endParaRPr lang="en-US"/>
          </a:p>
        </p:txBody>
      </p:sp>
    </p:spTree>
    <p:extLst>
      <p:ext uri="{BB962C8B-B14F-4D97-AF65-F5344CB8AC3E}">
        <p14:creationId xmlns:p14="http://schemas.microsoft.com/office/powerpoint/2010/main" val="7779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189FEF-FB9C-9F41-B7B9-B1962D74E40A}" type="datetimeFigureOut">
              <a:rPr lang="en-US" smtClean="0"/>
              <a:pPr/>
              <a:t>3/30/19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D4B7F-C296-1146-BAA5-397A06F57F88}"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065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2"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D189FEF-FB9C-9F41-B7B9-B1962D74E40A}" type="datetimeFigureOut">
              <a:rPr lang="en-US" smtClean="0"/>
              <a:pPr/>
              <a:t>3/30/19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74D4B7F-C296-1146-BAA5-397A06F57F88}"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125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Impressionism</a:t>
            </a:r>
          </a:p>
        </p:txBody>
      </p:sp>
    </p:spTree>
    <p:extLst>
      <p:ext uri="{BB962C8B-B14F-4D97-AF65-F5344CB8AC3E}">
        <p14:creationId xmlns:p14="http://schemas.microsoft.com/office/powerpoint/2010/main" val="199709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950026" y="419100"/>
            <a:ext cx="4191000" cy="6019800"/>
          </a:xfrm>
          <a:prstGeom prst="rect">
            <a:avLst/>
          </a:prstGeom>
        </p:spPr>
        <p:txBody>
          <a:bodyPr>
            <a:normAutofit lnSpcReduction="10000"/>
          </a:bodyPr>
          <a:lstStyle/>
          <a:p>
            <a:pPr>
              <a:defRPr/>
            </a:pPr>
            <a:r>
              <a:rPr lang="en-US" sz="2400" dirty="0"/>
              <a:t>Usually painted landscapes</a:t>
            </a:r>
          </a:p>
          <a:p>
            <a:pPr lvl="1">
              <a:defRPr/>
            </a:pPr>
            <a:r>
              <a:rPr lang="en-US" sz="2000" dirty="0"/>
              <a:t>Did have elements of modern life</a:t>
            </a:r>
          </a:p>
          <a:p>
            <a:pPr>
              <a:defRPr/>
            </a:pPr>
            <a:r>
              <a:rPr lang="en-US" sz="2400" dirty="0"/>
              <a:t>Not different from traditional landscape painting</a:t>
            </a:r>
          </a:p>
          <a:p>
            <a:pPr lvl="1">
              <a:defRPr/>
            </a:pPr>
            <a:r>
              <a:rPr lang="en-US" sz="2000" dirty="0"/>
              <a:t>Framing by the top and sides</a:t>
            </a:r>
          </a:p>
          <a:p>
            <a:pPr lvl="1">
              <a:defRPr/>
            </a:pPr>
            <a:r>
              <a:rPr lang="en-US" sz="2000" dirty="0"/>
              <a:t>Diagonal movement into the background</a:t>
            </a:r>
          </a:p>
          <a:p>
            <a:pPr>
              <a:defRPr/>
            </a:pPr>
            <a:r>
              <a:rPr lang="en-US" sz="2400" dirty="0"/>
              <a:t>Flat, because of an emphasis on surface texture</a:t>
            </a:r>
          </a:p>
          <a:p>
            <a:pPr lvl="1">
              <a:defRPr/>
            </a:pPr>
            <a:r>
              <a:rPr lang="en-US" sz="2000" dirty="0"/>
              <a:t>Iron locomotive should be substantial, but seems to dissolve</a:t>
            </a:r>
          </a:p>
          <a:p>
            <a:pPr lvl="1">
              <a:defRPr/>
            </a:pPr>
            <a:r>
              <a:rPr lang="en-US" sz="2000" dirty="0"/>
              <a:t>To focus on the play of light and color</a:t>
            </a:r>
          </a:p>
          <a:p>
            <a:pPr lvl="2">
              <a:defRPr/>
            </a:pPr>
            <a:r>
              <a:rPr lang="en-US" sz="1600" dirty="0"/>
              <a:t>Light that shines through the droplets of water</a:t>
            </a:r>
          </a:p>
          <a:p>
            <a:pPr lvl="1">
              <a:defRPr/>
            </a:pPr>
            <a:r>
              <a:rPr lang="en-US" sz="2000" dirty="0"/>
              <a:t>Changes of color on the surface of things</a:t>
            </a:r>
          </a:p>
          <a:p>
            <a:pPr lvl="1">
              <a:defRPr/>
            </a:pPr>
            <a:r>
              <a:rPr lang="en-US" sz="2000" dirty="0"/>
              <a:t>No real lines or contours to the object</a:t>
            </a:r>
          </a:p>
          <a:p>
            <a:pPr>
              <a:defRPr/>
            </a:pPr>
            <a:r>
              <a:rPr lang="en-US" sz="2400" dirty="0"/>
              <a:t>Showing modern life</a:t>
            </a:r>
          </a:p>
        </p:txBody>
      </p:sp>
      <p:pic>
        <p:nvPicPr>
          <p:cNvPr id="21507" name="Picture 2" descr="http://www.kingsacademy.com/mhodges/11_Western-Art/24_Impressionism/Monet/Monet_1877_Gare-St-Lazare.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79724" y="968994"/>
            <a:ext cx="6569620" cy="4920012"/>
          </a:xfrm>
          <a:prstGeom prst="rect">
            <a:avLst/>
          </a:prstGeom>
          <a:noFill/>
        </p:spPr>
      </p:pic>
    </p:spTree>
    <p:extLst>
      <p:ext uri="{BB962C8B-B14F-4D97-AF65-F5344CB8AC3E}">
        <p14:creationId xmlns:p14="http://schemas.microsoft.com/office/powerpoint/2010/main" val="3884082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enphoto500x500.mnstatic.com/gare-saint_lazare_2549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37774" y="1307165"/>
            <a:ext cx="5658226" cy="4243670"/>
          </a:xfrm>
          <a:prstGeom prst="rect">
            <a:avLst/>
          </a:prstGeom>
          <a:noFill/>
        </p:spPr>
      </p:pic>
      <p:pic>
        <p:nvPicPr>
          <p:cNvPr id="22531" name="Picture 2" descr="http://www.kingsacademy.com/mhodges/11_Western-Art/24_Impressionism/Monet/Monet_1877_Gare-St-Laz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130" y="1307165"/>
            <a:ext cx="5666510" cy="424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977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85728" y="539256"/>
            <a:ext cx="3521461" cy="1737360"/>
          </a:xfrm>
        </p:spPr>
        <p:txBody>
          <a:bodyPr/>
          <a:lstStyle/>
          <a:p>
            <a:pPr>
              <a:defRPr/>
            </a:pPr>
            <a:r>
              <a:rPr lang="en-US" altLang="en-US" dirty="0">
                <a:solidFill>
                  <a:schemeClr val="accent1"/>
                </a:solidFill>
              </a:rPr>
              <a:t>Monet, Impression: Sunrise, 1875, Impressionism, France, oil on canvas**Not in 250</a:t>
            </a:r>
            <a:br>
              <a:rPr lang="en-US" altLang="en-US" dirty="0">
                <a:solidFill>
                  <a:schemeClr val="accent1"/>
                </a:solidFill>
              </a:rPr>
            </a:br>
            <a:endParaRPr lang="en-US" dirty="0">
              <a:solidFill>
                <a:schemeClr val="accent1"/>
              </a:solidFill>
            </a:endParaRPr>
          </a:p>
        </p:txBody>
      </p:sp>
      <p:pic>
        <p:nvPicPr>
          <p:cNvPr id="23556"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817" y="1111249"/>
            <a:ext cx="6171183" cy="4802663"/>
          </a:xfrm>
          <a:noFill/>
        </p:spPr>
      </p:pic>
      <p:sp>
        <p:nvSpPr>
          <p:cNvPr id="23555" name="Text Placeholder 5"/>
          <p:cNvSpPr>
            <a:spLocks noGrp="1"/>
          </p:cNvSpPr>
          <p:nvPr>
            <p:ph type="body" sz="half" idx="2"/>
          </p:nvPr>
        </p:nvSpPr>
        <p:spPr>
          <a:xfrm>
            <a:off x="7160822" y="2356297"/>
            <a:ext cx="4346368" cy="4286532"/>
          </a:xfrm>
        </p:spPr>
        <p:txBody>
          <a:bodyPr>
            <a:normAutofit fontScale="92500" lnSpcReduction="10000"/>
          </a:bodyPr>
          <a:lstStyle/>
          <a:p>
            <a:pPr eaLnBrk="1" hangingPunct="1"/>
            <a:r>
              <a:rPr lang="en-US" altLang="en-US" sz="1800" dirty="0"/>
              <a:t>-Exhibited at the first Impressionist show in 1874</a:t>
            </a:r>
          </a:p>
          <a:p>
            <a:pPr eaLnBrk="1" hangingPunct="1"/>
            <a:r>
              <a:rPr lang="en-US" altLang="en-US" sz="1800" dirty="0"/>
              <a:t>-Called “impressionist” as a derogatory term, but was later embraced</a:t>
            </a:r>
          </a:p>
          <a:p>
            <a:pPr eaLnBrk="1" hangingPunct="1"/>
            <a:r>
              <a:rPr lang="en-US" altLang="en-US" sz="1800" dirty="0"/>
              <a:t>-Incorporate the quality of sketches: abbreviation, speed, </a:t>
            </a:r>
            <a:r>
              <a:rPr lang="en-US" altLang="en-US" sz="1800" dirty="0" err="1"/>
              <a:t>spontanaeity</a:t>
            </a:r>
            <a:r>
              <a:rPr lang="en-US" altLang="en-US" sz="1800" dirty="0"/>
              <a:t> </a:t>
            </a:r>
          </a:p>
          <a:p>
            <a:pPr eaLnBrk="1" hangingPunct="1"/>
            <a:r>
              <a:rPr lang="en-US" altLang="en-US" sz="1800" dirty="0"/>
              <a:t>-No attempt to disguise brushstrokes and blend pigment to create smooth, tonal gradations and an optically accurate scene</a:t>
            </a:r>
          </a:p>
          <a:p>
            <a:pPr eaLnBrk="1" hangingPunct="1"/>
            <a:r>
              <a:rPr lang="en-US" altLang="en-US" sz="1800" dirty="0"/>
              <a:t>-Sense of “impressions”, what the artists recorded were not objective descriptions  or solely subjective, but the interaction between the two; their personal responses to nature</a:t>
            </a:r>
          </a:p>
          <a:p>
            <a:pPr eaLnBrk="1" hangingPunct="1"/>
            <a:r>
              <a:rPr lang="en-US" altLang="en-US" sz="1800" dirty="0"/>
              <a:t>-Painted outdoors, showed the importance of light and color play</a:t>
            </a:r>
          </a:p>
        </p:txBody>
      </p:sp>
    </p:spTree>
    <p:extLst>
      <p:ext uri="{BB962C8B-B14F-4D97-AF65-F5344CB8AC3E}">
        <p14:creationId xmlns:p14="http://schemas.microsoft.com/office/powerpoint/2010/main" val="1096116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89569" y="447304"/>
            <a:ext cx="3850470" cy="6039326"/>
          </a:xfrm>
          <a:noFill/>
        </p:spPr>
      </p:pic>
      <p:sp>
        <p:nvSpPr>
          <p:cNvPr id="22531" name="Text Placeholder 2"/>
          <p:cNvSpPr>
            <a:spLocks noGrp="1"/>
          </p:cNvSpPr>
          <p:nvPr>
            <p:ph type="body" sz="half" idx="2"/>
          </p:nvPr>
        </p:nvSpPr>
        <p:spPr>
          <a:xfrm>
            <a:off x="468844" y="2241467"/>
            <a:ext cx="5338190" cy="4361214"/>
          </a:xfrm>
        </p:spPr>
        <p:txBody>
          <a:bodyPr>
            <a:normAutofit fontScale="92500"/>
          </a:bodyPr>
          <a:lstStyle/>
          <a:p>
            <a:pPr eaLnBrk="1" hangingPunct="1">
              <a:defRPr/>
            </a:pPr>
            <a:r>
              <a:rPr lang="en-US" sz="1800" dirty="0"/>
              <a:t>-Most intensive study of the phenomena of light and color</a:t>
            </a:r>
          </a:p>
          <a:p>
            <a:pPr eaLnBrk="1" hangingPunct="1">
              <a:defRPr/>
            </a:pPr>
            <a:r>
              <a:rPr lang="en-US" sz="1800" dirty="0"/>
              <a:t>-One in a series of 40 at Rouen Cathedral, north of Paris</a:t>
            </a:r>
          </a:p>
          <a:p>
            <a:pPr eaLnBrk="1" hangingPunct="1">
              <a:defRPr/>
            </a:pPr>
            <a:r>
              <a:rPr lang="en-US" sz="1800" dirty="0"/>
              <a:t>-Observed the cathedral from nearly the same viewpoint but at different times of day or under various climatic conditions</a:t>
            </a:r>
          </a:p>
          <a:p>
            <a:pPr eaLnBrk="1" hangingPunct="1">
              <a:defRPr/>
            </a:pPr>
            <a:r>
              <a:rPr lang="en-US" sz="1800" dirty="0"/>
              <a:t>-Church depicted bathed in bright light</a:t>
            </a:r>
          </a:p>
          <a:p>
            <a:pPr eaLnBrk="1" hangingPunct="1">
              <a:defRPr/>
            </a:pPr>
            <a:r>
              <a:rPr lang="en-US" sz="1800" dirty="0"/>
              <a:t>-Created an unparalleled record of the passing of time as seen in the movement of light over identical forms</a:t>
            </a:r>
          </a:p>
          <a:p>
            <a:pPr eaLnBrk="1" hangingPunct="1">
              <a:defRPr/>
            </a:pPr>
            <a:r>
              <a:rPr lang="en-US" sz="1800" dirty="0"/>
              <a:t>-The subject of the painting is not the cathedral</a:t>
            </a:r>
          </a:p>
          <a:p>
            <a:pPr eaLnBrk="1" hangingPunct="1">
              <a:defRPr/>
            </a:pPr>
            <a:r>
              <a:rPr lang="en-US" sz="1800" dirty="0"/>
              <a:t>-Was criticized for destroying form  and order for fleeting atmospheric  effects</a:t>
            </a:r>
          </a:p>
          <a:p>
            <a:pPr eaLnBrk="1" hangingPunct="1">
              <a:defRPr/>
            </a:pPr>
            <a:r>
              <a:rPr lang="en-US" sz="1800" dirty="0"/>
              <a:t>-Focused on light to reach a greater understanding of form</a:t>
            </a:r>
          </a:p>
        </p:txBody>
      </p:sp>
      <p:sp>
        <p:nvSpPr>
          <p:cNvPr id="2" name="Rectangle 1"/>
          <p:cNvSpPr/>
          <p:nvPr/>
        </p:nvSpPr>
        <p:spPr>
          <a:xfrm>
            <a:off x="937996" y="141491"/>
            <a:ext cx="2838306" cy="19389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Tw Cen MT" panose="020B0602020104020603"/>
                <a:ea typeface="+mn-ea"/>
                <a:cs typeface="+mn-cs"/>
              </a:rPr>
              <a:t>Monet, Rouen Cathedral, 1890, Impressionism, France, oil on canvas ** Not in 250</a:t>
            </a:r>
          </a:p>
        </p:txBody>
      </p:sp>
    </p:spTree>
    <p:extLst>
      <p:ext uri="{BB962C8B-B14F-4D97-AF65-F5344CB8AC3E}">
        <p14:creationId xmlns:p14="http://schemas.microsoft.com/office/powerpoint/2010/main" val="3375069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6430" y="472442"/>
            <a:ext cx="3680676" cy="1737360"/>
          </a:xfrm>
        </p:spPr>
        <p:txBody>
          <a:bodyPr/>
          <a:lstStyle/>
          <a:p>
            <a:pPr>
              <a:defRPr/>
            </a:pPr>
            <a:r>
              <a:rPr lang="en-US" altLang="en-US" dirty="0" err="1">
                <a:solidFill>
                  <a:schemeClr val="accent1"/>
                </a:solidFill>
              </a:rPr>
              <a:t>Pissaro</a:t>
            </a:r>
            <a:r>
              <a:rPr lang="en-US" altLang="en-US" dirty="0">
                <a:solidFill>
                  <a:schemeClr val="accent1"/>
                </a:solidFill>
              </a:rPr>
              <a:t>, La Place du Theatre </a:t>
            </a:r>
            <a:r>
              <a:rPr lang="en-US" altLang="en-US" dirty="0" err="1">
                <a:solidFill>
                  <a:schemeClr val="accent1"/>
                </a:solidFill>
              </a:rPr>
              <a:t>Francais</a:t>
            </a:r>
            <a:r>
              <a:rPr lang="en-US" altLang="en-US" dirty="0">
                <a:solidFill>
                  <a:schemeClr val="accent1"/>
                </a:solidFill>
              </a:rPr>
              <a:t>, 1898, Impressionism, France, oil on canvas ** Not in 250</a:t>
            </a:r>
            <a:br>
              <a:rPr lang="en-US" altLang="en-US" dirty="0">
                <a:solidFill>
                  <a:schemeClr val="accent1"/>
                </a:solidFill>
              </a:rPr>
            </a:br>
            <a:endParaRPr lang="en-US" dirty="0">
              <a:solidFill>
                <a:schemeClr val="accent1"/>
              </a:solidFill>
            </a:endParaRPr>
          </a:p>
        </p:txBody>
      </p:sp>
      <p:pic>
        <p:nvPicPr>
          <p:cNvPr id="2560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0274" y="1233640"/>
            <a:ext cx="5725726" cy="4561518"/>
          </a:xfrm>
          <a:noFill/>
        </p:spPr>
      </p:pic>
      <p:sp>
        <p:nvSpPr>
          <p:cNvPr id="25603" name="Text Placeholder 2"/>
          <p:cNvSpPr>
            <a:spLocks noGrp="1"/>
          </p:cNvSpPr>
          <p:nvPr>
            <p:ph type="body" sz="half" idx="2"/>
          </p:nvPr>
        </p:nvSpPr>
        <p:spPr>
          <a:xfrm>
            <a:off x="6942667" y="2209803"/>
            <a:ext cx="4540772" cy="4477601"/>
          </a:xfrm>
        </p:spPr>
        <p:txBody>
          <a:bodyPr>
            <a:normAutofit fontScale="92500" lnSpcReduction="20000"/>
          </a:bodyPr>
          <a:lstStyle/>
          <a:p>
            <a:pPr eaLnBrk="1" hangingPunct="1"/>
            <a:r>
              <a:rPr lang="en-US" altLang="en-US" sz="2000" dirty="0"/>
              <a:t>-One of the many panoramic scenes of Paris at this time</a:t>
            </a:r>
          </a:p>
          <a:p>
            <a:pPr eaLnBrk="1" hangingPunct="1"/>
            <a:r>
              <a:rPr lang="en-US" altLang="en-US" sz="2000" dirty="0"/>
              <a:t>-Recorded the blurred dark accents on the light background: appears as a busy street would look from high above</a:t>
            </a:r>
          </a:p>
          <a:p>
            <a:pPr eaLnBrk="1" hangingPunct="1"/>
            <a:r>
              <a:rPr lang="en-US" altLang="en-US" sz="2000" dirty="0"/>
              <a:t>-Moment is capture by deliberate casualness of the arrangement of figures to capture the moment</a:t>
            </a:r>
          </a:p>
          <a:p>
            <a:pPr eaLnBrk="1" hangingPunct="1"/>
            <a:r>
              <a:rPr lang="en-US" altLang="en-US" sz="2000" dirty="0"/>
              <a:t>-Sometimes used photography to record the places he wished to paint</a:t>
            </a:r>
          </a:p>
          <a:p>
            <a:pPr eaLnBrk="1" hangingPunct="1"/>
            <a:r>
              <a:rPr lang="en-US" altLang="en-US" sz="2000" dirty="0"/>
              <a:t>-Connections between photography and Impressionist painting: arbitrary cutting off of figures at the frame’s edge and flattening  spatial effect produced by the high viewpoint</a:t>
            </a:r>
          </a:p>
        </p:txBody>
      </p:sp>
    </p:spTree>
    <p:extLst>
      <p:ext uri="{BB962C8B-B14F-4D97-AF65-F5344CB8AC3E}">
        <p14:creationId xmlns:p14="http://schemas.microsoft.com/office/powerpoint/2010/main" val="3833558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947" y="472442"/>
            <a:ext cx="3291840" cy="1737360"/>
          </a:xfrm>
        </p:spPr>
        <p:txBody>
          <a:bodyPr/>
          <a:lstStyle/>
          <a:p>
            <a:pPr>
              <a:defRPr/>
            </a:pPr>
            <a:r>
              <a:rPr lang="en-US" altLang="en-US" sz="3200" dirty="0">
                <a:solidFill>
                  <a:schemeClr val="accent1"/>
                </a:solidFill>
              </a:rPr>
              <a:t>Renoir, Le Moulin de la </a:t>
            </a:r>
            <a:r>
              <a:rPr lang="en-US" altLang="en-US" sz="3200" dirty="0" err="1">
                <a:solidFill>
                  <a:schemeClr val="accent1"/>
                </a:solidFill>
              </a:rPr>
              <a:t>Galette</a:t>
            </a:r>
            <a:r>
              <a:rPr lang="en-US" altLang="en-US" sz="3200" dirty="0">
                <a:solidFill>
                  <a:schemeClr val="accent1"/>
                </a:solidFill>
              </a:rPr>
              <a:t>, 1875, Impressionism, France, oil on canvas**not in 250</a:t>
            </a:r>
            <a:br>
              <a:rPr lang="en-US" altLang="en-US" dirty="0">
                <a:solidFill>
                  <a:schemeClr val="accent1"/>
                </a:solidFill>
              </a:rPr>
            </a:br>
            <a:endParaRPr lang="en-US" dirty="0">
              <a:solidFill>
                <a:schemeClr val="accent1"/>
              </a:solidFill>
            </a:endParaRPr>
          </a:p>
        </p:txBody>
      </p:sp>
      <p:pic>
        <p:nvPicPr>
          <p:cNvPr id="26628"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6134" y="1020621"/>
            <a:ext cx="6234663" cy="4648197"/>
          </a:xfrm>
          <a:noFill/>
        </p:spPr>
      </p:pic>
      <p:sp>
        <p:nvSpPr>
          <p:cNvPr id="26627" name="Text Placeholder 2"/>
          <p:cNvSpPr>
            <a:spLocks noGrp="1"/>
          </p:cNvSpPr>
          <p:nvPr>
            <p:ph type="body" sz="half" idx="2"/>
          </p:nvPr>
        </p:nvSpPr>
        <p:spPr>
          <a:xfrm>
            <a:off x="6942666" y="2209802"/>
            <a:ext cx="4065759" cy="4648198"/>
          </a:xfrm>
        </p:spPr>
        <p:txBody>
          <a:bodyPr>
            <a:normAutofit fontScale="92500" lnSpcReduction="10000"/>
          </a:bodyPr>
          <a:lstStyle/>
          <a:p>
            <a:pPr eaLnBrk="1" hangingPunct="1"/>
            <a:r>
              <a:rPr lang="en-US" altLang="en-US" sz="1800" dirty="0"/>
              <a:t>-Leisure activities of the inhabitants of Paris: dining, dancing, opera, ballet</a:t>
            </a:r>
          </a:p>
          <a:p>
            <a:pPr eaLnBrk="1" hangingPunct="1"/>
            <a:r>
              <a:rPr lang="en-US" altLang="en-US" sz="1800" dirty="0"/>
              <a:t>-Industrialization is the cause of these pursuits, regimented hours of work lead to regimented hours of leisure</a:t>
            </a:r>
          </a:p>
          <a:p>
            <a:pPr eaLnBrk="1" hangingPunct="1"/>
            <a:r>
              <a:rPr lang="en-US" altLang="en-US" sz="1800" dirty="0"/>
              <a:t>-Popular dance hall, people talking and dancing</a:t>
            </a:r>
          </a:p>
          <a:p>
            <a:pPr eaLnBrk="1" hangingPunct="1"/>
            <a:r>
              <a:rPr lang="en-US" altLang="en-US" sz="1800" dirty="0"/>
              <a:t>-Dappled in light and shade, figures are blurred, effect of floating and fleeting light</a:t>
            </a:r>
          </a:p>
          <a:p>
            <a:pPr eaLnBrk="1" hangingPunct="1"/>
            <a:r>
              <a:rPr lang="en-US" altLang="en-US" sz="1800" dirty="0"/>
              <a:t>-Casual placement of figures, suggests continuity of space</a:t>
            </a:r>
          </a:p>
          <a:p>
            <a:pPr eaLnBrk="1" hangingPunct="1"/>
            <a:r>
              <a:rPr lang="en-US" altLang="en-US" sz="1800" dirty="0"/>
              <a:t>-Viewer as participant</a:t>
            </a:r>
          </a:p>
          <a:p>
            <a:pPr eaLnBrk="1" hangingPunct="1"/>
            <a:r>
              <a:rPr lang="en-US" altLang="en-US" sz="1800" dirty="0"/>
              <a:t>-Opposite of classical art (universal and timelessness), instead incidental, momentary, and passing aspects</a:t>
            </a:r>
          </a:p>
        </p:txBody>
      </p:sp>
    </p:spTree>
    <p:extLst>
      <p:ext uri="{BB962C8B-B14F-4D97-AF65-F5344CB8AC3E}">
        <p14:creationId xmlns:p14="http://schemas.microsoft.com/office/powerpoint/2010/main" val="3430194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771" y="439387"/>
            <a:ext cx="3464191" cy="1737360"/>
          </a:xfrm>
        </p:spPr>
        <p:txBody>
          <a:bodyPr/>
          <a:lstStyle/>
          <a:p>
            <a:pPr>
              <a:defRPr/>
            </a:pPr>
            <a:r>
              <a:rPr lang="en-US" altLang="en-US" dirty="0" err="1">
                <a:solidFill>
                  <a:schemeClr val="accent1"/>
                </a:solidFill>
              </a:rPr>
              <a:t>Manet</a:t>
            </a:r>
            <a:r>
              <a:rPr lang="en-US" altLang="en-US" dirty="0">
                <a:solidFill>
                  <a:schemeClr val="accent1"/>
                </a:solidFill>
              </a:rPr>
              <a:t>, Bar at the </a:t>
            </a:r>
            <a:r>
              <a:rPr lang="en-US" altLang="en-US" dirty="0" err="1">
                <a:solidFill>
                  <a:schemeClr val="accent1"/>
                </a:solidFill>
              </a:rPr>
              <a:t>Folies-Bergere</a:t>
            </a:r>
            <a:r>
              <a:rPr lang="en-US" altLang="en-US" dirty="0">
                <a:solidFill>
                  <a:schemeClr val="accent1"/>
                </a:solidFill>
              </a:rPr>
              <a:t>, 1882, Impressionism**NOT in 250</a:t>
            </a:r>
            <a:endParaRPr lang="en-US" dirty="0">
              <a:solidFill>
                <a:schemeClr val="accent1"/>
              </a:solidFill>
            </a:endParaRPr>
          </a:p>
        </p:txBody>
      </p:sp>
      <p:pic>
        <p:nvPicPr>
          <p:cNvPr id="27652"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0405" y="1223216"/>
            <a:ext cx="5956885" cy="4405687"/>
          </a:xfrm>
          <a:noFill/>
        </p:spPr>
      </p:pic>
      <p:sp>
        <p:nvSpPr>
          <p:cNvPr id="27651" name="Text Placeholder 2"/>
          <p:cNvSpPr>
            <a:spLocks noGrp="1"/>
          </p:cNvSpPr>
          <p:nvPr>
            <p:ph type="body" sz="half" idx="2"/>
          </p:nvPr>
        </p:nvSpPr>
        <p:spPr>
          <a:xfrm>
            <a:off x="6918915" y="2423558"/>
            <a:ext cx="5012680" cy="4190998"/>
          </a:xfrm>
        </p:spPr>
        <p:txBody>
          <a:bodyPr>
            <a:normAutofit fontScale="92500" lnSpcReduction="10000"/>
          </a:bodyPr>
          <a:lstStyle/>
          <a:p>
            <a:pPr eaLnBrk="1" hangingPunct="1"/>
            <a:r>
              <a:rPr lang="en-US" altLang="en-US" sz="2000" dirty="0"/>
              <a:t>-France, oil on canvas</a:t>
            </a:r>
          </a:p>
          <a:p>
            <a:pPr eaLnBrk="1" hangingPunct="1"/>
            <a:r>
              <a:rPr lang="en-US" altLang="en-US" sz="2000" dirty="0"/>
              <a:t>-Career bridges Realism and Impressionism</a:t>
            </a:r>
          </a:p>
          <a:p>
            <a:pPr eaLnBrk="1" hangingPunct="1"/>
            <a:r>
              <a:rPr lang="en-US" altLang="en-US" sz="2000" dirty="0"/>
              <a:t>-</a:t>
            </a:r>
            <a:r>
              <a:rPr lang="en-US" altLang="en-US" sz="2000" dirty="0" err="1"/>
              <a:t>Folies-Bergere</a:t>
            </a:r>
            <a:r>
              <a:rPr lang="en-US" altLang="en-US" sz="2000" dirty="0"/>
              <a:t> was a fashionable gathering place for Impressionist artists</a:t>
            </a:r>
          </a:p>
          <a:p>
            <a:pPr eaLnBrk="1" hangingPunct="1"/>
            <a:r>
              <a:rPr lang="en-US" altLang="en-US" sz="2000" dirty="0"/>
              <a:t>-Centrally placed barmaid, looking uninterested</a:t>
            </a:r>
          </a:p>
          <a:p>
            <a:pPr eaLnBrk="1" hangingPunct="1"/>
            <a:r>
              <a:rPr lang="en-US" altLang="en-US" sz="2000" dirty="0"/>
              <a:t>-Rough brushstrokes, minimal use of modeling or perspective, causes the viewer to scrutinize the scene</a:t>
            </a:r>
          </a:p>
          <a:p>
            <a:pPr eaLnBrk="1" hangingPunct="1"/>
            <a:r>
              <a:rPr lang="en-US" altLang="en-US" sz="2000" dirty="0"/>
              <a:t>-Woman on the right the reflection of the woman in the foreground?</a:t>
            </a:r>
          </a:p>
          <a:p>
            <a:pPr eaLnBrk="1" hangingPunct="1"/>
            <a:r>
              <a:rPr lang="en-US" altLang="en-US" sz="2000" dirty="0"/>
              <a:t>-Reveal </a:t>
            </a:r>
            <a:r>
              <a:rPr lang="en-US" altLang="en-US" sz="2000" dirty="0" err="1"/>
              <a:t>Manet’s</a:t>
            </a:r>
            <a:r>
              <a:rPr lang="en-US" altLang="en-US" sz="2000" dirty="0"/>
              <a:t> insistence on calling attention to the pictorial structure of the painting</a:t>
            </a:r>
          </a:p>
        </p:txBody>
      </p:sp>
    </p:spTree>
    <p:extLst>
      <p:ext uri="{BB962C8B-B14F-4D97-AF65-F5344CB8AC3E}">
        <p14:creationId xmlns:p14="http://schemas.microsoft.com/office/powerpoint/2010/main" val="921097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0658" y="471509"/>
            <a:ext cx="3925897" cy="1737360"/>
          </a:xfrm>
        </p:spPr>
        <p:txBody>
          <a:bodyPr/>
          <a:lstStyle/>
          <a:p>
            <a:pPr>
              <a:defRPr/>
            </a:pPr>
            <a:r>
              <a:rPr lang="en-US" dirty="0">
                <a:solidFill>
                  <a:schemeClr val="accent1"/>
                </a:solidFill>
              </a:rPr>
              <a:t>Degas, Ballet Rehearsal, 1875, Impressionism, France, oil on canvas**not in 250</a:t>
            </a:r>
            <a:br>
              <a:rPr lang="en-US" dirty="0">
                <a:solidFill>
                  <a:schemeClr val="accent1"/>
                </a:solidFill>
              </a:rPr>
            </a:br>
            <a:endParaRPr lang="en-US" dirty="0">
              <a:solidFill>
                <a:schemeClr val="accent1"/>
              </a:solidFill>
            </a:endParaRPr>
          </a:p>
        </p:txBody>
      </p:sp>
      <p:pic>
        <p:nvPicPr>
          <p:cNvPr id="28676"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6570" y="990316"/>
            <a:ext cx="6427086" cy="4424831"/>
          </a:xfrm>
          <a:noFill/>
        </p:spPr>
      </p:pic>
      <p:sp>
        <p:nvSpPr>
          <p:cNvPr id="20483" name="Text Placeholder 2"/>
          <p:cNvSpPr>
            <a:spLocks noGrp="1"/>
          </p:cNvSpPr>
          <p:nvPr>
            <p:ph type="body" sz="half" idx="2"/>
          </p:nvPr>
        </p:nvSpPr>
        <p:spPr>
          <a:xfrm>
            <a:off x="7053943" y="2209803"/>
            <a:ext cx="4952010" cy="4424831"/>
          </a:xfrm>
        </p:spPr>
        <p:txBody>
          <a:bodyPr>
            <a:normAutofit fontScale="85000" lnSpcReduction="20000"/>
          </a:bodyPr>
          <a:lstStyle/>
          <a:p>
            <a:pPr eaLnBrk="1" hangingPunct="1">
              <a:defRPr/>
            </a:pPr>
            <a:r>
              <a:rPr lang="en-US" dirty="0"/>
              <a:t>-Formal leisure activities, Degas was fascinated (obsessed?) with movement</a:t>
            </a:r>
          </a:p>
          <a:p>
            <a:pPr eaLnBrk="1" hangingPunct="1">
              <a:defRPr/>
            </a:pPr>
            <a:r>
              <a:rPr lang="en-US" dirty="0"/>
              <a:t>-Devices used to bring the viewer into the pictorial space: frame cuts the spiral stair, and group of figures in the foreground</a:t>
            </a:r>
          </a:p>
          <a:p>
            <a:pPr eaLnBrk="1" hangingPunct="1">
              <a:defRPr/>
            </a:pPr>
            <a:r>
              <a:rPr lang="en-US" dirty="0"/>
              <a:t>-Not classically balanced, arranged in random </a:t>
            </a:r>
          </a:p>
          <a:p>
            <a:pPr eaLnBrk="1" hangingPunct="1">
              <a:defRPr/>
            </a:pPr>
            <a:r>
              <a:rPr lang="en-US" dirty="0"/>
              <a:t>-Diagonals of floor and wall bases, carry the viewer into the diagonal lines of the dancer</a:t>
            </a:r>
          </a:p>
          <a:p>
            <a:pPr eaLnBrk="1" hangingPunct="1">
              <a:defRPr/>
            </a:pPr>
            <a:r>
              <a:rPr lang="en-US" dirty="0"/>
              <a:t>-Arbitrarily cut off  figures, light splotches, and blurriness of images indicate the artist’s interest in reproducing single movements</a:t>
            </a:r>
            <a:br>
              <a:rPr lang="en-US" dirty="0"/>
            </a:br>
            <a:r>
              <a:rPr lang="en-US" dirty="0"/>
              <a:t>-Was influenced by Japanese woodblock prints</a:t>
            </a:r>
          </a:p>
          <a:p>
            <a:pPr eaLnBrk="1" hangingPunct="1">
              <a:defRPr/>
            </a:pPr>
            <a:r>
              <a:rPr lang="en-US" dirty="0"/>
              <a:t>     -Asymmetry</a:t>
            </a:r>
          </a:p>
          <a:p>
            <a:pPr eaLnBrk="1" hangingPunct="1">
              <a:defRPr/>
            </a:pPr>
            <a:r>
              <a:rPr lang="en-US" dirty="0"/>
              <a:t>      -dramatic cropping of the picture plane</a:t>
            </a:r>
          </a:p>
          <a:p>
            <a:pPr eaLnBrk="1" hangingPunct="1">
              <a:defRPr/>
            </a:pPr>
            <a:r>
              <a:rPr lang="en-US" dirty="0"/>
              <a:t>      -use of flat areas of color/pattern</a:t>
            </a:r>
          </a:p>
          <a:p>
            <a:pPr eaLnBrk="1" hangingPunct="1">
              <a:defRPr/>
            </a:pPr>
            <a:r>
              <a:rPr lang="en-US" dirty="0"/>
              <a:t>      -stacking up object in picture plane to </a:t>
            </a:r>
          </a:p>
          <a:p>
            <a:pPr eaLnBrk="1" hangingPunct="1">
              <a:defRPr/>
            </a:pPr>
            <a:r>
              <a:rPr lang="en-US" dirty="0"/>
              <a:t>       create space/depth</a:t>
            </a:r>
          </a:p>
          <a:p>
            <a:pPr eaLnBrk="1" hangingPunct="1">
              <a:defRPr/>
            </a:pPr>
            <a:r>
              <a:rPr lang="en-US" dirty="0"/>
              <a:t>      -leaving large areas “empty” in a   </a:t>
            </a:r>
          </a:p>
          <a:p>
            <a:pPr eaLnBrk="1" hangingPunct="1">
              <a:defRPr/>
            </a:pPr>
            <a:r>
              <a:rPr lang="en-US" dirty="0"/>
              <a:t>       composition</a:t>
            </a:r>
          </a:p>
        </p:txBody>
      </p:sp>
    </p:spTree>
    <p:extLst>
      <p:ext uri="{BB962C8B-B14F-4D97-AF65-F5344CB8AC3E}">
        <p14:creationId xmlns:p14="http://schemas.microsoft.com/office/powerpoint/2010/main" val="3289381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0456" y="472442"/>
            <a:ext cx="3960701" cy="1737360"/>
          </a:xfrm>
        </p:spPr>
        <p:txBody>
          <a:bodyPr/>
          <a:lstStyle/>
          <a:p>
            <a:pPr>
              <a:defRPr/>
            </a:pPr>
            <a:r>
              <a:rPr lang="en-US" altLang="en-US" dirty="0">
                <a:solidFill>
                  <a:schemeClr val="accent1"/>
                </a:solidFill>
              </a:rPr>
              <a:t>Morisot, Villa at the Seaside, 1875, Impressionism, France, oil on canvas** not in 250</a:t>
            </a:r>
            <a:br>
              <a:rPr lang="en-US" altLang="en-US" dirty="0">
                <a:solidFill>
                  <a:schemeClr val="accent1"/>
                </a:solidFill>
              </a:rPr>
            </a:br>
            <a:endParaRPr lang="en-US" dirty="0">
              <a:solidFill>
                <a:schemeClr val="accent1"/>
              </a:solidFill>
            </a:endParaRPr>
          </a:p>
        </p:txBody>
      </p:sp>
      <p:pic>
        <p:nvPicPr>
          <p:cNvPr id="29700"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0842" y="1055426"/>
            <a:ext cx="6026278" cy="4894112"/>
          </a:xfrm>
          <a:noFill/>
        </p:spPr>
      </p:pic>
      <p:sp>
        <p:nvSpPr>
          <p:cNvPr id="29699" name="Text Placeholder 2"/>
          <p:cNvSpPr>
            <a:spLocks noGrp="1"/>
          </p:cNvSpPr>
          <p:nvPr>
            <p:ph type="body" sz="half" idx="2"/>
          </p:nvPr>
        </p:nvSpPr>
        <p:spPr>
          <a:xfrm>
            <a:off x="7227674" y="2187043"/>
            <a:ext cx="4837655" cy="4648198"/>
          </a:xfrm>
        </p:spPr>
        <p:txBody>
          <a:bodyPr>
            <a:normAutofit fontScale="92500" lnSpcReduction="10000"/>
          </a:bodyPr>
          <a:lstStyle/>
          <a:p>
            <a:pPr eaLnBrk="1" hangingPunct="1"/>
            <a:r>
              <a:rPr lang="en-US" altLang="en-US" sz="1800" dirty="0"/>
              <a:t>-Many Impressionist paintings depict scenes from resort areas, importance of transportation</a:t>
            </a:r>
          </a:p>
          <a:p>
            <a:pPr eaLnBrk="1" hangingPunct="1"/>
            <a:r>
              <a:rPr lang="en-US" altLang="en-US" sz="1800" dirty="0"/>
              <a:t>-</a:t>
            </a:r>
            <a:r>
              <a:rPr lang="en-US" altLang="en-US" sz="1800" dirty="0" err="1"/>
              <a:t>Manet’s</a:t>
            </a:r>
            <a:r>
              <a:rPr lang="en-US" altLang="en-US" sz="1800" dirty="0"/>
              <a:t> sister-in-law</a:t>
            </a:r>
          </a:p>
          <a:p>
            <a:pPr eaLnBrk="1" hangingPunct="1"/>
            <a:r>
              <a:rPr lang="en-US" altLang="en-US" sz="1800" dirty="0"/>
              <a:t>-Focus on domestic subjects, a realm of Parisian life that an upper-class woman had access to</a:t>
            </a:r>
          </a:p>
          <a:p>
            <a:pPr eaLnBrk="1" hangingPunct="1"/>
            <a:r>
              <a:rPr lang="en-US" altLang="en-US" sz="1800" dirty="0"/>
              <a:t>-Shaded veranda in the summer, elegantly dressed woman with child</a:t>
            </a:r>
          </a:p>
          <a:p>
            <a:pPr eaLnBrk="1" hangingPunct="1"/>
            <a:r>
              <a:rPr lang="en-US" altLang="en-US" sz="1800" dirty="0"/>
              <a:t>-Used open brush work and </a:t>
            </a:r>
            <a:r>
              <a:rPr lang="en-US" altLang="en-US" sz="1800" dirty="0" err="1"/>
              <a:t>plein</a:t>
            </a:r>
            <a:r>
              <a:rPr lang="en-US" altLang="en-US" sz="1800" dirty="0"/>
              <a:t> air (outdoor) lighting characteristics</a:t>
            </a:r>
          </a:p>
          <a:p>
            <a:pPr eaLnBrk="1" hangingPunct="1"/>
            <a:r>
              <a:rPr lang="en-US" altLang="en-US" sz="1800" dirty="0"/>
              <a:t>-Sketchy brush strokes</a:t>
            </a:r>
          </a:p>
          <a:p>
            <a:pPr eaLnBrk="1" hangingPunct="1"/>
            <a:r>
              <a:rPr lang="en-US" altLang="en-US" sz="1800" dirty="0"/>
              <a:t>-</a:t>
            </a:r>
            <a:r>
              <a:rPr lang="en-US" altLang="en-US" sz="1800" dirty="0" err="1"/>
              <a:t>Filmly</a:t>
            </a:r>
            <a:r>
              <a:rPr lang="en-US" altLang="en-US" sz="1800" dirty="0"/>
              <a:t> soft, does not linger contours or precise details</a:t>
            </a:r>
          </a:p>
          <a:p>
            <a:pPr eaLnBrk="1" hangingPunct="1"/>
            <a:r>
              <a:rPr lang="en-US" altLang="en-US" sz="1800" dirty="0"/>
              <a:t>-Escaped criticism directed at most other Impressionists, and was praised for her sensibility, grace, and delicacy</a:t>
            </a:r>
          </a:p>
        </p:txBody>
      </p:sp>
    </p:spTree>
    <p:extLst>
      <p:ext uri="{BB962C8B-B14F-4D97-AF65-F5344CB8AC3E}">
        <p14:creationId xmlns:p14="http://schemas.microsoft.com/office/powerpoint/2010/main" val="4114449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2751" y="471509"/>
            <a:ext cx="3291840" cy="1737360"/>
          </a:xfrm>
        </p:spPr>
        <p:txBody>
          <a:bodyPr/>
          <a:lstStyle/>
          <a:p>
            <a:pPr>
              <a:defRPr/>
            </a:pPr>
            <a:r>
              <a:rPr lang="en-US" altLang="en-US" dirty="0" err="1">
                <a:solidFill>
                  <a:schemeClr val="accent1"/>
                </a:solidFill>
              </a:rPr>
              <a:t>Cassat</a:t>
            </a:r>
            <a:r>
              <a:rPr lang="en-US" altLang="en-US" dirty="0">
                <a:solidFill>
                  <a:schemeClr val="accent1"/>
                </a:solidFill>
              </a:rPr>
              <a:t>, The Bath, 1892, Impressionism, France, oil on canvas</a:t>
            </a:r>
            <a:br>
              <a:rPr lang="en-US" altLang="en-US" dirty="0">
                <a:solidFill>
                  <a:schemeClr val="accent1"/>
                </a:solidFill>
              </a:rPr>
            </a:br>
            <a:endParaRPr lang="en-US" dirty="0">
              <a:solidFill>
                <a:schemeClr val="accent1"/>
              </a:solidFill>
            </a:endParaRPr>
          </a:p>
        </p:txBody>
      </p:sp>
      <p:pic>
        <p:nvPicPr>
          <p:cNvPr id="3072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4998" y="323602"/>
            <a:ext cx="3815667" cy="5899068"/>
          </a:xfrm>
          <a:noFill/>
        </p:spPr>
      </p:pic>
      <p:sp>
        <p:nvSpPr>
          <p:cNvPr id="30723" name="Text Placeholder 2"/>
          <p:cNvSpPr>
            <a:spLocks noGrp="1"/>
          </p:cNvSpPr>
          <p:nvPr>
            <p:ph type="body" sz="half" idx="2"/>
          </p:nvPr>
        </p:nvSpPr>
        <p:spPr>
          <a:xfrm>
            <a:off x="7182751" y="2208869"/>
            <a:ext cx="4750130" cy="4395714"/>
          </a:xfrm>
        </p:spPr>
        <p:txBody>
          <a:bodyPr>
            <a:normAutofit/>
          </a:bodyPr>
          <a:lstStyle/>
          <a:p>
            <a:pPr eaLnBrk="1" hangingPunct="1"/>
            <a:r>
              <a:rPr lang="en-US" altLang="en-US" sz="1800" dirty="0"/>
              <a:t>-American female artist</a:t>
            </a:r>
          </a:p>
          <a:p>
            <a:pPr eaLnBrk="1" hangingPunct="1"/>
            <a:r>
              <a:rPr lang="en-US" altLang="en-US" sz="1800" dirty="0"/>
              <a:t>-Influenced and befriended by Degas</a:t>
            </a:r>
          </a:p>
          <a:p>
            <a:pPr eaLnBrk="1" hangingPunct="1"/>
            <a:r>
              <a:rPr lang="en-US" altLang="en-US" sz="1800" dirty="0"/>
              <a:t>-Trained in America</a:t>
            </a:r>
          </a:p>
          <a:p>
            <a:pPr eaLnBrk="1" hangingPunct="1"/>
            <a:r>
              <a:rPr lang="en-US" altLang="en-US" sz="1800" dirty="0"/>
              <a:t>-Could not frequent cafes like other Impressionist artists, and had responsibility of caring for aging parents</a:t>
            </a:r>
          </a:p>
          <a:p>
            <a:pPr eaLnBrk="1" hangingPunct="1"/>
            <a:r>
              <a:rPr lang="en-US" altLang="en-US" sz="1800" dirty="0"/>
              <a:t>-Subjects were women and children</a:t>
            </a:r>
          </a:p>
          <a:p>
            <a:pPr eaLnBrk="1" hangingPunct="1"/>
            <a:r>
              <a:rPr lang="en-US" altLang="en-US" sz="1800" dirty="0"/>
              <a:t>-Combination of objectivity and sentiment</a:t>
            </a:r>
          </a:p>
          <a:p>
            <a:pPr eaLnBrk="1" hangingPunct="1"/>
            <a:r>
              <a:rPr lang="en-US" altLang="en-US" sz="1800" dirty="0"/>
              <a:t>-Solidity of woman and child contrasts with flattened wallpaper and rug</a:t>
            </a:r>
          </a:p>
          <a:p>
            <a:pPr eaLnBrk="1" hangingPunct="1"/>
            <a:r>
              <a:rPr lang="en-US" altLang="en-US" sz="1800" dirty="0"/>
              <a:t>-Influenced by Degas and Japanese prints</a:t>
            </a:r>
          </a:p>
        </p:txBody>
      </p:sp>
    </p:spTree>
    <p:extLst>
      <p:ext uri="{BB962C8B-B14F-4D97-AF65-F5344CB8AC3E}">
        <p14:creationId xmlns:p14="http://schemas.microsoft.com/office/powerpoint/2010/main" val="296970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5400" dirty="0">
                <a:solidFill>
                  <a:schemeClr val="accent1">
                    <a:lumMod val="75000"/>
                  </a:schemeClr>
                </a:solidFill>
              </a:rPr>
              <a:t>Works</a:t>
            </a:r>
          </a:p>
        </p:txBody>
      </p:sp>
      <p:sp>
        <p:nvSpPr>
          <p:cNvPr id="4" name="Content Placeholder 2">
            <a:extLst>
              <a:ext uri="{FF2B5EF4-FFF2-40B4-BE49-F238E27FC236}">
                <a16:creationId xmlns:a16="http://schemas.microsoft.com/office/drawing/2014/main" id="{56974B4B-E135-8A41-B5E6-812C509319CC}"/>
              </a:ext>
            </a:extLst>
          </p:cNvPr>
          <p:cNvSpPr txBox="1">
            <a:spLocks/>
          </p:cNvSpPr>
          <p:nvPr/>
        </p:nvSpPr>
        <p:spPr>
          <a:xfrm>
            <a:off x="886849" y="2249424"/>
            <a:ext cx="3566160"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sz="3600" dirty="0">
                <a:solidFill>
                  <a:schemeClr val="accent2"/>
                </a:solidFill>
              </a:rPr>
              <a:t>Impressionism</a:t>
            </a:r>
          </a:p>
          <a:p>
            <a:pPr lvl="1"/>
            <a:r>
              <a:rPr lang="en-US" sz="2800" dirty="0"/>
              <a:t>116. Monet, </a:t>
            </a:r>
            <a:r>
              <a:rPr lang="en-US" sz="2800" i="1" dirty="0"/>
              <a:t>The Saint-Lazare Station</a:t>
            </a:r>
          </a:p>
          <a:p>
            <a:pPr lvl="1"/>
            <a:r>
              <a:rPr lang="en-US" sz="2800" dirty="0"/>
              <a:t>121. </a:t>
            </a:r>
            <a:r>
              <a:rPr lang="en-US" sz="2800" dirty="0" err="1"/>
              <a:t>Cassat</a:t>
            </a:r>
            <a:r>
              <a:rPr lang="en-US" sz="2800" dirty="0"/>
              <a:t>, </a:t>
            </a:r>
            <a:r>
              <a:rPr lang="en-US" sz="2800" i="1" dirty="0"/>
              <a:t>The Coiffure</a:t>
            </a:r>
          </a:p>
          <a:p>
            <a:pPr lvl="1"/>
            <a:endParaRPr lang="en-US" sz="2800" dirty="0"/>
          </a:p>
          <a:p>
            <a:endParaRPr lang="en-US" sz="3600" dirty="0"/>
          </a:p>
          <a:p>
            <a:pPr lvl="1"/>
            <a:endParaRPr lang="en-US" sz="2800" dirty="0"/>
          </a:p>
          <a:p>
            <a:pPr lvl="1"/>
            <a:endParaRPr lang="en-US" sz="2800" dirty="0"/>
          </a:p>
        </p:txBody>
      </p:sp>
      <p:sp>
        <p:nvSpPr>
          <p:cNvPr id="5" name="Content Placeholder 3">
            <a:extLst>
              <a:ext uri="{FF2B5EF4-FFF2-40B4-BE49-F238E27FC236}">
                <a16:creationId xmlns:a16="http://schemas.microsoft.com/office/drawing/2014/main" id="{B10D509E-9F10-6A4E-A6FC-7CE8F16E5C62}"/>
              </a:ext>
            </a:extLst>
          </p:cNvPr>
          <p:cNvSpPr txBox="1">
            <a:spLocks/>
          </p:cNvSpPr>
          <p:nvPr/>
        </p:nvSpPr>
        <p:spPr>
          <a:xfrm>
            <a:off x="5421612" y="2249424"/>
            <a:ext cx="4634762" cy="402336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sz="3200" dirty="0">
                <a:solidFill>
                  <a:schemeClr val="accent2"/>
                </a:solidFill>
              </a:rPr>
              <a:t>Post-Impressionism</a:t>
            </a:r>
          </a:p>
          <a:p>
            <a:pPr lvl="1"/>
            <a:r>
              <a:rPr lang="en-US" sz="2400" dirty="0"/>
              <a:t>120. Van Gogh, </a:t>
            </a:r>
            <a:r>
              <a:rPr lang="en-US" sz="2400" i="1" dirty="0"/>
              <a:t>The Starry Night</a:t>
            </a:r>
          </a:p>
          <a:p>
            <a:pPr lvl="1"/>
            <a:r>
              <a:rPr lang="en-US" altLang="en-US" sz="2400" dirty="0"/>
              <a:t>123. Gaugin, </a:t>
            </a:r>
            <a:r>
              <a:rPr lang="en-US" altLang="en-US" sz="2400" i="1" dirty="0"/>
              <a:t>Where Do We Come From? Who Are We? Where are We Going?</a:t>
            </a:r>
          </a:p>
          <a:p>
            <a:pPr lvl="1"/>
            <a:r>
              <a:rPr lang="en-US" altLang="en-US" sz="2400" dirty="0"/>
              <a:t>125. Cezanne, </a:t>
            </a:r>
            <a:r>
              <a:rPr lang="en-US" altLang="en-US" sz="2400" i="1" dirty="0"/>
              <a:t>Mont Sainte Victoire</a:t>
            </a:r>
          </a:p>
          <a:p>
            <a:pPr lvl="1"/>
            <a:endParaRPr lang="en-US" altLang="en-US" sz="2400" i="1" dirty="0"/>
          </a:p>
          <a:p>
            <a:pPr lvl="1"/>
            <a:endParaRPr lang="en-US" sz="2400" dirty="0"/>
          </a:p>
          <a:p>
            <a:pPr lvl="1"/>
            <a:endParaRPr lang="en-US" sz="2400" dirty="0"/>
          </a:p>
          <a:p>
            <a:endParaRPr lang="en-US" sz="3200" dirty="0"/>
          </a:p>
        </p:txBody>
      </p:sp>
    </p:spTree>
    <p:extLst>
      <p:ext uri="{BB962C8B-B14F-4D97-AF65-F5344CB8AC3E}">
        <p14:creationId xmlns:p14="http://schemas.microsoft.com/office/powerpoint/2010/main" val="1240776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image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77" y="391731"/>
            <a:ext cx="4428650" cy="622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748" name="Shape 145"/>
          <p:cNvSpPr>
            <a:spLocks noChangeArrowheads="1"/>
          </p:cNvSpPr>
          <p:nvPr/>
        </p:nvSpPr>
        <p:spPr bwMode="auto">
          <a:xfrm>
            <a:off x="6851074" y="2234025"/>
            <a:ext cx="32432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Wingdings 2" panose="05020102010507070707" pitchFamily="18" charset="2"/>
              <a:buNone/>
              <a:tabLst/>
              <a:defRPr/>
            </a:pPr>
            <a:r>
              <a:rPr kumimoji="0" lang="en-US" alt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National Gallery of Art, Washington DC</a:t>
            </a:r>
          </a:p>
        </p:txBody>
      </p:sp>
      <p:sp>
        <p:nvSpPr>
          <p:cNvPr id="2" name="Title 1">
            <a:extLst>
              <a:ext uri="{FF2B5EF4-FFF2-40B4-BE49-F238E27FC236}">
                <a16:creationId xmlns:a16="http://schemas.microsoft.com/office/drawing/2014/main" id="{3202A9D0-0B62-DF4E-B2BC-37F91514CFB9}"/>
              </a:ext>
            </a:extLst>
          </p:cNvPr>
          <p:cNvSpPr>
            <a:spLocks noGrp="1"/>
          </p:cNvSpPr>
          <p:nvPr>
            <p:ph type="title"/>
          </p:nvPr>
        </p:nvSpPr>
        <p:spPr>
          <a:xfrm>
            <a:off x="6650182" y="585216"/>
            <a:ext cx="4094018" cy="1231709"/>
          </a:xfrm>
        </p:spPr>
        <p:txBody>
          <a:bodyPr>
            <a:noAutofit/>
          </a:bodyPr>
          <a:lstStyle/>
          <a:p>
            <a:r>
              <a:rPr lang="en-US" altLang="en-US" sz="3200" i="1" cap="none" spc="0" dirty="0">
                <a:solidFill>
                  <a:schemeClr val="accent1"/>
                </a:solidFill>
                <a:latin typeface="MinionPro-It"/>
                <a:ea typeface="MinionPro-It"/>
                <a:cs typeface="MinionPro-It"/>
                <a:sym typeface="MinionPro-It"/>
              </a:rPr>
              <a:t>The Coiffure</a:t>
            </a:r>
            <a:r>
              <a:rPr lang="en-US" altLang="en-US" sz="3200" cap="none" spc="0" dirty="0">
                <a:solidFill>
                  <a:schemeClr val="accent1"/>
                </a:solidFill>
                <a:latin typeface="MinionPro-Regular"/>
                <a:ea typeface="MinionPro-Regular"/>
                <a:cs typeface="MinionPro-Regular"/>
                <a:sym typeface="MinionPro-Regular"/>
              </a:rPr>
              <a:t>. Mary Cassatt. 1890–1891 C.E. </a:t>
            </a:r>
            <a:r>
              <a:rPr lang="en-US" altLang="en-US" sz="3200" cap="none" spc="0" dirty="0" err="1">
                <a:solidFill>
                  <a:schemeClr val="accent1"/>
                </a:solidFill>
                <a:latin typeface="MinionPro-Regular"/>
                <a:ea typeface="MinionPro-Regular"/>
                <a:cs typeface="MinionPro-Regular"/>
                <a:sym typeface="MinionPro-Regular"/>
              </a:rPr>
              <a:t>Drypoint</a:t>
            </a:r>
            <a:r>
              <a:rPr lang="en-US" altLang="en-US" sz="3200" cap="none" spc="0" dirty="0">
                <a:solidFill>
                  <a:schemeClr val="accent1"/>
                </a:solidFill>
                <a:latin typeface="MinionPro-Regular"/>
                <a:ea typeface="MinionPro-Regular"/>
                <a:cs typeface="MinionPro-Regular"/>
                <a:sym typeface="MinionPro-Regular"/>
              </a:rPr>
              <a:t> and aquatint on laid paper.</a:t>
            </a:r>
            <a:endParaRPr lang="en-US" sz="3200" dirty="0">
              <a:solidFill>
                <a:schemeClr val="accent1"/>
              </a:solidFill>
            </a:endParaRPr>
          </a:p>
        </p:txBody>
      </p:sp>
      <p:sp>
        <p:nvSpPr>
          <p:cNvPr id="7" name="5-Point Star 6">
            <a:extLst>
              <a:ext uri="{FF2B5EF4-FFF2-40B4-BE49-F238E27FC236}">
                <a16:creationId xmlns:a16="http://schemas.microsoft.com/office/drawing/2014/main" id="{B1621FA0-71A0-AE4E-9934-8EAFD14AD1CF}"/>
              </a:ext>
            </a:extLst>
          </p:cNvPr>
          <p:cNvSpPr/>
          <p:nvPr/>
        </p:nvSpPr>
        <p:spPr>
          <a:xfrm>
            <a:off x="10887000" y="5678748"/>
            <a:ext cx="785446" cy="796469"/>
          </a:xfrm>
          <a:prstGeom prst="star5">
            <a:avLst>
              <a:gd name="adj" fmla="val 27950"/>
              <a:gd name="hf" fmla="val 105146"/>
              <a:gd name="vf" fmla="val 110557"/>
            </a:avLst>
          </a:prstGeom>
          <a:solidFill>
            <a:srgbClr val="FFE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79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7837713" y="171448"/>
            <a:ext cx="4114801" cy="6264977"/>
          </a:xfrm>
          <a:prstGeom prst="rect">
            <a:avLst/>
          </a:prstGeom>
        </p:spPr>
        <p:txBody>
          <a:bodyPr>
            <a:normAutofit lnSpcReduction="10000"/>
          </a:bodyPr>
          <a:lstStyle/>
          <a:p>
            <a:pPr>
              <a:defRPr/>
            </a:pPr>
            <a:r>
              <a:rPr lang="en-US" sz="2800" dirty="0"/>
              <a:t>April of 1890, the </a:t>
            </a:r>
            <a:r>
              <a:rPr lang="en-US" sz="2800" dirty="0" err="1"/>
              <a:t>École</a:t>
            </a:r>
            <a:r>
              <a:rPr lang="en-US" sz="2800" dirty="0"/>
              <a:t> des Beaux-Arts (School of Fine Arts) in Paris showcased an exhibition of Japanese woodblock prints. </a:t>
            </a:r>
          </a:p>
          <a:p>
            <a:pPr lvl="1">
              <a:defRPr/>
            </a:pPr>
            <a:r>
              <a:rPr lang="en-US" sz="2400" i="1" dirty="0"/>
              <a:t>Ukiyo-e</a:t>
            </a:r>
            <a:r>
              <a:rPr lang="en-US" sz="2400" dirty="0"/>
              <a:t> images, “pictures of the floating world,” </a:t>
            </a:r>
          </a:p>
          <a:p>
            <a:pPr lvl="1">
              <a:defRPr/>
            </a:pPr>
            <a:r>
              <a:rPr lang="en-US" sz="2400" dirty="0"/>
              <a:t>scenes of urban bourgeois pleasure—geishas, beautiful women, sumo wrestlers, kabuki actors—and pictures of the natural beauty around Edo (present day Tokyo)—</a:t>
            </a:r>
          </a:p>
          <a:p>
            <a:pPr lvl="1">
              <a:defRPr/>
            </a:pPr>
            <a:r>
              <a:rPr lang="en-US" sz="2400" dirty="0"/>
              <a:t>the mists of Mount Fuji, cherry blossoms, rain showers, and surging waves along the port of Kanagawa.</a:t>
            </a:r>
          </a:p>
        </p:txBody>
      </p:sp>
      <p:pic>
        <p:nvPicPr>
          <p:cNvPr id="32772" name="image29.pn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28612" y="171449"/>
            <a:ext cx="3169660" cy="4448051"/>
          </a:xfrm>
          <a:prstGeom prst="rect">
            <a:avLst/>
          </a:prstGeom>
          <a:extLst>
            <a:ext uri="{91240B29-F687-4F45-9708-019B960494DF}">
              <a14:hiddenLine xmlns:a14="http://schemas.microsoft.com/office/drawing/2010/main" w="12700">
                <a:solidFill>
                  <a:srgbClr val="000000"/>
                </a:solidFill>
                <a:miter lim="400000"/>
                <a:headEnd/>
                <a:tailEnd/>
              </a14:hiddenLine>
            </a:ext>
          </a:extLst>
        </p:spPr>
      </p:pic>
      <p:pic>
        <p:nvPicPr>
          <p:cNvPr id="32773" name="Picture 2" descr="Kitagawa Utamaro, Takashima Ohisa Using Two Mirrors to Observe Her Coiffure, c. 1795, woodblock print, ink and color on paper, 36.3 x 25 cm / 14 5/16 x 9 13/16 in. (Museum of Fine Arts, Bos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151" y="1454725"/>
            <a:ext cx="3665683" cy="527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845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8063344" y="171448"/>
            <a:ext cx="4007923" cy="6264977"/>
          </a:xfrm>
          <a:prstGeom prst="rect">
            <a:avLst/>
          </a:prstGeom>
        </p:spPr>
        <p:txBody>
          <a:bodyPr>
            <a:normAutofit lnSpcReduction="10000"/>
          </a:bodyPr>
          <a:lstStyle/>
          <a:p>
            <a:pPr>
              <a:defRPr/>
            </a:pPr>
            <a:r>
              <a:rPr lang="en-US" sz="2800" dirty="0"/>
              <a:t>Opening of imperial Japan by Matthew Perry in 1853</a:t>
            </a:r>
          </a:p>
          <a:p>
            <a:pPr lvl="1">
              <a:defRPr/>
            </a:pPr>
            <a:r>
              <a:rPr lang="en-US" sz="2400" dirty="0"/>
              <a:t>Interested artists like Degas, </a:t>
            </a:r>
            <a:r>
              <a:rPr lang="en-US" sz="2400" dirty="0" err="1"/>
              <a:t>Pissaro</a:t>
            </a:r>
            <a:r>
              <a:rPr lang="en-US" sz="2400" dirty="0"/>
              <a:t>, Monet, van Gogh, and </a:t>
            </a:r>
            <a:r>
              <a:rPr lang="en-US" sz="2400" dirty="0" err="1"/>
              <a:t>Cassat</a:t>
            </a:r>
            <a:endParaRPr lang="en-US" sz="2400" dirty="0"/>
          </a:p>
          <a:p>
            <a:pPr>
              <a:defRPr/>
            </a:pPr>
            <a:r>
              <a:rPr lang="en-US" sz="2800" dirty="0" err="1"/>
              <a:t>Cassat</a:t>
            </a:r>
            <a:r>
              <a:rPr lang="en-US" sz="2800" dirty="0"/>
              <a:t> was an American expat and visited the exhibition with her friend Edgar Degas</a:t>
            </a:r>
          </a:p>
          <a:p>
            <a:pPr>
              <a:defRPr/>
            </a:pPr>
            <a:r>
              <a:rPr lang="en-US" sz="2800" dirty="0"/>
              <a:t>One of the hundreds made by </a:t>
            </a:r>
            <a:r>
              <a:rPr lang="en-US" sz="2800" dirty="0" err="1"/>
              <a:t>Cassat</a:t>
            </a:r>
            <a:r>
              <a:rPr lang="en-US" sz="2800" dirty="0"/>
              <a:t> in her home studio in 1890-1</a:t>
            </a:r>
          </a:p>
          <a:p>
            <a:pPr lvl="1">
              <a:defRPr/>
            </a:pPr>
            <a:r>
              <a:rPr lang="en-US" sz="2400" dirty="0"/>
              <a:t>Inspired by her personal woodblock collection</a:t>
            </a:r>
          </a:p>
          <a:p>
            <a:pPr lvl="2">
              <a:defRPr/>
            </a:pPr>
            <a:r>
              <a:rPr lang="en-US" sz="1800" dirty="0"/>
              <a:t>“Takashima </a:t>
            </a:r>
            <a:r>
              <a:rPr lang="en-US" sz="1800" dirty="0" err="1"/>
              <a:t>Ohisa</a:t>
            </a:r>
            <a:r>
              <a:rPr lang="en-US" sz="1800" dirty="0"/>
              <a:t> Using Two Mirrors to Observe Her Coiffure”</a:t>
            </a:r>
          </a:p>
        </p:txBody>
      </p:sp>
      <p:pic>
        <p:nvPicPr>
          <p:cNvPr id="33796" name="image29.pn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0733" y="171448"/>
            <a:ext cx="3364614" cy="4851813"/>
          </a:xfrm>
          <a:prstGeom prst="rect">
            <a:avLst/>
          </a:prstGeom>
          <a:extLst>
            <a:ext uri="{91240B29-F687-4F45-9708-019B960494DF}">
              <a14:hiddenLine xmlns:a14="http://schemas.microsoft.com/office/drawing/2010/main" w="12700">
                <a:solidFill>
                  <a:srgbClr val="000000"/>
                </a:solidFill>
                <a:miter lim="400000"/>
                <a:headEnd/>
                <a:tailEnd/>
              </a14:hiddenLine>
            </a:ext>
          </a:extLst>
        </p:spPr>
      </p:pic>
      <p:pic>
        <p:nvPicPr>
          <p:cNvPr id="33797" name="Picture 2" descr="Kitagawa Utamaro, Two Young Women Kneeling Back to Back, Dressing Their Hair in Mirrors, woodblock print, Lieber Collection, East Hampton N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728" y="1032049"/>
            <a:ext cx="3734584" cy="582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786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531429" y="457199"/>
            <a:ext cx="4642467" cy="5777345"/>
          </a:xfrm>
          <a:prstGeom prst="rect">
            <a:avLst/>
          </a:prstGeom>
        </p:spPr>
        <p:txBody>
          <a:bodyPr>
            <a:normAutofit lnSpcReduction="10000"/>
          </a:bodyPr>
          <a:lstStyle/>
          <a:p>
            <a:pPr>
              <a:defRPr/>
            </a:pPr>
            <a:r>
              <a:rPr lang="en-US" sz="2800" dirty="0"/>
              <a:t>Coiffure evokes a precise image-wealthy women in glamourous settings</a:t>
            </a:r>
          </a:p>
          <a:p>
            <a:pPr lvl="1">
              <a:defRPr/>
            </a:pPr>
            <a:r>
              <a:rPr lang="en-US" sz="2400" dirty="0"/>
              <a:t>Ritual of grooming, dressing, and preparing one’s hair, common of court women during 17</a:t>
            </a:r>
            <a:r>
              <a:rPr lang="en-US" sz="2400" baseline="30000" dirty="0"/>
              <a:t>th</a:t>
            </a:r>
            <a:r>
              <a:rPr lang="en-US" sz="2400" dirty="0"/>
              <a:t> and 18</a:t>
            </a:r>
            <a:r>
              <a:rPr lang="en-US" sz="2400" baseline="30000" dirty="0"/>
              <a:t>th</a:t>
            </a:r>
            <a:r>
              <a:rPr lang="en-US" sz="2400" dirty="0"/>
              <a:t> century</a:t>
            </a:r>
          </a:p>
          <a:p>
            <a:pPr lvl="1">
              <a:defRPr/>
            </a:pPr>
            <a:r>
              <a:rPr lang="en-US" sz="2400" dirty="0"/>
              <a:t>Typically a maid would do this, </a:t>
            </a:r>
            <a:r>
              <a:rPr lang="en-US" sz="2400" dirty="0" err="1"/>
              <a:t>Cassat</a:t>
            </a:r>
            <a:r>
              <a:rPr lang="en-US" sz="2400" dirty="0"/>
              <a:t> has her woman doing it alone</a:t>
            </a:r>
          </a:p>
          <a:p>
            <a:pPr lvl="1">
              <a:defRPr/>
            </a:pPr>
            <a:r>
              <a:rPr lang="en-US" sz="2400" dirty="0"/>
              <a:t>Ironic tension</a:t>
            </a:r>
          </a:p>
          <a:p>
            <a:pPr>
              <a:defRPr/>
            </a:pPr>
            <a:r>
              <a:rPr lang="en-US" sz="2800" dirty="0"/>
              <a:t>Voyeuristic scene takes cues from Ingres’ </a:t>
            </a:r>
            <a:r>
              <a:rPr lang="en-US" sz="2800" i="1" dirty="0"/>
              <a:t>Grand Odalisque</a:t>
            </a:r>
          </a:p>
          <a:p>
            <a:pPr>
              <a:defRPr/>
            </a:pPr>
            <a:r>
              <a:rPr lang="en-US" sz="2800" dirty="0"/>
              <a:t>Not sexualized</a:t>
            </a:r>
          </a:p>
          <a:p>
            <a:pPr lvl="1">
              <a:defRPr/>
            </a:pPr>
            <a:r>
              <a:rPr lang="en-US" sz="2400" dirty="0"/>
              <a:t>Contours of body are deliberately muted into overall structure</a:t>
            </a:r>
          </a:p>
        </p:txBody>
      </p:sp>
      <p:pic>
        <p:nvPicPr>
          <p:cNvPr id="34820" name="image29.pn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60607" y="457199"/>
            <a:ext cx="4041775" cy="5867400"/>
          </a:xfrm>
          <a:prstGeom prst="rect">
            <a:avLst/>
          </a:prstGeom>
          <a:extLs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16424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96000" y="342900"/>
            <a:ext cx="4343400" cy="6096000"/>
          </a:xfrm>
          <a:prstGeom prst="rect">
            <a:avLst/>
          </a:prstGeom>
        </p:spPr>
        <p:txBody>
          <a:bodyPr>
            <a:normAutofit lnSpcReduction="10000"/>
          </a:bodyPr>
          <a:lstStyle/>
          <a:p>
            <a:pPr>
              <a:defRPr/>
            </a:pPr>
            <a:r>
              <a:rPr lang="en-US" sz="2400" dirty="0"/>
              <a:t>Placed a slight left-angle so we can see her reflection and her looking away from it</a:t>
            </a:r>
          </a:p>
          <a:p>
            <a:pPr lvl="1">
              <a:defRPr/>
            </a:pPr>
            <a:r>
              <a:rPr lang="en-US" sz="2000" dirty="0"/>
              <a:t>Modesty of female subject</a:t>
            </a:r>
          </a:p>
          <a:p>
            <a:pPr lvl="1">
              <a:defRPr/>
            </a:pPr>
            <a:r>
              <a:rPr lang="en-US" sz="2000" dirty="0"/>
              <a:t>Ukiyo-e were made for male dominated market and meant to be enticing</a:t>
            </a:r>
          </a:p>
          <a:p>
            <a:pPr>
              <a:defRPr/>
            </a:pPr>
            <a:r>
              <a:rPr lang="en-US" sz="2400" dirty="0"/>
              <a:t>Not a psychological portrait, but more focus on compositional elements</a:t>
            </a:r>
          </a:p>
          <a:p>
            <a:pPr lvl="1">
              <a:defRPr/>
            </a:pPr>
            <a:r>
              <a:rPr lang="en-US" sz="2000" dirty="0"/>
              <a:t>Curve of the woman’s sloping back and neck echoes the curves of the chair which stand in contrast to the vertical lines of the mirror—a compositional counterpoint that further enhances the tension within the tight composition</a:t>
            </a:r>
          </a:p>
          <a:p>
            <a:pPr lvl="1">
              <a:defRPr/>
            </a:pPr>
            <a:r>
              <a:rPr lang="en-US" sz="2000" dirty="0"/>
              <a:t>Limited color palette of shades of rose, brown, and white, enables us to focus closely on the form and clarity of line</a:t>
            </a:r>
          </a:p>
        </p:txBody>
      </p:sp>
      <p:pic>
        <p:nvPicPr>
          <p:cNvPr id="35844" name="image29.pn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38737" y="342900"/>
            <a:ext cx="4041775" cy="5867400"/>
          </a:xfrm>
          <a:prstGeom prst="rect">
            <a:avLst/>
          </a:prstGeom>
          <a:extLs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212887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172200" y="228600"/>
            <a:ext cx="4343400" cy="6096000"/>
          </a:xfrm>
          <a:prstGeom prst="rect">
            <a:avLst/>
          </a:prstGeom>
        </p:spPr>
        <p:txBody>
          <a:bodyPr>
            <a:normAutofit lnSpcReduction="10000"/>
          </a:bodyPr>
          <a:lstStyle/>
          <a:p>
            <a:pPr>
              <a:defRPr/>
            </a:pPr>
            <a:r>
              <a:rPr lang="en-US" sz="2800" dirty="0"/>
              <a:t>Use of intaglio</a:t>
            </a:r>
          </a:p>
          <a:p>
            <a:pPr lvl="1">
              <a:defRPr/>
            </a:pPr>
            <a:r>
              <a:rPr lang="en-US" sz="2400" dirty="0"/>
              <a:t>Carved designs onto a smooth copper plate with a fine metal needle. </a:t>
            </a:r>
          </a:p>
          <a:p>
            <a:pPr lvl="1">
              <a:defRPr/>
            </a:pPr>
            <a:r>
              <a:rPr lang="en-US" sz="2400" dirty="0"/>
              <a:t>Plate would be dusted with a powdered resin and heated until the resin melted in tiny mounds that hardened as they cooled. </a:t>
            </a:r>
          </a:p>
          <a:p>
            <a:pPr lvl="1">
              <a:defRPr/>
            </a:pPr>
            <a:r>
              <a:rPr lang="en-US" sz="2400" dirty="0"/>
              <a:t>Acid was then added on to the metal plate biting the channels along the resin droplets. </a:t>
            </a:r>
          </a:p>
          <a:p>
            <a:pPr lvl="1">
              <a:defRPr/>
            </a:pPr>
            <a:r>
              <a:rPr lang="en-US" sz="2400" dirty="0"/>
              <a:t>The deeper penetration of acid produced richer, darker tones, while a lighter application of acid produced lighter shades of color and a variety of nuanced gradients could be generated within a single print. </a:t>
            </a:r>
          </a:p>
        </p:txBody>
      </p:sp>
      <p:pic>
        <p:nvPicPr>
          <p:cNvPr id="36868" name="image29.pn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08109" y="342900"/>
            <a:ext cx="4041775" cy="5867400"/>
          </a:xfrm>
          <a:prstGeom prst="rect">
            <a:avLst/>
          </a:prstGeom>
          <a:extLs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627969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3"/>
          <p:cNvSpPr>
            <a:spLocks noGrp="1"/>
          </p:cNvSpPr>
          <p:nvPr>
            <p:ph sz="half" idx="1"/>
          </p:nvPr>
        </p:nvSpPr>
        <p:spPr>
          <a:xfrm>
            <a:off x="6172200" y="228600"/>
            <a:ext cx="4343400" cy="6096000"/>
          </a:xfrm>
          <a:prstGeom prst="rect">
            <a:avLst/>
          </a:prstGeom>
        </p:spPr>
        <p:txBody>
          <a:bodyPr>
            <a:normAutofit/>
          </a:bodyPr>
          <a:lstStyle/>
          <a:p>
            <a:r>
              <a:rPr lang="en-US" altLang="en-US" sz="2800" dirty="0"/>
              <a:t>Inspired by Degas’ pastels of women grooming</a:t>
            </a:r>
          </a:p>
          <a:p>
            <a:r>
              <a:rPr lang="en-US" altLang="en-US" sz="2800" dirty="0"/>
              <a:t>Capture fleeting moments of the working class</a:t>
            </a:r>
          </a:p>
          <a:p>
            <a:r>
              <a:rPr lang="en-US" altLang="en-US" sz="2800" dirty="0" err="1"/>
              <a:t>Cassat</a:t>
            </a:r>
            <a:r>
              <a:rPr lang="en-US" altLang="en-US" sz="2800" dirty="0"/>
              <a:t> believed art should be accessible to a wide audience</a:t>
            </a:r>
          </a:p>
        </p:txBody>
      </p:sp>
      <p:pic>
        <p:nvPicPr>
          <p:cNvPr id="37892" name="image29.pn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55611" y="342900"/>
            <a:ext cx="4041775" cy="5867400"/>
          </a:xfrm>
          <a:prstGeom prst="rect">
            <a:avLst/>
          </a:prstGeom>
          <a:extLs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158358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normAutofit/>
          </a:bodyPr>
          <a:lstStyle/>
          <a:p>
            <a:pPr eaLnBrk="1" hangingPunct="1"/>
            <a:r>
              <a:rPr lang="en-US" altLang="en-US" sz="4800" dirty="0"/>
              <a:t>Post-Impressionism</a:t>
            </a:r>
          </a:p>
        </p:txBody>
      </p:sp>
    </p:spTree>
    <p:extLst>
      <p:ext uri="{BB962C8B-B14F-4D97-AF65-F5344CB8AC3E}">
        <p14:creationId xmlns:p14="http://schemas.microsoft.com/office/powerpoint/2010/main" val="2686813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normAutofit/>
          </a:bodyPr>
          <a:lstStyle/>
          <a:p>
            <a:r>
              <a:rPr lang="en-US" altLang="en-US" sz="5400" dirty="0">
                <a:solidFill>
                  <a:schemeClr val="accent1"/>
                </a:solidFill>
              </a:rPr>
              <a:t>Required Works</a:t>
            </a:r>
          </a:p>
        </p:txBody>
      </p:sp>
      <p:sp>
        <p:nvSpPr>
          <p:cNvPr id="4099" name="Content Placeholder 4"/>
          <p:cNvSpPr>
            <a:spLocks noGrp="1"/>
          </p:cNvSpPr>
          <p:nvPr>
            <p:ph idx="1"/>
          </p:nvPr>
        </p:nvSpPr>
        <p:spPr>
          <a:xfrm>
            <a:off x="2417619" y="1877291"/>
            <a:ext cx="6554867" cy="4426527"/>
          </a:xfrm>
        </p:spPr>
        <p:txBody>
          <a:bodyPr>
            <a:normAutofit/>
          </a:bodyPr>
          <a:lstStyle/>
          <a:p>
            <a:r>
              <a:rPr lang="en-US" altLang="en-US" sz="2400" dirty="0"/>
              <a:t>Van Gogh, </a:t>
            </a:r>
            <a:r>
              <a:rPr lang="en-US" altLang="en-US" sz="2400" i="1" dirty="0"/>
              <a:t>Starry Night</a:t>
            </a:r>
          </a:p>
          <a:p>
            <a:r>
              <a:rPr lang="en-US" altLang="en-US" sz="2400" dirty="0"/>
              <a:t>Gaugin, </a:t>
            </a:r>
            <a:r>
              <a:rPr lang="en-US" altLang="en-US" sz="2400" i="1" dirty="0"/>
              <a:t>Where Do We Come From? Who Are We? Where are We Going?</a:t>
            </a:r>
          </a:p>
          <a:p>
            <a:r>
              <a:rPr lang="en-US" altLang="en-US" sz="2400" dirty="0"/>
              <a:t>Cezanne, </a:t>
            </a:r>
            <a:r>
              <a:rPr lang="en-US" altLang="en-US" sz="2400" i="1" dirty="0"/>
              <a:t>Mont Sainte </a:t>
            </a:r>
            <a:r>
              <a:rPr lang="en-US" altLang="en-US" sz="2400" i="1" dirty="0" err="1"/>
              <a:t>Victoire</a:t>
            </a:r>
            <a:endParaRPr lang="en-US" altLang="en-US" sz="2400" i="1" dirty="0"/>
          </a:p>
          <a:p>
            <a:endParaRPr lang="en-US" altLang="en-US" sz="2400" dirty="0"/>
          </a:p>
          <a:p>
            <a:endParaRPr lang="en-US" altLang="en-US" sz="2400" dirty="0"/>
          </a:p>
        </p:txBody>
      </p:sp>
    </p:spTree>
    <p:extLst>
      <p:ext uri="{BB962C8B-B14F-4D97-AF65-F5344CB8AC3E}">
        <p14:creationId xmlns:p14="http://schemas.microsoft.com/office/powerpoint/2010/main" val="2499573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eaLnBrk="1" hangingPunct="1"/>
            <a:r>
              <a:rPr lang="en-US" altLang="en-US" sz="6000" dirty="0">
                <a:solidFill>
                  <a:schemeClr val="accent1"/>
                </a:solidFill>
              </a:rPr>
              <a:t>Quotes</a:t>
            </a:r>
          </a:p>
        </p:txBody>
      </p:sp>
      <p:sp>
        <p:nvSpPr>
          <p:cNvPr id="3" name="Content Placeholder 2"/>
          <p:cNvSpPr>
            <a:spLocks noGrp="1"/>
          </p:cNvSpPr>
          <p:nvPr>
            <p:ph idx="1"/>
          </p:nvPr>
        </p:nvSpPr>
        <p:spPr/>
        <p:txBody>
          <a:bodyPr>
            <a:normAutofit/>
          </a:bodyPr>
          <a:lstStyle/>
          <a:p>
            <a:pPr eaLnBrk="1" hangingPunct="1">
              <a:defRPr/>
            </a:pPr>
            <a:r>
              <a:rPr lang="en-US" sz="2400" dirty="0"/>
              <a:t>“The Impressionists study color exclusively, but without freedom…they heed only the eye and neglect the mysterious centers of thought.”-Paul </a:t>
            </a:r>
            <a:r>
              <a:rPr lang="en-US" sz="2400" dirty="0" err="1"/>
              <a:t>Gaugin</a:t>
            </a:r>
            <a:endParaRPr lang="en-US" sz="2400" dirty="0"/>
          </a:p>
          <a:p>
            <a:pPr eaLnBrk="1" hangingPunct="1">
              <a:defRPr/>
            </a:pPr>
            <a:r>
              <a:rPr lang="en-US" sz="2400" dirty="0">
                <a:solidFill>
                  <a:schemeClr val="accent2"/>
                </a:solidFill>
              </a:rPr>
              <a:t>“The Neo-Impressionists were bringing their witness to the great struggle which is taking place between the workers and capitalism.”-Paul Signac</a:t>
            </a:r>
          </a:p>
          <a:p>
            <a:pPr eaLnBrk="1" hangingPunct="1">
              <a:defRPr/>
            </a:pPr>
            <a:r>
              <a:rPr lang="en-US" sz="2400" dirty="0"/>
              <a:t>“</a:t>
            </a:r>
            <a:r>
              <a:rPr lang="en-US" sz="2400" dirty="0" err="1"/>
              <a:t>Gaugin</a:t>
            </a:r>
            <a:r>
              <a:rPr lang="en-US" sz="2400" dirty="0"/>
              <a:t> freed us from all the restraints which the idea of copying nature had placed on us. For instance, if it was permissible to use vermilion in painting a tree which seemed reddish…why not stress even to the point of deformation the curve of a beautiful shoulder or conventionalize the symmetry of a bough?”-Maurice Denis</a:t>
            </a:r>
          </a:p>
        </p:txBody>
      </p:sp>
    </p:spTree>
    <p:extLst>
      <p:ext uri="{BB962C8B-B14F-4D97-AF65-F5344CB8AC3E}">
        <p14:creationId xmlns:p14="http://schemas.microsoft.com/office/powerpoint/2010/main" val="1284191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800" dirty="0">
                <a:solidFill>
                  <a:schemeClr val="accent1"/>
                </a:solidFill>
              </a:rPr>
              <a:t>Context</a:t>
            </a:r>
          </a:p>
        </p:txBody>
      </p:sp>
      <p:sp>
        <p:nvSpPr>
          <p:cNvPr id="12291" name="Content Placeholder 2"/>
          <p:cNvSpPr>
            <a:spLocks noGrp="1"/>
          </p:cNvSpPr>
          <p:nvPr>
            <p:ph sz="half" idx="1"/>
          </p:nvPr>
        </p:nvSpPr>
        <p:spPr/>
        <p:txBody>
          <a:bodyPr>
            <a:normAutofit/>
          </a:bodyPr>
          <a:lstStyle/>
          <a:p>
            <a:pPr eaLnBrk="1" hangingPunct="1"/>
            <a:r>
              <a:rPr lang="en-US" altLang="en-US"/>
              <a:t>First Impressionist Exhibit held in Paris in 1874</a:t>
            </a:r>
          </a:p>
          <a:p>
            <a:pPr eaLnBrk="1" hangingPunct="1"/>
            <a:r>
              <a:rPr lang="en-US" altLang="en-US"/>
              <a:t>Science of optics and color theory</a:t>
            </a:r>
          </a:p>
          <a:p>
            <a:pPr lvl="1" eaLnBrk="1" hangingPunct="1"/>
            <a:r>
              <a:rPr lang="en-US" altLang="en-US"/>
              <a:t>Analysis of perception (especially of color)</a:t>
            </a:r>
          </a:p>
          <a:p>
            <a:pPr eaLnBrk="1" hangingPunct="1"/>
            <a:r>
              <a:rPr lang="en-US" altLang="en-US"/>
              <a:t>Japan is opened by Admiral Perry 1853</a:t>
            </a:r>
          </a:p>
          <a:p>
            <a:pPr lvl="1" eaLnBrk="1" hangingPunct="1"/>
            <a:r>
              <a:rPr lang="en-US" altLang="en-US"/>
              <a:t>Forces trade with Europe</a:t>
            </a:r>
          </a:p>
          <a:p>
            <a:pPr lvl="1" eaLnBrk="1" hangingPunct="1"/>
            <a:r>
              <a:rPr lang="en-US" altLang="en-US"/>
              <a:t>Results in influx of Japanese prints</a:t>
            </a:r>
          </a:p>
          <a:p>
            <a:pPr eaLnBrk="1" hangingPunct="1"/>
            <a:r>
              <a:rPr lang="en-US" altLang="en-US"/>
              <a:t>Emergence of an urban middle class</a:t>
            </a:r>
          </a:p>
          <a:p>
            <a:pPr lvl="1" eaLnBrk="1" hangingPunct="1"/>
            <a:r>
              <a:rPr lang="en-US" altLang="en-US"/>
              <a:t>New patrons of art, new subject matter of painting</a:t>
            </a:r>
          </a:p>
        </p:txBody>
      </p:sp>
      <p:sp>
        <p:nvSpPr>
          <p:cNvPr id="3" name="Content Placeholder 2"/>
          <p:cNvSpPr>
            <a:spLocks noGrp="1"/>
          </p:cNvSpPr>
          <p:nvPr>
            <p:ph sz="half" idx="2"/>
          </p:nvPr>
        </p:nvSpPr>
        <p:spPr/>
        <p:txBody>
          <a:bodyPr>
            <a:normAutofit/>
          </a:bodyPr>
          <a:lstStyle/>
          <a:p>
            <a:pPr>
              <a:spcAft>
                <a:spcPts val="0"/>
              </a:spcAft>
              <a:buFont typeface="Wingdings 2"/>
              <a:buChar char=""/>
              <a:defRPr/>
            </a:pPr>
            <a:r>
              <a:rPr lang="en-US" dirty="0"/>
              <a:t>Synthetic chemicals for pigments</a:t>
            </a:r>
          </a:p>
          <a:p>
            <a:pPr lvl="1">
              <a:spcAft>
                <a:spcPts val="0"/>
              </a:spcAft>
              <a:buFont typeface="Wingdings 2"/>
              <a:buChar char=""/>
              <a:defRPr/>
            </a:pPr>
            <a:r>
              <a:rPr lang="en-US" dirty="0"/>
              <a:t>Produced brilliant colors</a:t>
            </a:r>
          </a:p>
          <a:p>
            <a:pPr>
              <a:spcAft>
                <a:spcPts val="0"/>
              </a:spcAft>
              <a:buFont typeface="Wingdings 2"/>
              <a:buChar char=""/>
              <a:defRPr/>
            </a:pPr>
            <a:r>
              <a:rPr lang="en-US" dirty="0"/>
              <a:t>Pre-mixed oil paint in lead tubes</a:t>
            </a:r>
          </a:p>
          <a:p>
            <a:pPr lvl="1">
              <a:spcAft>
                <a:spcPts val="0"/>
              </a:spcAft>
              <a:buFont typeface="Wingdings 2"/>
              <a:buChar char=""/>
              <a:defRPr/>
            </a:pPr>
            <a:r>
              <a:rPr lang="en-US" dirty="0"/>
              <a:t>Portability/painting outdoors</a:t>
            </a:r>
          </a:p>
          <a:p>
            <a:pPr>
              <a:spcAft>
                <a:spcPts val="0"/>
              </a:spcAft>
              <a:buFont typeface="Wingdings 2"/>
              <a:buChar char=""/>
              <a:defRPr/>
            </a:pPr>
            <a:r>
              <a:rPr lang="en-US" dirty="0"/>
              <a:t>Photography continues to influence painting</a:t>
            </a:r>
          </a:p>
          <a:p>
            <a:pPr lvl="1">
              <a:spcAft>
                <a:spcPts val="0"/>
              </a:spcAft>
              <a:buFont typeface="Wingdings 2"/>
              <a:buChar char=""/>
              <a:defRPr/>
            </a:pPr>
            <a:r>
              <a:rPr lang="en-US" dirty="0"/>
              <a:t>Especially in terms of composition</a:t>
            </a:r>
          </a:p>
          <a:p>
            <a:pPr>
              <a:spcAft>
                <a:spcPts val="0"/>
              </a:spcAft>
              <a:buFont typeface="Wingdings 2"/>
              <a:buChar char=""/>
              <a:defRPr/>
            </a:pPr>
            <a:r>
              <a:rPr lang="en-US" dirty="0"/>
              <a:t>Increased use of lithography and commercial artists</a:t>
            </a:r>
          </a:p>
          <a:p>
            <a:pPr lvl="1">
              <a:spcAft>
                <a:spcPts val="0"/>
              </a:spcAft>
              <a:buFont typeface="Wingdings 2"/>
              <a:buChar char=""/>
              <a:defRPr/>
            </a:pPr>
            <a:r>
              <a:rPr lang="en-US" dirty="0"/>
              <a:t>Wide distribution of art</a:t>
            </a:r>
          </a:p>
          <a:p>
            <a:endParaRPr lang="en-US" dirty="0"/>
          </a:p>
        </p:txBody>
      </p:sp>
    </p:spTree>
    <p:extLst>
      <p:ext uri="{BB962C8B-B14F-4D97-AF65-F5344CB8AC3E}">
        <p14:creationId xmlns:p14="http://schemas.microsoft.com/office/powerpoint/2010/main" val="1681879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eaLnBrk="1" hangingPunct="1"/>
            <a:r>
              <a:rPr lang="en-US" altLang="en-US" sz="5400" dirty="0">
                <a:solidFill>
                  <a:schemeClr val="accent1"/>
                </a:solidFill>
              </a:rPr>
              <a:t>Context</a:t>
            </a:r>
          </a:p>
        </p:txBody>
      </p:sp>
      <p:sp>
        <p:nvSpPr>
          <p:cNvPr id="3" name="Content Placeholder 2"/>
          <p:cNvSpPr>
            <a:spLocks noGrp="1"/>
          </p:cNvSpPr>
          <p:nvPr>
            <p:ph sz="half" idx="1"/>
          </p:nvPr>
        </p:nvSpPr>
        <p:spPr>
          <a:xfrm>
            <a:off x="516835" y="1934817"/>
            <a:ext cx="5262173" cy="4374543"/>
          </a:xfrm>
        </p:spPr>
        <p:txBody>
          <a:bodyPr>
            <a:normAutofit fontScale="92500" lnSpcReduction="10000"/>
          </a:bodyPr>
          <a:lstStyle/>
          <a:p>
            <a:pPr eaLnBrk="1" hangingPunct="1">
              <a:defRPr/>
            </a:pPr>
            <a:r>
              <a:rPr lang="en-US" sz="2800" dirty="0"/>
              <a:t>Reaction to Impressionism</a:t>
            </a:r>
          </a:p>
          <a:p>
            <a:pPr lvl="1" eaLnBrk="1" hangingPunct="1">
              <a:defRPr/>
            </a:pPr>
            <a:r>
              <a:rPr lang="en-US" sz="2000" dirty="0"/>
              <a:t>Impressionist aesthetic exhausted, optical reality is played out</a:t>
            </a:r>
          </a:p>
          <a:p>
            <a:pPr eaLnBrk="1" hangingPunct="1">
              <a:defRPr/>
            </a:pPr>
            <a:r>
              <a:rPr lang="en-US" sz="2800" dirty="0"/>
              <a:t>Personal view of the artist is primary</a:t>
            </a:r>
          </a:p>
          <a:p>
            <a:pPr lvl="1" eaLnBrk="1" hangingPunct="1">
              <a:defRPr/>
            </a:pPr>
            <a:r>
              <a:rPr lang="en-US" sz="2000" dirty="0"/>
              <a:t>Move away from naturalism and realism</a:t>
            </a:r>
          </a:p>
          <a:p>
            <a:pPr lvl="1" eaLnBrk="1" hangingPunct="1">
              <a:defRPr/>
            </a:pPr>
            <a:r>
              <a:rPr lang="en-US" sz="2000" dirty="0"/>
              <a:t>Stylization of subject matter or images constructed in some “invented order”</a:t>
            </a:r>
          </a:p>
          <a:p>
            <a:pPr lvl="1" eaLnBrk="1" hangingPunct="1">
              <a:defRPr/>
            </a:pPr>
            <a:r>
              <a:rPr lang="en-US" sz="2000" dirty="0"/>
              <a:t>Exploring the world of imagination</a:t>
            </a:r>
          </a:p>
          <a:p>
            <a:pPr eaLnBrk="1" hangingPunct="1">
              <a:defRPr/>
            </a:pPr>
            <a:r>
              <a:rPr lang="en-US" sz="2800" dirty="0"/>
              <a:t>Political sub-text to work</a:t>
            </a:r>
          </a:p>
          <a:p>
            <a:pPr lvl="1" eaLnBrk="1" hangingPunct="1">
              <a:defRPr/>
            </a:pPr>
            <a:r>
              <a:rPr lang="en-US" sz="2000" dirty="0"/>
              <a:t>Working class/lower classes/underworld of industrial revolution’s cities</a:t>
            </a:r>
          </a:p>
          <a:p>
            <a:pPr lvl="1" eaLnBrk="1" hangingPunct="1">
              <a:defRPr/>
            </a:pPr>
            <a:r>
              <a:rPr lang="en-US" sz="2000" dirty="0"/>
              <a:t>Alienation of modern cities and societies with disturbing undercurrents to work and society</a:t>
            </a:r>
          </a:p>
        </p:txBody>
      </p:sp>
      <p:sp>
        <p:nvSpPr>
          <p:cNvPr id="2" name="Content Placeholder 1"/>
          <p:cNvSpPr>
            <a:spLocks noGrp="1"/>
          </p:cNvSpPr>
          <p:nvPr>
            <p:ph sz="half" idx="2"/>
          </p:nvPr>
        </p:nvSpPr>
        <p:spPr>
          <a:xfrm>
            <a:off x="6256484" y="1934817"/>
            <a:ext cx="5262173" cy="4374543"/>
          </a:xfrm>
        </p:spPr>
        <p:txBody>
          <a:bodyPr>
            <a:normAutofit fontScale="92500" lnSpcReduction="10000"/>
          </a:bodyPr>
          <a:lstStyle/>
          <a:p>
            <a:r>
              <a:rPr lang="en-US" altLang="en-US" sz="2800" dirty="0"/>
              <a:t>Fascination with the foreign</a:t>
            </a:r>
          </a:p>
          <a:p>
            <a:pPr lvl="1"/>
            <a:r>
              <a:rPr lang="en-US" altLang="en-US" sz="2000" dirty="0"/>
              <a:t>Two respects: the primitive “non-urban” and non-western cultures/peoples</a:t>
            </a:r>
          </a:p>
          <a:p>
            <a:r>
              <a:rPr lang="en-US" altLang="en-US" sz="2800" dirty="0"/>
              <a:t>Experimentation with primary elements of art, painting style and art techniques</a:t>
            </a:r>
          </a:p>
          <a:p>
            <a:pPr lvl="1"/>
            <a:r>
              <a:rPr lang="en-US" altLang="en-US" sz="2000" dirty="0"/>
              <a:t>Artists begin to concentrate on formal and stylistic aspects of art-making</a:t>
            </a:r>
          </a:p>
          <a:p>
            <a:pPr lvl="1"/>
            <a:r>
              <a:rPr lang="en-US" altLang="en-US" sz="2000" dirty="0"/>
              <a:t>Issues of artist’s personal (unique) style and technique become a central occupation</a:t>
            </a:r>
          </a:p>
          <a:p>
            <a:r>
              <a:rPr lang="en-US" altLang="en-US" sz="2800" dirty="0"/>
              <a:t>Art for art’s sake</a:t>
            </a:r>
          </a:p>
          <a:p>
            <a:pPr lvl="1"/>
            <a:r>
              <a:rPr lang="en-US" altLang="en-US" sz="2000" dirty="0"/>
              <a:t>One of the central investigations: how to make truly modern art?</a:t>
            </a:r>
          </a:p>
          <a:p>
            <a:endParaRPr lang="en-US" sz="2800" dirty="0"/>
          </a:p>
        </p:txBody>
      </p:sp>
    </p:spTree>
    <p:extLst>
      <p:ext uri="{BB962C8B-B14F-4D97-AF65-F5344CB8AC3E}">
        <p14:creationId xmlns:p14="http://schemas.microsoft.com/office/powerpoint/2010/main" val="412339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713" y="548640"/>
            <a:ext cx="9445487" cy="1399430"/>
          </a:xfrm>
        </p:spPr>
        <p:txBody>
          <a:bodyPr>
            <a:normAutofit/>
          </a:bodyPr>
          <a:lstStyle/>
          <a:p>
            <a:pPr eaLnBrk="1" hangingPunct="1">
              <a:defRPr/>
            </a:pPr>
            <a:r>
              <a:rPr lang="en-US" dirty="0">
                <a:solidFill>
                  <a:schemeClr val="accent1"/>
                </a:solidFill>
              </a:rPr>
              <a:t>Characteristics of Post-Impressionist painting</a:t>
            </a:r>
          </a:p>
        </p:txBody>
      </p:sp>
      <p:sp>
        <p:nvSpPr>
          <p:cNvPr id="3" name="Content Placeholder 2"/>
          <p:cNvSpPr>
            <a:spLocks noGrp="1"/>
          </p:cNvSpPr>
          <p:nvPr>
            <p:ph idx="1"/>
          </p:nvPr>
        </p:nvSpPr>
        <p:spPr>
          <a:xfrm>
            <a:off x="622852" y="1855304"/>
            <a:ext cx="10121348" cy="4454056"/>
          </a:xfrm>
        </p:spPr>
        <p:txBody>
          <a:bodyPr>
            <a:normAutofit fontScale="92500" lnSpcReduction="10000"/>
          </a:bodyPr>
          <a:lstStyle/>
          <a:p>
            <a:pPr eaLnBrk="1" hangingPunct="1">
              <a:defRPr/>
            </a:pPr>
            <a:r>
              <a:rPr lang="en-US" sz="2400" dirty="0"/>
              <a:t>*Variety of style-not one style but the emergence of individual styles</a:t>
            </a:r>
          </a:p>
          <a:p>
            <a:pPr eaLnBrk="1" hangingPunct="1">
              <a:defRPr/>
            </a:pPr>
            <a:r>
              <a:rPr lang="en-US" sz="2400" dirty="0"/>
              <a:t>Variety of painting techniques</a:t>
            </a:r>
          </a:p>
          <a:p>
            <a:pPr lvl="1" eaLnBrk="1" hangingPunct="1">
              <a:defRPr/>
            </a:pPr>
            <a:r>
              <a:rPr lang="en-US" sz="1800" dirty="0"/>
              <a:t>The artist’s individual technique becomes a preoccupation/signature</a:t>
            </a:r>
          </a:p>
          <a:p>
            <a:pPr lvl="1" eaLnBrk="1" hangingPunct="1">
              <a:defRPr/>
            </a:pPr>
            <a:r>
              <a:rPr lang="en-US" sz="1800" dirty="0"/>
              <a:t>Paintings become formal exercises rather than records of visual reality</a:t>
            </a:r>
          </a:p>
          <a:p>
            <a:pPr eaLnBrk="1" hangingPunct="1">
              <a:defRPr/>
            </a:pPr>
            <a:r>
              <a:rPr lang="en-US" sz="2400" dirty="0"/>
              <a:t>Variety of influences on artists’ styles</a:t>
            </a:r>
          </a:p>
          <a:p>
            <a:pPr lvl="1" eaLnBrk="1" hangingPunct="1">
              <a:defRPr/>
            </a:pPr>
            <a:r>
              <a:rPr lang="en-US" sz="1800" dirty="0"/>
              <a:t>Medieval art (</a:t>
            </a:r>
            <a:r>
              <a:rPr lang="en-US" sz="1800" dirty="0" err="1"/>
              <a:t>Gaugin</a:t>
            </a:r>
            <a:r>
              <a:rPr lang="en-US" sz="1800" dirty="0"/>
              <a:t>)</a:t>
            </a:r>
          </a:p>
          <a:p>
            <a:pPr lvl="1" eaLnBrk="1" hangingPunct="1">
              <a:defRPr/>
            </a:pPr>
            <a:r>
              <a:rPr lang="en-US" sz="1800" dirty="0"/>
              <a:t>Japanese art-prints (Van Gogh)</a:t>
            </a:r>
          </a:p>
          <a:p>
            <a:pPr lvl="1" eaLnBrk="1" hangingPunct="1">
              <a:defRPr/>
            </a:pPr>
            <a:r>
              <a:rPr lang="en-US" sz="1800" dirty="0"/>
              <a:t>Commercial art/ posters (Toulouse-Lautrec)</a:t>
            </a:r>
          </a:p>
          <a:p>
            <a:pPr lvl="1" eaLnBrk="1" hangingPunct="1">
              <a:defRPr/>
            </a:pPr>
            <a:r>
              <a:rPr lang="en-US" sz="1800" dirty="0"/>
              <a:t>Exotic cultures of Tahiti (</a:t>
            </a:r>
            <a:r>
              <a:rPr lang="en-US" sz="1800" dirty="0" err="1"/>
              <a:t>Gaugin</a:t>
            </a:r>
            <a:r>
              <a:rPr lang="en-US" sz="1800" dirty="0"/>
              <a:t>)</a:t>
            </a:r>
          </a:p>
          <a:p>
            <a:pPr eaLnBrk="1" hangingPunct="1">
              <a:defRPr/>
            </a:pPr>
            <a:r>
              <a:rPr lang="en-US" sz="2400" dirty="0"/>
              <a:t>Varied subject matter of painting</a:t>
            </a:r>
          </a:p>
          <a:p>
            <a:pPr lvl="1" eaLnBrk="1" hangingPunct="1">
              <a:defRPr/>
            </a:pPr>
            <a:r>
              <a:rPr lang="en-US" sz="1800" dirty="0"/>
              <a:t>The exotic (</a:t>
            </a:r>
            <a:r>
              <a:rPr lang="en-US" sz="1800" dirty="0" err="1"/>
              <a:t>Gaugin</a:t>
            </a:r>
            <a:r>
              <a:rPr lang="en-US" sz="1800" dirty="0"/>
              <a:t>, Bernard)</a:t>
            </a:r>
          </a:p>
          <a:p>
            <a:pPr lvl="1" eaLnBrk="1" hangingPunct="1">
              <a:defRPr/>
            </a:pPr>
            <a:r>
              <a:rPr lang="en-US" sz="1800" dirty="0"/>
              <a:t>The fringes of modern cities (Van Gogh, Seurat)</a:t>
            </a:r>
          </a:p>
          <a:p>
            <a:pPr lvl="1" eaLnBrk="1" hangingPunct="1">
              <a:defRPr/>
            </a:pPr>
            <a:r>
              <a:rPr lang="en-US" sz="1800" dirty="0"/>
              <a:t>The fringes of night life (Toulouse-Lautrec)</a:t>
            </a:r>
          </a:p>
          <a:p>
            <a:pPr eaLnBrk="1" hangingPunct="1">
              <a:defRPr/>
            </a:pPr>
            <a:endParaRPr lang="en-US" sz="2400" dirty="0"/>
          </a:p>
        </p:txBody>
      </p:sp>
    </p:spTree>
    <p:extLst>
      <p:ext uri="{BB962C8B-B14F-4D97-AF65-F5344CB8AC3E}">
        <p14:creationId xmlns:p14="http://schemas.microsoft.com/office/powerpoint/2010/main" val="1838087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pPr eaLnBrk="1" hangingPunct="1"/>
            <a:r>
              <a:rPr lang="en-US" altLang="en-US" sz="5400" dirty="0">
                <a:solidFill>
                  <a:schemeClr val="accent1"/>
                </a:solidFill>
              </a:rPr>
              <a:t>Vincent Van Gogh</a:t>
            </a:r>
          </a:p>
        </p:txBody>
      </p:sp>
      <p:sp>
        <p:nvSpPr>
          <p:cNvPr id="3" name="Content Placeholder 2"/>
          <p:cNvSpPr>
            <a:spLocks noGrp="1"/>
          </p:cNvSpPr>
          <p:nvPr>
            <p:ph idx="1"/>
          </p:nvPr>
        </p:nvSpPr>
        <p:spPr>
          <a:xfrm>
            <a:off x="706076" y="2249424"/>
            <a:ext cx="10717298" cy="4023360"/>
          </a:xfrm>
        </p:spPr>
        <p:txBody>
          <a:bodyPr>
            <a:normAutofit lnSpcReduction="10000"/>
          </a:bodyPr>
          <a:lstStyle/>
          <a:p>
            <a:pPr eaLnBrk="1" hangingPunct="1">
              <a:defRPr/>
            </a:pPr>
            <a:r>
              <a:rPr lang="en-US" sz="2400" dirty="0"/>
              <a:t>Explored capabilities of colors and distorted forms to express his emotions as he confronted nature</a:t>
            </a:r>
          </a:p>
          <a:p>
            <a:pPr eaLnBrk="1" hangingPunct="1">
              <a:defRPr/>
            </a:pPr>
            <a:r>
              <a:rPr lang="en-US" sz="2400" dirty="0"/>
              <a:t>Repeated professional and personal failures, painting was the only way to communicate his experiences</a:t>
            </a:r>
          </a:p>
          <a:p>
            <a:pPr eaLnBrk="1" hangingPunct="1">
              <a:defRPr/>
            </a:pPr>
            <a:r>
              <a:rPr lang="en-US" sz="2400" dirty="0"/>
              <a:t>Felt like an outcast from society and from artistic circles</a:t>
            </a:r>
          </a:p>
          <a:p>
            <a:pPr eaLnBrk="1" hangingPunct="1">
              <a:defRPr/>
            </a:pPr>
            <a:r>
              <a:rPr lang="en-US" sz="2400" dirty="0"/>
              <a:t>Hostile reception to his work reinforced his perceptions</a:t>
            </a:r>
          </a:p>
          <a:p>
            <a:pPr eaLnBrk="1" hangingPunct="1">
              <a:defRPr/>
            </a:pPr>
            <a:r>
              <a:rPr lang="en-US" sz="2400" dirty="0"/>
              <a:t>Sold only one painting during his lifetime</a:t>
            </a:r>
          </a:p>
          <a:p>
            <a:pPr eaLnBrk="1" hangingPunct="1">
              <a:defRPr/>
            </a:pPr>
            <a:r>
              <a:rPr lang="en-US" sz="2400" dirty="0"/>
              <a:t>Died at 37 of a self-inflicted gun shot wound</a:t>
            </a:r>
          </a:p>
          <a:p>
            <a:pPr eaLnBrk="1" hangingPunct="1">
              <a:defRPr/>
            </a:pPr>
            <a:r>
              <a:rPr lang="en-US" sz="2400" dirty="0"/>
              <a:t>Since his death his reputation and appreciation of his art has grown dramatically</a:t>
            </a:r>
          </a:p>
          <a:p>
            <a:pPr eaLnBrk="1" hangingPunct="1">
              <a:defRPr/>
            </a:pPr>
            <a:endParaRPr lang="en-US" sz="2400" dirty="0"/>
          </a:p>
        </p:txBody>
      </p:sp>
    </p:spTree>
    <p:extLst>
      <p:ext uri="{BB962C8B-B14F-4D97-AF65-F5344CB8AC3E}">
        <p14:creationId xmlns:p14="http://schemas.microsoft.com/office/powerpoint/2010/main" val="2518635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808384" y="95352"/>
            <a:ext cx="4389120" cy="1737360"/>
          </a:xfrm>
        </p:spPr>
        <p:txBody>
          <a:bodyPr>
            <a:normAutofit fontScale="90000"/>
          </a:bodyPr>
          <a:lstStyle/>
          <a:p>
            <a:pPr eaLnBrk="1" hangingPunct="1"/>
            <a:r>
              <a:rPr lang="en-US" altLang="en-US" dirty="0">
                <a:solidFill>
                  <a:schemeClr val="accent1"/>
                </a:solidFill>
              </a:rPr>
              <a:t>Van Gogh, The Night Café, 1888, Post-Impressionism, France, oil on canvas** not in 250</a:t>
            </a:r>
          </a:p>
        </p:txBody>
      </p:sp>
      <p:pic>
        <p:nvPicPr>
          <p:cNvPr id="1024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08384" y="1776265"/>
            <a:ext cx="6115941" cy="4894652"/>
          </a:xfrm>
          <a:noFill/>
        </p:spPr>
      </p:pic>
      <p:sp>
        <p:nvSpPr>
          <p:cNvPr id="10243" name="Text Placeholder 5"/>
          <p:cNvSpPr>
            <a:spLocks noGrp="1"/>
          </p:cNvSpPr>
          <p:nvPr>
            <p:ph type="body" sz="half" idx="2"/>
          </p:nvPr>
        </p:nvSpPr>
        <p:spPr>
          <a:xfrm>
            <a:off x="7525761" y="480517"/>
            <a:ext cx="3857855" cy="6052805"/>
          </a:xfrm>
        </p:spPr>
        <p:txBody>
          <a:bodyPr>
            <a:normAutofit/>
          </a:bodyPr>
          <a:lstStyle/>
          <a:p>
            <a:pPr eaLnBrk="1" hangingPunct="1"/>
            <a:r>
              <a:rPr lang="en-US" altLang="en-US" sz="2000" dirty="0"/>
              <a:t>-Subject is benign</a:t>
            </a:r>
          </a:p>
          <a:p>
            <a:pPr eaLnBrk="1" hangingPunct="1"/>
            <a:r>
              <a:rPr lang="en-US" altLang="en-US" sz="2000" dirty="0"/>
              <a:t>-In a letter to his brother he stated that he wanted the painting to convey an oppressive atmosphere “a place where one can ruin oneself, go mad, or commit a crime”</a:t>
            </a:r>
          </a:p>
          <a:p>
            <a:pPr eaLnBrk="1" hangingPunct="1"/>
            <a:r>
              <a:rPr lang="en-US" altLang="en-US" sz="2000" dirty="0"/>
              <a:t>-Steeply tilted pool table that seems to threaten to slide out</a:t>
            </a:r>
          </a:p>
          <a:p>
            <a:pPr eaLnBrk="1" hangingPunct="1"/>
            <a:r>
              <a:rPr lang="en-US" altLang="en-US" sz="2000" dirty="0"/>
              <a:t>-Communicated his madness by selecting vivid hues whose juxtaposition augmented their intensity</a:t>
            </a:r>
          </a:p>
          <a:p>
            <a:pPr eaLnBrk="1" hangingPunct="1"/>
            <a:r>
              <a:rPr lang="en-US" altLang="en-US" sz="2000" dirty="0"/>
              <a:t>-Expressive color values and expressive color application</a:t>
            </a:r>
          </a:p>
          <a:p>
            <a:pPr eaLnBrk="1" hangingPunct="1"/>
            <a:r>
              <a:rPr lang="en-US" altLang="en-US" sz="2000" dirty="0"/>
              <a:t>-Thick brushstrokes create a tactile counterpart to intense color schemes</a:t>
            </a:r>
          </a:p>
        </p:txBody>
      </p:sp>
    </p:spTree>
    <p:extLst>
      <p:ext uri="{BB962C8B-B14F-4D97-AF65-F5344CB8AC3E}">
        <p14:creationId xmlns:p14="http://schemas.microsoft.com/office/powerpoint/2010/main" val="1650126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12093" y="143300"/>
            <a:ext cx="4389120" cy="1737360"/>
          </a:xfrm>
        </p:spPr>
        <p:txBody>
          <a:bodyPr>
            <a:normAutofit/>
          </a:bodyPr>
          <a:lstStyle/>
          <a:p>
            <a:pPr eaLnBrk="1" hangingPunct="1"/>
            <a:r>
              <a:rPr lang="en-US" altLang="en-US" dirty="0">
                <a:solidFill>
                  <a:schemeClr val="accent1"/>
                </a:solidFill>
              </a:rPr>
              <a:t>Van Gogh, Starry Night, 1889, Post-Impressionism, France, oil on canvas</a:t>
            </a:r>
          </a:p>
        </p:txBody>
      </p:sp>
      <p:pic>
        <p:nvPicPr>
          <p:cNvPr id="11268"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0778" y="1880660"/>
            <a:ext cx="6069292" cy="4815852"/>
          </a:xfrm>
          <a:noFill/>
        </p:spPr>
      </p:pic>
      <p:sp>
        <p:nvSpPr>
          <p:cNvPr id="11267" name="Text Placeholder 3"/>
          <p:cNvSpPr>
            <a:spLocks noGrp="1"/>
          </p:cNvSpPr>
          <p:nvPr>
            <p:ph type="body" sz="half" idx="2"/>
          </p:nvPr>
        </p:nvSpPr>
        <p:spPr>
          <a:xfrm>
            <a:off x="6990789" y="530086"/>
            <a:ext cx="4569806" cy="5870713"/>
          </a:xfrm>
        </p:spPr>
        <p:txBody>
          <a:bodyPr>
            <a:normAutofit fontScale="92500" lnSpcReduction="10000"/>
          </a:bodyPr>
          <a:lstStyle/>
          <a:p>
            <a:pPr eaLnBrk="1" hangingPunct="1"/>
            <a:r>
              <a:rPr lang="en-US" altLang="en-US" sz="2000" dirty="0"/>
              <a:t>-”expressionist” method</a:t>
            </a:r>
          </a:p>
          <a:p>
            <a:pPr eaLnBrk="1" hangingPunct="1"/>
            <a:r>
              <a:rPr lang="en-US" altLang="en-US" sz="2000" dirty="0"/>
              <a:t>-Was living in an asylum, where he had committed himself, also the time in which he mutilated his ear	</a:t>
            </a:r>
          </a:p>
          <a:p>
            <a:pPr eaLnBrk="1" hangingPunct="1"/>
            <a:r>
              <a:rPr lang="en-US" altLang="en-US" sz="2000" dirty="0"/>
              <a:t>-Does not reflect the sky’s appearance, but rather his feelings about the vastness of the universe, filled with whirling and exploding stars</a:t>
            </a:r>
          </a:p>
          <a:p>
            <a:pPr eaLnBrk="1" hangingPunct="1"/>
            <a:r>
              <a:rPr lang="en-US" altLang="en-US" sz="2000" dirty="0"/>
              <a:t>-Corresponds to a personal vision and to the view available from his window, placement of cypress trees and placement of constellations</a:t>
            </a:r>
          </a:p>
          <a:p>
            <a:pPr eaLnBrk="1" hangingPunct="1"/>
            <a:r>
              <a:rPr lang="en-US" altLang="en-US" sz="2000" dirty="0"/>
              <a:t>-Dark, deep blue, turbulent brush strokes</a:t>
            </a:r>
          </a:p>
          <a:p>
            <a:pPr eaLnBrk="1" hangingPunct="1"/>
            <a:r>
              <a:rPr lang="en-US" altLang="en-US" sz="2000" b="0" dirty="0"/>
              <a:t> -Work has become iconic of individualized expression in modern landscape painting</a:t>
            </a:r>
          </a:p>
          <a:p>
            <a:pPr eaLnBrk="1" hangingPunct="1"/>
            <a:r>
              <a:rPr lang="en-US" altLang="en-US" sz="2000" b="0" dirty="0"/>
              <a:t>- Technical challenges he wished to confront—namely the use of contrasting color and the complications of painting </a:t>
            </a:r>
            <a:r>
              <a:rPr lang="en-US" altLang="en-US" sz="2000" b="0" dirty="0" err="1"/>
              <a:t>en</a:t>
            </a:r>
            <a:r>
              <a:rPr lang="en-US" altLang="en-US" sz="2000" b="0" dirty="0"/>
              <a:t> </a:t>
            </a:r>
            <a:r>
              <a:rPr lang="en-US" altLang="en-US" sz="2000" b="0" dirty="0" err="1"/>
              <a:t>plein</a:t>
            </a:r>
            <a:r>
              <a:rPr lang="en-US" altLang="en-US" sz="2000" b="0" dirty="0"/>
              <a:t> air (outdoors) at night</a:t>
            </a:r>
            <a:endParaRPr lang="en-US" altLang="en-US" sz="2000" dirty="0"/>
          </a:p>
        </p:txBody>
      </p:sp>
      <p:sp>
        <p:nvSpPr>
          <p:cNvPr id="5" name="5-Point Star 4">
            <a:extLst>
              <a:ext uri="{FF2B5EF4-FFF2-40B4-BE49-F238E27FC236}">
                <a16:creationId xmlns:a16="http://schemas.microsoft.com/office/drawing/2014/main" id="{DF787045-F6CE-B344-9E09-C8BA48EB3D44}"/>
              </a:ext>
            </a:extLst>
          </p:cNvPr>
          <p:cNvSpPr/>
          <p:nvPr/>
        </p:nvSpPr>
        <p:spPr>
          <a:xfrm>
            <a:off x="10987184" y="131851"/>
            <a:ext cx="785446" cy="796469"/>
          </a:xfrm>
          <a:prstGeom prst="star5">
            <a:avLst>
              <a:gd name="adj" fmla="val 27950"/>
              <a:gd name="hf" fmla="val 105146"/>
              <a:gd name="vf" fmla="val 110557"/>
            </a:avLst>
          </a:prstGeom>
          <a:solidFill>
            <a:srgbClr val="FFE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756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772337" y="126953"/>
            <a:ext cx="4389120" cy="1737360"/>
          </a:xfrm>
        </p:spPr>
        <p:txBody>
          <a:bodyPr>
            <a:normAutofit/>
          </a:bodyPr>
          <a:lstStyle/>
          <a:p>
            <a:pPr eaLnBrk="1" hangingPunct="1"/>
            <a:r>
              <a:rPr lang="en-US" altLang="en-US" dirty="0">
                <a:solidFill>
                  <a:schemeClr val="accent1"/>
                </a:solidFill>
              </a:rPr>
              <a:t>Van Gogh, Starry Night, 1889, Post-Impressionism, France, oil on canvas</a:t>
            </a:r>
          </a:p>
        </p:txBody>
      </p:sp>
      <p:pic>
        <p:nvPicPr>
          <p:cNvPr id="12292"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1022" y="1864313"/>
            <a:ext cx="5844004" cy="4637091"/>
          </a:xfrm>
          <a:noFill/>
        </p:spPr>
      </p:pic>
      <p:sp>
        <p:nvSpPr>
          <p:cNvPr id="12291" name="Text Placeholder 3"/>
          <p:cNvSpPr>
            <a:spLocks noGrp="1"/>
          </p:cNvSpPr>
          <p:nvPr>
            <p:ph type="body" sz="half" idx="2"/>
          </p:nvPr>
        </p:nvSpPr>
        <p:spPr>
          <a:xfrm>
            <a:off x="7381460" y="384841"/>
            <a:ext cx="3932185" cy="6088317"/>
          </a:xfrm>
        </p:spPr>
        <p:txBody>
          <a:bodyPr>
            <a:normAutofit/>
          </a:bodyPr>
          <a:lstStyle/>
          <a:p>
            <a:pPr eaLnBrk="1" hangingPunct="1"/>
            <a:r>
              <a:rPr lang="en-US" altLang="en-US" sz="2000" dirty="0"/>
              <a:t>-Was given a small studio for painting</a:t>
            </a:r>
          </a:p>
          <a:p>
            <a:pPr eaLnBrk="1" hangingPunct="1"/>
            <a:r>
              <a:rPr lang="en-US" altLang="en-US" sz="2000" dirty="0"/>
              <a:t>-Was encouraged to paint while in the asylum, had a view of the gardens</a:t>
            </a:r>
          </a:p>
          <a:p>
            <a:pPr eaLnBrk="1" hangingPunct="1"/>
            <a:r>
              <a:rPr lang="en-US" altLang="en-US" sz="2000" dirty="0"/>
              <a:t>-Some aspects come from his imagination and memory, church spire from the time he spent in the Netherlands</a:t>
            </a:r>
          </a:p>
          <a:p>
            <a:pPr eaLnBrk="1" hangingPunct="1"/>
            <a:r>
              <a:rPr lang="en-US" altLang="en-US" sz="2000" dirty="0"/>
              <a:t>-Exercise in deliberate stylization, experiments that were inspired by medieval woodcuts, thick outlines and simplified forms</a:t>
            </a:r>
          </a:p>
          <a:p>
            <a:pPr eaLnBrk="1" hangingPunct="1"/>
            <a:r>
              <a:rPr lang="en-US" altLang="en-US" sz="2000" dirty="0"/>
              <a:t>-Contemplation of the night sky without the modern world</a:t>
            </a:r>
          </a:p>
        </p:txBody>
      </p:sp>
    </p:spTree>
    <p:extLst>
      <p:ext uri="{BB962C8B-B14F-4D97-AF65-F5344CB8AC3E}">
        <p14:creationId xmlns:p14="http://schemas.microsoft.com/office/powerpoint/2010/main" val="2375588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850" y="113700"/>
            <a:ext cx="4389120" cy="1737360"/>
          </a:xfrm>
        </p:spPr>
        <p:txBody>
          <a:bodyPr>
            <a:normAutofit fontScale="90000"/>
          </a:bodyPr>
          <a:lstStyle/>
          <a:p>
            <a:pPr eaLnBrk="1" hangingPunct="1">
              <a:defRPr/>
            </a:pPr>
            <a:r>
              <a:rPr lang="en-US" dirty="0">
                <a:solidFill>
                  <a:schemeClr val="accent1"/>
                </a:solidFill>
              </a:rPr>
              <a:t>Toulouse-Lautrec, At the Moulin Rouge, 1895, Post-Impression, France, oil on canvas** Not in 250</a:t>
            </a:r>
          </a:p>
        </p:txBody>
      </p:sp>
      <p:pic>
        <p:nvPicPr>
          <p:cNvPr id="13316"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29955" y="683678"/>
            <a:ext cx="6321014" cy="5490644"/>
          </a:xfrm>
          <a:noFill/>
        </p:spPr>
      </p:pic>
      <p:sp>
        <p:nvSpPr>
          <p:cNvPr id="10244" name="Text Placeholder 3"/>
          <p:cNvSpPr>
            <a:spLocks noGrp="1"/>
          </p:cNvSpPr>
          <p:nvPr>
            <p:ph type="body" sz="half" idx="2"/>
          </p:nvPr>
        </p:nvSpPr>
        <p:spPr>
          <a:xfrm>
            <a:off x="441031" y="1894005"/>
            <a:ext cx="4799939" cy="4850295"/>
          </a:xfrm>
        </p:spPr>
        <p:txBody>
          <a:bodyPr>
            <a:normAutofit fontScale="92500" lnSpcReduction="10000"/>
          </a:bodyPr>
          <a:lstStyle/>
          <a:p>
            <a:pPr eaLnBrk="1" hangingPunct="1">
              <a:defRPr/>
            </a:pPr>
            <a:r>
              <a:rPr lang="en-US" dirty="0"/>
              <a:t>-Admired Degas and shared the Impressionist’s interest in capturing the sensibility of modern life</a:t>
            </a:r>
          </a:p>
          <a:p>
            <a:pPr eaLnBrk="1" hangingPunct="1">
              <a:defRPr/>
            </a:pPr>
            <a:r>
              <a:rPr lang="en-US" dirty="0"/>
              <a:t>-Satirical edge that borders on caricature </a:t>
            </a:r>
          </a:p>
          <a:p>
            <a:pPr eaLnBrk="1" hangingPunct="1">
              <a:defRPr/>
            </a:pPr>
            <a:r>
              <a:rPr lang="en-US" dirty="0"/>
              <a:t>-Was crippled and removed himself from the high society his name allowed him into </a:t>
            </a:r>
          </a:p>
          <a:p>
            <a:pPr eaLnBrk="1" hangingPunct="1">
              <a:defRPr/>
            </a:pPr>
            <a:r>
              <a:rPr lang="en-US" dirty="0"/>
              <a:t>-Became close with entertainers, prostitutes, and other social outcasts</a:t>
            </a:r>
          </a:p>
          <a:p>
            <a:pPr eaLnBrk="1" hangingPunct="1">
              <a:defRPr/>
            </a:pPr>
            <a:r>
              <a:rPr lang="en-US" dirty="0"/>
              <a:t>-Reveals influences of Degas, the Japanese print, and photography</a:t>
            </a:r>
          </a:p>
          <a:p>
            <a:pPr eaLnBrk="1" hangingPunct="1">
              <a:defRPr/>
            </a:pPr>
            <a:r>
              <a:rPr lang="en-US" dirty="0"/>
              <a:t>-Oblique and asymmetrical , spatial diagonals, strong lines, dissonant colors</a:t>
            </a:r>
          </a:p>
          <a:p>
            <a:pPr eaLnBrk="1" hangingPunct="1">
              <a:defRPr/>
            </a:pPr>
            <a:r>
              <a:rPr lang="en-US" dirty="0"/>
              <a:t>-Scenes from real life were already familiar to people, so he exaggerated or emphasized each element</a:t>
            </a:r>
          </a:p>
          <a:p>
            <a:pPr eaLnBrk="1" hangingPunct="1">
              <a:defRPr/>
            </a:pPr>
            <a:r>
              <a:rPr lang="en-US" dirty="0"/>
              <a:t>-Glaring artificial light, corrupt, cruel, mask-like faces</a:t>
            </a:r>
          </a:p>
          <a:p>
            <a:pPr eaLnBrk="1" hangingPunct="1">
              <a:defRPr/>
            </a:pPr>
            <a:r>
              <a:rPr lang="en-US" dirty="0"/>
              <a:t>-Included himself in the background</a:t>
            </a:r>
          </a:p>
          <a:p>
            <a:pPr eaLnBrk="1" hangingPunct="1">
              <a:defRPr/>
            </a:pPr>
            <a:r>
              <a:rPr lang="en-US" dirty="0"/>
              <a:t>-Anticipates Expressionism</a:t>
            </a:r>
          </a:p>
        </p:txBody>
      </p:sp>
    </p:spTree>
    <p:extLst>
      <p:ext uri="{BB962C8B-B14F-4D97-AF65-F5344CB8AC3E}">
        <p14:creationId xmlns:p14="http://schemas.microsoft.com/office/powerpoint/2010/main" val="1287010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p:txBody>
          <a:bodyPr>
            <a:normAutofit/>
          </a:bodyPr>
          <a:lstStyle/>
          <a:p>
            <a:pPr eaLnBrk="1" hangingPunct="1"/>
            <a:r>
              <a:rPr lang="en-US" altLang="en-US" sz="5400" dirty="0">
                <a:solidFill>
                  <a:schemeClr val="accent1"/>
                </a:solidFill>
              </a:rPr>
              <a:t>Georges Seurat</a:t>
            </a:r>
          </a:p>
        </p:txBody>
      </p:sp>
      <p:sp>
        <p:nvSpPr>
          <p:cNvPr id="6" name="Content Placeholder 5"/>
          <p:cNvSpPr>
            <a:spLocks noGrp="1"/>
          </p:cNvSpPr>
          <p:nvPr>
            <p:ph idx="1"/>
          </p:nvPr>
        </p:nvSpPr>
        <p:spPr/>
        <p:txBody>
          <a:bodyPr>
            <a:normAutofit/>
          </a:bodyPr>
          <a:lstStyle/>
          <a:p>
            <a:pPr eaLnBrk="1" hangingPunct="1">
              <a:defRPr/>
            </a:pPr>
            <a:r>
              <a:rPr lang="en-US" sz="2400" dirty="0"/>
              <a:t>Depicted Impressionist subjects but in an intellectual way</a:t>
            </a:r>
          </a:p>
          <a:p>
            <a:pPr eaLnBrk="1" hangingPunct="1">
              <a:defRPr/>
            </a:pPr>
            <a:r>
              <a:rPr lang="en-US" sz="2400" dirty="0"/>
              <a:t>-Devised a disciplined and painstaking system of painting that focused on color analysis</a:t>
            </a:r>
          </a:p>
          <a:p>
            <a:pPr eaLnBrk="1" hangingPunct="1">
              <a:defRPr/>
            </a:pPr>
            <a:r>
              <a:rPr lang="en-US" sz="2400" dirty="0"/>
              <a:t>-Less concerned with the recording of immediate color sensation than he was with their careful and systematic organization of a new kind of pictorial order</a:t>
            </a:r>
          </a:p>
          <a:p>
            <a:pPr eaLnBrk="1" hangingPunct="1">
              <a:defRPr/>
            </a:pPr>
            <a:r>
              <a:rPr lang="en-US" sz="2400" dirty="0"/>
              <a:t>-</a:t>
            </a:r>
            <a:r>
              <a:rPr lang="en-US" sz="2400" dirty="0" err="1"/>
              <a:t>Pointilism</a:t>
            </a:r>
            <a:r>
              <a:rPr lang="en-US" sz="2400" dirty="0"/>
              <a:t> or divisionism, carefully observing color and separating it into its component parts. This is applied to the canvas in tiny dots (points) or daubs, thus the shapes and images become totally comprehensible only from a distance</a:t>
            </a:r>
          </a:p>
          <a:p>
            <a:pPr eaLnBrk="1" hangingPunct="1">
              <a:defRPr/>
            </a:pPr>
            <a:endParaRPr lang="en-US" sz="2400" dirty="0"/>
          </a:p>
        </p:txBody>
      </p:sp>
    </p:spTree>
    <p:extLst>
      <p:ext uri="{BB962C8B-B14F-4D97-AF65-F5344CB8AC3E}">
        <p14:creationId xmlns:p14="http://schemas.microsoft.com/office/powerpoint/2010/main" val="1794570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606" y="219718"/>
            <a:ext cx="4389120" cy="1737360"/>
          </a:xfrm>
        </p:spPr>
        <p:txBody>
          <a:bodyPr>
            <a:normAutofit fontScale="90000"/>
          </a:bodyPr>
          <a:lstStyle/>
          <a:p>
            <a:pPr eaLnBrk="1" hangingPunct="1">
              <a:defRPr/>
            </a:pPr>
            <a:r>
              <a:rPr lang="en-US" dirty="0">
                <a:solidFill>
                  <a:schemeClr val="accent1"/>
                </a:solidFill>
              </a:rPr>
              <a:t>Seurat, A Sunday on La Grande </a:t>
            </a:r>
            <a:r>
              <a:rPr lang="en-US" dirty="0" err="1">
                <a:solidFill>
                  <a:schemeClr val="accent1"/>
                </a:solidFill>
              </a:rPr>
              <a:t>Jatte</a:t>
            </a:r>
            <a:r>
              <a:rPr lang="en-US" dirty="0">
                <a:solidFill>
                  <a:schemeClr val="accent1"/>
                </a:solidFill>
              </a:rPr>
              <a:t>, 1885, France, Post-Impressionism, oil on canvas**not in 250</a:t>
            </a:r>
          </a:p>
        </p:txBody>
      </p:sp>
      <p:pic>
        <p:nvPicPr>
          <p:cNvPr id="1536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3554" y="1957078"/>
            <a:ext cx="6741646" cy="4528628"/>
          </a:xfrm>
          <a:noFill/>
        </p:spPr>
      </p:pic>
      <p:sp>
        <p:nvSpPr>
          <p:cNvPr id="11268" name="Text Placeholder 3"/>
          <p:cNvSpPr>
            <a:spLocks noGrp="1"/>
          </p:cNvSpPr>
          <p:nvPr>
            <p:ph type="body" sz="half" idx="2"/>
          </p:nvPr>
        </p:nvSpPr>
        <p:spPr>
          <a:xfrm>
            <a:off x="7633253" y="219718"/>
            <a:ext cx="4240696" cy="6446125"/>
          </a:xfrm>
        </p:spPr>
        <p:txBody>
          <a:bodyPr>
            <a:normAutofit lnSpcReduction="10000"/>
          </a:bodyPr>
          <a:lstStyle/>
          <a:p>
            <a:pPr eaLnBrk="1" hangingPunct="1">
              <a:defRPr/>
            </a:pPr>
            <a:r>
              <a:rPr lang="en-US" sz="1800" dirty="0"/>
              <a:t>-Was on display at the eighth and last Impressionist exhibit in 1886</a:t>
            </a:r>
          </a:p>
          <a:p>
            <a:pPr eaLnBrk="1" hangingPunct="1">
              <a:defRPr/>
            </a:pPr>
            <a:r>
              <a:rPr lang="en-US" sz="1800" dirty="0"/>
              <a:t>-Consistent with Impressionist recreational themes</a:t>
            </a:r>
          </a:p>
          <a:p>
            <a:pPr eaLnBrk="1" hangingPunct="1">
              <a:defRPr/>
            </a:pPr>
            <a:r>
              <a:rPr lang="en-US" sz="1800" dirty="0"/>
              <a:t>-La Grande </a:t>
            </a:r>
            <a:r>
              <a:rPr lang="en-US" sz="1800" dirty="0" err="1"/>
              <a:t>Jatte</a:t>
            </a:r>
            <a:r>
              <a:rPr lang="en-US" sz="1800" dirty="0"/>
              <a:t> (The Big Bowl) is an island near Paris’s rapidly growing suburbs</a:t>
            </a:r>
          </a:p>
          <a:p>
            <a:pPr eaLnBrk="1" hangingPunct="1">
              <a:defRPr/>
            </a:pPr>
            <a:r>
              <a:rPr lang="en-US" sz="1800" dirty="0"/>
              <a:t>-Shows congregation of people from different classes, most wear their Sunday best, which blurs class distinctions</a:t>
            </a:r>
          </a:p>
          <a:p>
            <a:pPr eaLnBrk="1" hangingPunct="1">
              <a:defRPr/>
            </a:pPr>
            <a:r>
              <a:rPr lang="en-US" sz="1800" dirty="0"/>
              <a:t>-Also shows interest in analyzing light and color</a:t>
            </a:r>
          </a:p>
          <a:p>
            <a:pPr eaLnBrk="1" hangingPunct="1">
              <a:defRPr/>
            </a:pPr>
            <a:r>
              <a:rPr lang="en-US" sz="1800" dirty="0"/>
              <a:t>-Rigid and remote, unlike spontaneous representations</a:t>
            </a:r>
          </a:p>
          <a:p>
            <a:pPr eaLnBrk="1" hangingPunct="1">
              <a:defRPr/>
            </a:pPr>
            <a:r>
              <a:rPr lang="en-US" sz="1800" dirty="0"/>
              <a:t>-Played on motifs to create flat patterns and suggest spatial depth</a:t>
            </a:r>
          </a:p>
          <a:p>
            <a:pPr eaLnBrk="1" hangingPunct="1">
              <a:defRPr/>
            </a:pPr>
            <a:r>
              <a:rPr lang="en-US" sz="1800" dirty="0"/>
              <a:t>-Light is not broken down into patches of color</a:t>
            </a:r>
          </a:p>
          <a:p>
            <a:pPr eaLnBrk="1" hangingPunct="1">
              <a:defRPr/>
            </a:pPr>
            <a:r>
              <a:rPr lang="en-US" sz="1800" dirty="0"/>
              <a:t>-Line, color, value, and shape cohere in a precise and tightly controlled organization</a:t>
            </a:r>
          </a:p>
          <a:p>
            <a:pPr eaLnBrk="1" hangingPunct="1">
              <a:defRPr/>
            </a:pPr>
            <a:r>
              <a:rPr lang="en-US" sz="1800" dirty="0"/>
              <a:t>-7x10 ft canvas</a:t>
            </a:r>
          </a:p>
        </p:txBody>
      </p:sp>
    </p:spTree>
    <p:extLst>
      <p:ext uri="{BB962C8B-B14F-4D97-AF65-F5344CB8AC3E}">
        <p14:creationId xmlns:p14="http://schemas.microsoft.com/office/powerpoint/2010/main" val="301252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normAutofit/>
          </a:bodyPr>
          <a:lstStyle/>
          <a:p>
            <a:pPr eaLnBrk="1" hangingPunct="1"/>
            <a:r>
              <a:rPr lang="en-US" altLang="en-US" sz="5400" dirty="0">
                <a:solidFill>
                  <a:schemeClr val="accent1"/>
                </a:solidFill>
              </a:rPr>
              <a:t>Paul Gauguin</a:t>
            </a:r>
          </a:p>
        </p:txBody>
      </p:sp>
      <p:sp>
        <p:nvSpPr>
          <p:cNvPr id="14339" name="Content Placeholder 5"/>
          <p:cNvSpPr>
            <a:spLocks noGrp="1"/>
          </p:cNvSpPr>
          <p:nvPr>
            <p:ph idx="1"/>
          </p:nvPr>
        </p:nvSpPr>
        <p:spPr>
          <a:xfrm>
            <a:off x="679571" y="2084832"/>
            <a:ext cx="10704046" cy="4329220"/>
          </a:xfrm>
        </p:spPr>
        <p:txBody>
          <a:bodyPr>
            <a:normAutofit fontScale="92500" lnSpcReduction="10000"/>
          </a:bodyPr>
          <a:lstStyle/>
          <a:p>
            <a:pPr eaLnBrk="1" hangingPunct="1">
              <a:defRPr/>
            </a:pPr>
            <a:r>
              <a:rPr lang="en-US" sz="2400" dirty="0"/>
              <a:t>-Took lessons from </a:t>
            </a:r>
            <a:r>
              <a:rPr lang="en-US" sz="2400" dirty="0" err="1"/>
              <a:t>Pissaro</a:t>
            </a:r>
            <a:r>
              <a:rPr lang="en-US" sz="2400" dirty="0"/>
              <a:t>	</a:t>
            </a:r>
          </a:p>
          <a:p>
            <a:pPr eaLnBrk="1" hangingPunct="1">
              <a:defRPr/>
            </a:pPr>
            <a:r>
              <a:rPr lang="en-US" sz="2400" dirty="0"/>
              <a:t>-Like Van Gogh, rejected objective expression in favor of subjective expression</a:t>
            </a:r>
          </a:p>
          <a:p>
            <a:pPr eaLnBrk="1" hangingPunct="1">
              <a:defRPr/>
            </a:pPr>
            <a:r>
              <a:rPr lang="en-US" sz="2400" dirty="0"/>
              <a:t>Broke with Impressionist studies of minutely contrasting hues, he felt color should be expressive</a:t>
            </a:r>
          </a:p>
          <a:p>
            <a:pPr eaLnBrk="1" hangingPunct="1">
              <a:defRPr/>
            </a:pPr>
            <a:r>
              <a:rPr lang="en-US" sz="2400" dirty="0"/>
              <a:t>Colors appear flatter, dissolving into abstract patches or patterns</a:t>
            </a:r>
          </a:p>
          <a:p>
            <a:pPr eaLnBrk="1" hangingPunct="1">
              <a:defRPr/>
            </a:pPr>
            <a:r>
              <a:rPr lang="en-US" sz="2400" dirty="0"/>
              <a:t>Lived in Brittany and admired the “natural” men and women, perfectly at ease in their unspoiled environment </a:t>
            </a:r>
          </a:p>
          <a:p>
            <a:pPr eaLnBrk="1" hangingPunct="1">
              <a:defRPr/>
            </a:pPr>
            <a:r>
              <a:rPr lang="en-US" sz="2400" dirty="0"/>
              <a:t>-Admired Japanese prints, stained glass, </a:t>
            </a:r>
            <a:r>
              <a:rPr lang="en-US" sz="2400" dirty="0" err="1"/>
              <a:t>cloissone</a:t>
            </a:r>
            <a:r>
              <a:rPr lang="en-US" sz="2400" dirty="0"/>
              <a:t> metal work</a:t>
            </a:r>
          </a:p>
          <a:p>
            <a:pPr eaLnBrk="1" hangingPunct="1">
              <a:defRPr/>
            </a:pPr>
            <a:r>
              <a:rPr lang="en-US" sz="2400" dirty="0"/>
              <a:t>Also lived in Tahiti, removed from materialistic life of Europe, especially in the countryside</a:t>
            </a:r>
          </a:p>
          <a:p>
            <a:pPr eaLnBrk="1" hangingPunct="1">
              <a:defRPr/>
            </a:pPr>
            <a:r>
              <a:rPr lang="en-US" sz="2400" dirty="0"/>
              <a:t>Fascinated with primitive life</a:t>
            </a:r>
          </a:p>
          <a:p>
            <a:pPr eaLnBrk="1" hangingPunct="1">
              <a:defRPr/>
            </a:pPr>
            <a:r>
              <a:rPr lang="en-US" sz="2400" dirty="0"/>
              <a:t>Attempted to take his own life in 1857, later died in 1903</a:t>
            </a:r>
          </a:p>
        </p:txBody>
      </p:sp>
    </p:spTree>
    <p:extLst>
      <p:ext uri="{BB962C8B-B14F-4D97-AF65-F5344CB8AC3E}">
        <p14:creationId xmlns:p14="http://schemas.microsoft.com/office/powerpoint/2010/main" val="2535624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800" dirty="0">
                <a:solidFill>
                  <a:schemeClr val="accent1"/>
                </a:solidFill>
              </a:rPr>
              <a:t>Characteristics of impressionist style</a:t>
            </a:r>
          </a:p>
        </p:txBody>
      </p:sp>
      <p:sp>
        <p:nvSpPr>
          <p:cNvPr id="3" name="Content Placeholder 2"/>
          <p:cNvSpPr>
            <a:spLocks noGrp="1"/>
          </p:cNvSpPr>
          <p:nvPr>
            <p:ph sz="half" idx="1"/>
          </p:nvPr>
        </p:nvSpPr>
        <p:spPr/>
        <p:txBody>
          <a:bodyPr>
            <a:normAutofit lnSpcReduction="10000"/>
          </a:bodyPr>
          <a:lstStyle/>
          <a:p>
            <a:pPr>
              <a:spcAft>
                <a:spcPts val="0"/>
              </a:spcAft>
              <a:buFont typeface="Wingdings 2"/>
              <a:buChar char=""/>
              <a:defRPr/>
            </a:pPr>
            <a:r>
              <a:rPr lang="en-US" dirty="0"/>
              <a:t>Rendering the visual world as it </a:t>
            </a:r>
            <a:r>
              <a:rPr lang="en-US" u="sng" dirty="0"/>
              <a:t>appears to the eye</a:t>
            </a:r>
            <a:r>
              <a:rPr lang="en-US" dirty="0"/>
              <a:t>, not as it physically exists</a:t>
            </a:r>
          </a:p>
          <a:p>
            <a:pPr lvl="1">
              <a:spcAft>
                <a:spcPts val="0"/>
              </a:spcAft>
              <a:buFont typeface="Wingdings 2"/>
              <a:buChar char=""/>
              <a:defRPr/>
            </a:pPr>
            <a:r>
              <a:rPr lang="en-US" dirty="0"/>
              <a:t>Emphasis on optical sensations</a:t>
            </a:r>
          </a:p>
          <a:p>
            <a:pPr lvl="1">
              <a:spcAft>
                <a:spcPts val="0"/>
              </a:spcAft>
              <a:buFont typeface="Wingdings 2"/>
              <a:buChar char=""/>
              <a:defRPr/>
            </a:pPr>
            <a:r>
              <a:rPr lang="en-US" dirty="0"/>
              <a:t>Impressionist subject matter is the </a:t>
            </a:r>
            <a:r>
              <a:rPr lang="en-US" b="1" dirty="0"/>
              <a:t>experience</a:t>
            </a:r>
            <a:r>
              <a:rPr lang="en-US" dirty="0"/>
              <a:t> of looking</a:t>
            </a:r>
          </a:p>
          <a:p>
            <a:pPr>
              <a:spcAft>
                <a:spcPts val="0"/>
              </a:spcAft>
              <a:buFont typeface="Wingdings 2"/>
              <a:buChar char=""/>
              <a:defRPr/>
            </a:pPr>
            <a:r>
              <a:rPr lang="en-US" dirty="0"/>
              <a:t>The surface of the painting asserts itself</a:t>
            </a:r>
          </a:p>
          <a:p>
            <a:pPr lvl="1">
              <a:spcAft>
                <a:spcPts val="0"/>
              </a:spcAft>
              <a:buFont typeface="Wingdings 2"/>
              <a:buChar char=""/>
              <a:defRPr/>
            </a:pPr>
            <a:r>
              <a:rPr lang="en-US" dirty="0"/>
              <a:t>Texture, brush stroke, lack of modeling, thick paint</a:t>
            </a:r>
          </a:p>
          <a:p>
            <a:pPr lvl="1">
              <a:spcAft>
                <a:spcPts val="0"/>
              </a:spcAft>
              <a:buFont typeface="Wingdings 2"/>
              <a:buChar char=""/>
              <a:defRPr/>
            </a:pPr>
            <a:r>
              <a:rPr lang="en-US" dirty="0"/>
              <a:t>Painters minimize the effects of modeling and perspective, forcing the viewer to look at the painted surface and to recognize it as a flat pane covered with pigment</a:t>
            </a:r>
          </a:p>
          <a:p>
            <a:pPr lvl="1">
              <a:spcAft>
                <a:spcPts val="0"/>
              </a:spcAft>
              <a:buFont typeface="Wingdings 2"/>
              <a:buChar char=""/>
              <a:defRPr/>
            </a:pPr>
            <a:r>
              <a:rPr lang="en-US" dirty="0"/>
              <a:t>Often short, choppy brush strokes</a:t>
            </a:r>
          </a:p>
        </p:txBody>
      </p:sp>
      <p:sp>
        <p:nvSpPr>
          <p:cNvPr id="4" name="Content Placeholder 3"/>
          <p:cNvSpPr>
            <a:spLocks noGrp="1"/>
          </p:cNvSpPr>
          <p:nvPr>
            <p:ph sz="half" idx="2"/>
          </p:nvPr>
        </p:nvSpPr>
        <p:spPr/>
        <p:txBody>
          <a:bodyPr>
            <a:normAutofit lnSpcReduction="10000"/>
          </a:bodyPr>
          <a:lstStyle/>
          <a:p>
            <a:pPr>
              <a:spcAft>
                <a:spcPts val="0"/>
              </a:spcAft>
              <a:buFont typeface="Wingdings 2"/>
              <a:buChar char=""/>
              <a:defRPr/>
            </a:pPr>
            <a:r>
              <a:rPr lang="en-US" dirty="0"/>
              <a:t>Worked out of doors, directly from nature</a:t>
            </a:r>
          </a:p>
          <a:p>
            <a:pPr lvl="1">
              <a:spcAft>
                <a:spcPts val="0"/>
              </a:spcAft>
              <a:buFont typeface="Wingdings 2"/>
              <a:buChar char=""/>
              <a:defRPr/>
            </a:pPr>
            <a:r>
              <a:rPr lang="en-US" dirty="0"/>
              <a:t>Trying to capture the transitory light/color effects</a:t>
            </a:r>
          </a:p>
          <a:p>
            <a:pPr lvl="1">
              <a:spcAft>
                <a:spcPts val="0"/>
              </a:spcAft>
              <a:buFont typeface="Wingdings 2"/>
              <a:buChar char=""/>
              <a:defRPr/>
            </a:pPr>
            <a:r>
              <a:rPr lang="en-US" dirty="0"/>
              <a:t>Portable pigments in tubes, make possible working outdoors using intense contrasting colors</a:t>
            </a:r>
          </a:p>
          <a:p>
            <a:r>
              <a:rPr lang="en-US" altLang="en-US" dirty="0"/>
              <a:t>Representation of atmosphere, climate, and light effects</a:t>
            </a:r>
          </a:p>
          <a:p>
            <a:pPr lvl="1"/>
            <a:r>
              <a:rPr lang="en-US" altLang="en-US" dirty="0"/>
              <a:t>Artists work rapidly (or in sequence) to capture the changing light</a:t>
            </a:r>
          </a:p>
          <a:p>
            <a:pPr lvl="1"/>
            <a:r>
              <a:rPr lang="en-US" altLang="en-US" dirty="0"/>
              <a:t>Forms bathed in light create the illusion</a:t>
            </a:r>
          </a:p>
          <a:p>
            <a:r>
              <a:rPr lang="en-US" altLang="en-US" dirty="0"/>
              <a:t>Worked directly on white canvas</a:t>
            </a:r>
          </a:p>
          <a:p>
            <a:pPr lvl="1"/>
            <a:r>
              <a:rPr lang="en-US" altLang="en-US" dirty="0"/>
              <a:t>Not neutralized by brown or green as before</a:t>
            </a:r>
          </a:p>
          <a:p>
            <a:pPr>
              <a:spcAft>
                <a:spcPts val="0"/>
              </a:spcAft>
              <a:buFont typeface="Wingdings 2"/>
              <a:buChar char=""/>
              <a:defRPr/>
            </a:pPr>
            <a:endParaRPr lang="en-US" dirty="0"/>
          </a:p>
          <a:p>
            <a:endParaRPr lang="en-US" dirty="0"/>
          </a:p>
        </p:txBody>
      </p:sp>
    </p:spTree>
    <p:extLst>
      <p:ext uri="{BB962C8B-B14F-4D97-AF65-F5344CB8AC3E}">
        <p14:creationId xmlns:p14="http://schemas.microsoft.com/office/powerpoint/2010/main" val="3369367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838598" y="193213"/>
            <a:ext cx="4389120" cy="1737360"/>
          </a:xfrm>
        </p:spPr>
        <p:txBody>
          <a:bodyPr>
            <a:normAutofit fontScale="90000"/>
          </a:bodyPr>
          <a:lstStyle/>
          <a:p>
            <a:pPr eaLnBrk="1" hangingPunct="1"/>
            <a:r>
              <a:rPr lang="en-US" altLang="en-US" dirty="0">
                <a:solidFill>
                  <a:schemeClr val="accent1"/>
                </a:solidFill>
              </a:rPr>
              <a:t>Gauguin, Vision after the Sermon, 1888, Post-Impressionism, France, oil on canvas** not in 250</a:t>
            </a:r>
          </a:p>
        </p:txBody>
      </p:sp>
      <p:pic>
        <p:nvPicPr>
          <p:cNvPr id="17412"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56733" y="777635"/>
            <a:ext cx="6837696" cy="5344869"/>
          </a:xfrm>
          <a:noFill/>
        </p:spPr>
      </p:pic>
      <p:sp>
        <p:nvSpPr>
          <p:cNvPr id="15363" name="Text Placeholder 3"/>
          <p:cNvSpPr>
            <a:spLocks noGrp="1"/>
          </p:cNvSpPr>
          <p:nvPr>
            <p:ph type="body" sz="half" idx="2"/>
          </p:nvPr>
        </p:nvSpPr>
        <p:spPr>
          <a:xfrm>
            <a:off x="172278" y="1973724"/>
            <a:ext cx="4757928" cy="4691063"/>
          </a:xfrm>
        </p:spPr>
        <p:txBody>
          <a:bodyPr>
            <a:normAutofit fontScale="92500" lnSpcReduction="20000"/>
          </a:bodyPr>
          <a:lstStyle/>
          <a:p>
            <a:pPr eaLnBrk="1" hangingPunct="1">
              <a:defRPr/>
            </a:pPr>
            <a:r>
              <a:rPr lang="en-US" dirty="0"/>
              <a:t>-Rejects Realism and Impressionism</a:t>
            </a:r>
          </a:p>
          <a:p>
            <a:pPr eaLnBrk="1" hangingPunct="1">
              <a:defRPr/>
            </a:pPr>
            <a:r>
              <a:rPr lang="en-US" dirty="0"/>
              <a:t>-Breton women wearing starched white caps and black dresses, visualizing the sermon they have just heard about Jacob’s encounter with the Holy Spirit</a:t>
            </a:r>
          </a:p>
          <a:p>
            <a:pPr eaLnBrk="1" hangingPunct="1">
              <a:defRPr/>
            </a:pPr>
            <a:r>
              <a:rPr lang="en-US" dirty="0"/>
              <a:t>-Women pray devoutly before the apparition</a:t>
            </a:r>
          </a:p>
          <a:p>
            <a:pPr eaLnBrk="1" hangingPunct="1">
              <a:defRPr/>
            </a:pPr>
            <a:r>
              <a:rPr lang="en-US" dirty="0"/>
              <a:t>-Departed from optical realism and composed the picture elements to focus the viewers attention on the idea and intensify its message</a:t>
            </a:r>
          </a:p>
          <a:p>
            <a:pPr eaLnBrk="1" hangingPunct="1">
              <a:defRPr/>
            </a:pPr>
            <a:r>
              <a:rPr lang="en-US" dirty="0"/>
              <a:t>-Memory recalled and imagination modified</a:t>
            </a:r>
          </a:p>
          <a:p>
            <a:pPr eaLnBrk="1" hangingPunct="1">
              <a:defRPr/>
            </a:pPr>
            <a:r>
              <a:rPr lang="en-US" dirty="0"/>
              <a:t>-Twisted the perspective, space emphasizes faith of women</a:t>
            </a:r>
          </a:p>
          <a:p>
            <a:pPr eaLnBrk="1" hangingPunct="1">
              <a:defRPr/>
            </a:pPr>
            <a:r>
              <a:rPr lang="en-US" dirty="0"/>
              <a:t>-Reduced Jacob and angel to the size of wrestling roosters</a:t>
            </a:r>
          </a:p>
          <a:p>
            <a:pPr eaLnBrk="1" hangingPunct="1">
              <a:defRPr/>
            </a:pPr>
            <a:r>
              <a:rPr lang="en-US" dirty="0"/>
              <a:t>-Event was often held after high mass, and women were most often the spectators</a:t>
            </a:r>
          </a:p>
          <a:p>
            <a:pPr eaLnBrk="1" hangingPunct="1">
              <a:defRPr/>
            </a:pPr>
            <a:r>
              <a:rPr lang="en-US" dirty="0"/>
              <a:t>-Not unified with horizontal perspective, light and shade, or naturalistic color</a:t>
            </a:r>
          </a:p>
          <a:p>
            <a:pPr eaLnBrk="1" hangingPunct="1">
              <a:defRPr/>
            </a:pPr>
            <a:r>
              <a:rPr lang="en-US" dirty="0"/>
              <a:t>-Shapes are angular and harsh, suggest peasant life and ritual</a:t>
            </a:r>
          </a:p>
        </p:txBody>
      </p:sp>
    </p:spTree>
    <p:extLst>
      <p:ext uri="{BB962C8B-B14F-4D97-AF65-F5344CB8AC3E}">
        <p14:creationId xmlns:p14="http://schemas.microsoft.com/office/powerpoint/2010/main" val="2469005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hape 151"/>
          <p:cNvSpPr>
            <a:spLocks noChangeArrowheads="1"/>
          </p:cNvSpPr>
          <p:nvPr/>
        </p:nvSpPr>
        <p:spPr bwMode="auto">
          <a:xfrm>
            <a:off x="533400" y="226116"/>
            <a:ext cx="3521765" cy="219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4289" rIns="34289">
            <a:spAutoFit/>
          </a:bodyPr>
          <a:lstStyle>
            <a:lvl1pPr>
              <a:spcBef>
                <a:spcPct val="20000"/>
              </a:spcBef>
              <a:buChar char="•"/>
              <a:defRPr sz="2800" b="1">
                <a:solidFill>
                  <a:schemeClr val="tx1"/>
                </a:solidFill>
                <a:latin typeface="Book Antiqua" panose="02040602050305030304" pitchFamily="18" charset="0"/>
              </a:defRPr>
            </a:lvl1pPr>
            <a:lvl2pPr marL="742950" indent="-285750">
              <a:spcBef>
                <a:spcPct val="20000"/>
              </a:spcBef>
              <a:buChar char="–"/>
              <a:defRPr sz="2400" b="1">
                <a:solidFill>
                  <a:schemeClr val="tx1"/>
                </a:solidFill>
                <a:latin typeface="Book Antiqua" panose="02040602050305030304" pitchFamily="18" charset="0"/>
              </a:defRPr>
            </a:lvl2pPr>
            <a:lvl3pPr marL="1143000" indent="-228600">
              <a:spcBef>
                <a:spcPct val="20000"/>
              </a:spcBef>
              <a:buChar char="•"/>
              <a:defRPr sz="2000" b="1">
                <a:solidFill>
                  <a:schemeClr val="tx1"/>
                </a:solidFill>
                <a:latin typeface="Book Antiqua" panose="02040602050305030304" pitchFamily="18" charset="0"/>
              </a:defRPr>
            </a:lvl3pPr>
            <a:lvl4pPr marL="1600200" indent="-228600">
              <a:spcBef>
                <a:spcPct val="20000"/>
              </a:spcBef>
              <a:buChar char="–"/>
              <a:defRPr b="1">
                <a:solidFill>
                  <a:schemeClr val="tx1"/>
                </a:solidFill>
                <a:latin typeface="Book Antiqua" panose="02040602050305030304" pitchFamily="18" charset="0"/>
              </a:defRPr>
            </a:lvl4pPr>
            <a:lvl5pPr marL="2057400" indent="-228600">
              <a:spcBef>
                <a:spcPct val="20000"/>
              </a:spcBef>
              <a:buFont typeface="Arial" panose="020B0604020202020204" pitchFamily="34" charset="0"/>
              <a:buChar char="»"/>
              <a:defRPr b="1">
                <a:solidFill>
                  <a:schemeClr val="tx1"/>
                </a:solidFill>
                <a:latin typeface="Book Antiqua" panose="02040602050305030304" pitchFamily="18" charset="0"/>
              </a:defRPr>
            </a:lvl5pPr>
            <a:lvl6pPr marL="25146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6pPr>
            <a:lvl7pPr marL="29718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7pPr>
            <a:lvl8pPr marL="34290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8pPr>
            <a:lvl9pPr marL="38862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9pPr>
          </a:lstStyle>
          <a:p>
            <a:pPr marL="0" marR="0" lvl="0" indent="0" algn="l" defTabSz="457200" rtl="0" eaLnBrk="1" fontAlgn="auto" latinLnBrk="0" hangingPunct="1">
              <a:lnSpc>
                <a:spcPct val="115000"/>
              </a:lnSpc>
              <a:spcBef>
                <a:spcPct val="0"/>
              </a:spcBef>
              <a:spcAft>
                <a:spcPts val="0"/>
              </a:spcAft>
              <a:buClrTx/>
              <a:buSzTx/>
              <a:buFontTx/>
              <a:buNone/>
              <a:tabLst/>
              <a:defRPr/>
            </a:pPr>
            <a:r>
              <a:rPr kumimoji="0" lang="en-US" altLang="en-US" sz="2400" b="0" i="1" u="none" strike="noStrike" kern="1200" cap="none" spc="0" normalizeH="0" baseline="0" noProof="0" dirty="0">
                <a:ln>
                  <a:noFill/>
                </a:ln>
                <a:solidFill>
                  <a:schemeClr val="accent1"/>
                </a:solidFill>
                <a:effectLst/>
                <a:uLnTx/>
                <a:uFillTx/>
                <a:latin typeface="MinionPro-It"/>
                <a:ea typeface="MinionPro-It"/>
                <a:cs typeface="MinionPro-It"/>
                <a:sym typeface="MinionPro-It"/>
              </a:rPr>
              <a:t>Where Do We Come From? What Are We? Where Are We Going? </a:t>
            </a:r>
            <a:r>
              <a:rPr kumimoji="0" lang="en-US" altLang="en-US" sz="2400" b="0" i="0" u="none" strike="noStrike" kern="1200" cap="none" spc="0" normalizeH="0" baseline="0" noProof="0" dirty="0">
                <a:ln>
                  <a:noFill/>
                </a:ln>
                <a:solidFill>
                  <a:schemeClr val="accent1"/>
                </a:solidFill>
                <a:effectLst/>
                <a:uLnTx/>
                <a:uFillTx/>
                <a:latin typeface="MinionPro-Regular"/>
                <a:ea typeface="MinionPro-Regular"/>
                <a:cs typeface="MinionPro-Regular"/>
                <a:sym typeface="MinionPro-Regular"/>
              </a:rPr>
              <a:t>Paul Gauguin. 1897–1898 C.E. Oil on canvas.</a:t>
            </a:r>
          </a:p>
        </p:txBody>
      </p:sp>
      <p:pic>
        <p:nvPicPr>
          <p:cNvPr id="18435" name="image31.jpg" descr="http://uploads4.wikiart.org/images/paul-gauguin/where-do-we-come-from-what-are-we-where-are-we-going-18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903" y="2898914"/>
            <a:ext cx="9979587" cy="373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436" name="Shape 153"/>
          <p:cNvSpPr>
            <a:spLocks noChangeArrowheads="1"/>
          </p:cNvSpPr>
          <p:nvPr/>
        </p:nvSpPr>
        <p:spPr bwMode="auto">
          <a:xfrm>
            <a:off x="533400" y="2417165"/>
            <a:ext cx="248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lvl1pPr>
              <a:spcBef>
                <a:spcPct val="20000"/>
              </a:spcBef>
              <a:buChar char="•"/>
              <a:defRPr sz="2800" b="1">
                <a:solidFill>
                  <a:schemeClr val="tx1"/>
                </a:solidFill>
                <a:latin typeface="Book Antiqua" panose="02040602050305030304" pitchFamily="18" charset="0"/>
              </a:defRPr>
            </a:lvl1pPr>
            <a:lvl2pPr marL="742950" indent="-285750">
              <a:spcBef>
                <a:spcPct val="20000"/>
              </a:spcBef>
              <a:buChar char="–"/>
              <a:defRPr sz="2400" b="1">
                <a:solidFill>
                  <a:schemeClr val="tx1"/>
                </a:solidFill>
                <a:latin typeface="Book Antiqua" panose="02040602050305030304" pitchFamily="18" charset="0"/>
              </a:defRPr>
            </a:lvl2pPr>
            <a:lvl3pPr marL="1143000" indent="-228600">
              <a:spcBef>
                <a:spcPct val="20000"/>
              </a:spcBef>
              <a:buChar char="•"/>
              <a:defRPr sz="2000" b="1">
                <a:solidFill>
                  <a:schemeClr val="tx1"/>
                </a:solidFill>
                <a:latin typeface="Book Antiqua" panose="02040602050305030304" pitchFamily="18" charset="0"/>
              </a:defRPr>
            </a:lvl3pPr>
            <a:lvl4pPr marL="1600200" indent="-228600">
              <a:spcBef>
                <a:spcPct val="20000"/>
              </a:spcBef>
              <a:buChar char="–"/>
              <a:defRPr b="1">
                <a:solidFill>
                  <a:schemeClr val="tx1"/>
                </a:solidFill>
                <a:latin typeface="Book Antiqua" panose="02040602050305030304" pitchFamily="18" charset="0"/>
              </a:defRPr>
            </a:lvl4pPr>
            <a:lvl5pPr marL="2057400" indent="-228600">
              <a:spcBef>
                <a:spcPct val="20000"/>
              </a:spcBef>
              <a:buFont typeface="Arial" panose="020B0604020202020204" pitchFamily="34" charset="0"/>
              <a:buChar char="»"/>
              <a:defRPr b="1">
                <a:solidFill>
                  <a:schemeClr val="tx1"/>
                </a:solidFill>
                <a:latin typeface="Book Antiqua" panose="02040602050305030304" pitchFamily="18" charset="0"/>
              </a:defRPr>
            </a:lvl5pPr>
            <a:lvl6pPr marL="25146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6pPr>
            <a:lvl7pPr marL="29718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7pPr>
            <a:lvl8pPr marL="34290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8pPr>
            <a:lvl9pPr marL="38862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MFA Boston</a:t>
            </a:r>
          </a:p>
        </p:txBody>
      </p:sp>
      <p:sp>
        <p:nvSpPr>
          <p:cNvPr id="5" name="5-Point Star 4">
            <a:extLst>
              <a:ext uri="{FF2B5EF4-FFF2-40B4-BE49-F238E27FC236}">
                <a16:creationId xmlns:a16="http://schemas.microsoft.com/office/drawing/2014/main" id="{BFAE0407-ED00-E946-8560-19AF8C4DCC76}"/>
              </a:ext>
            </a:extLst>
          </p:cNvPr>
          <p:cNvSpPr/>
          <p:nvPr/>
        </p:nvSpPr>
        <p:spPr>
          <a:xfrm>
            <a:off x="10647607" y="226945"/>
            <a:ext cx="785446" cy="796469"/>
          </a:xfrm>
          <a:prstGeom prst="star5">
            <a:avLst>
              <a:gd name="adj" fmla="val 27950"/>
              <a:gd name="hf" fmla="val 105146"/>
              <a:gd name="vf" fmla="val 110557"/>
            </a:avLst>
          </a:prstGeom>
          <a:solidFill>
            <a:srgbClr val="FFE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738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12093" y="446988"/>
            <a:ext cx="4389120" cy="1737360"/>
          </a:xfrm>
        </p:spPr>
        <p:txBody>
          <a:bodyPr/>
          <a:lstStyle/>
          <a:p>
            <a:pPr eaLnBrk="1" hangingPunct="1"/>
            <a:r>
              <a:rPr lang="en-US" altLang="en-US" sz="3200" dirty="0">
                <a:solidFill>
                  <a:schemeClr val="accent1"/>
                </a:solidFill>
              </a:rPr>
              <a:t>Gauguin, Where Do We Come From? What Are We? Where Are We Going?, 1897, France, Post-Impressionism, oil on canvas</a:t>
            </a:r>
          </a:p>
        </p:txBody>
      </p:sp>
      <p:pic>
        <p:nvPicPr>
          <p:cNvPr id="19460"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1100" y="2479295"/>
            <a:ext cx="7696222" cy="2870547"/>
          </a:xfrm>
          <a:noFill/>
        </p:spPr>
      </p:pic>
      <p:sp>
        <p:nvSpPr>
          <p:cNvPr id="16387" name="Text Placeholder 3"/>
          <p:cNvSpPr>
            <a:spLocks noGrp="1"/>
          </p:cNvSpPr>
          <p:nvPr>
            <p:ph type="body" sz="half" idx="2"/>
          </p:nvPr>
        </p:nvSpPr>
        <p:spPr>
          <a:xfrm>
            <a:off x="8388626" y="0"/>
            <a:ext cx="3622998" cy="6858000"/>
          </a:xfrm>
        </p:spPr>
        <p:txBody>
          <a:bodyPr>
            <a:normAutofit/>
          </a:bodyPr>
          <a:lstStyle/>
          <a:p>
            <a:pPr eaLnBrk="1" hangingPunct="1">
              <a:defRPr/>
            </a:pPr>
            <a:r>
              <a:rPr lang="en-US" sz="1800" dirty="0"/>
              <a:t>-Summary of his artistic methods and his views on life</a:t>
            </a:r>
          </a:p>
          <a:p>
            <a:pPr eaLnBrk="1" hangingPunct="1">
              <a:defRPr/>
            </a:pPr>
            <a:r>
              <a:rPr lang="en-US" sz="1800" dirty="0"/>
              <a:t>-Based indirectly on native motifs</a:t>
            </a:r>
          </a:p>
          <a:p>
            <a:pPr eaLnBrk="1" hangingPunct="1">
              <a:defRPr/>
            </a:pPr>
            <a:r>
              <a:rPr lang="en-US" sz="1800" dirty="0"/>
              <a:t>-Tropical landscape, populated with native men and women</a:t>
            </a:r>
          </a:p>
          <a:p>
            <a:pPr eaLnBrk="1" hangingPunct="1">
              <a:defRPr/>
            </a:pPr>
            <a:r>
              <a:rPr lang="en-US" sz="1800" dirty="0"/>
              <a:t>-Broad areas of flat color</a:t>
            </a:r>
          </a:p>
          <a:p>
            <a:pPr>
              <a:defRPr/>
            </a:pPr>
            <a:r>
              <a:rPr lang="en-US" sz="1800" dirty="0"/>
              <a:t>-Where are we going? Near to death an old woman. . . .What are we? Day to day existence. . . .Where do we come from? Source. Child. Life begins. . . . Behind a tree two sinister figures, cloaked in garments of somber color, introduce, near the tree of knowledge, their note of</a:t>
            </a:r>
          </a:p>
          <a:p>
            <a:pPr>
              <a:defRPr/>
            </a:pPr>
            <a:r>
              <a:rPr lang="en-US" sz="1800" dirty="0"/>
              <a:t>anguish caused by that very knowledge in contrast to some simple	beings in a virgin nature, which might be paradise as conceived </a:t>
            </a:r>
            <a:r>
              <a:rPr lang="en-US" sz="1800" dirty="0" err="1"/>
              <a:t>byhumanity</a:t>
            </a:r>
            <a:r>
              <a:rPr lang="en-US" sz="1800" dirty="0"/>
              <a:t>, who give themselves up to the happiness of living.-Gaugin</a:t>
            </a:r>
          </a:p>
        </p:txBody>
      </p:sp>
    </p:spTree>
    <p:extLst>
      <p:ext uri="{BB962C8B-B14F-4D97-AF65-F5344CB8AC3E}">
        <p14:creationId xmlns:p14="http://schemas.microsoft.com/office/powerpoint/2010/main" val="3255943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1750" y="2474517"/>
            <a:ext cx="8180867" cy="3051310"/>
          </a:xfrm>
          <a:noFill/>
        </p:spPr>
      </p:pic>
      <p:sp>
        <p:nvSpPr>
          <p:cNvPr id="20483" name="Text Placeholder 3"/>
          <p:cNvSpPr>
            <a:spLocks noGrp="1"/>
          </p:cNvSpPr>
          <p:nvPr>
            <p:ph type="body" sz="half" idx="2"/>
          </p:nvPr>
        </p:nvSpPr>
        <p:spPr>
          <a:xfrm>
            <a:off x="8472617" y="293338"/>
            <a:ext cx="3719383" cy="6858000"/>
          </a:xfrm>
        </p:spPr>
        <p:txBody>
          <a:bodyPr>
            <a:normAutofit fontScale="92500"/>
          </a:bodyPr>
          <a:lstStyle/>
          <a:p>
            <a:pPr eaLnBrk="1" hangingPunct="1"/>
            <a:r>
              <a:rPr lang="en-US" altLang="en-US" sz="2400" dirty="0"/>
              <a:t>-Huge, brilliantly-colored work painted on heavy sack cloth</a:t>
            </a:r>
          </a:p>
          <a:p>
            <a:pPr eaLnBrk="1" hangingPunct="1"/>
            <a:r>
              <a:rPr lang="en-US" altLang="en-US" sz="2400" dirty="0"/>
              <a:t>-Numerous human, animal, and symbolic figures arranged across an island landscape</a:t>
            </a:r>
          </a:p>
          <a:p>
            <a:pPr eaLnBrk="1" hangingPunct="1"/>
            <a:r>
              <a:rPr lang="en-US" altLang="en-US" sz="2400" dirty="0"/>
              <a:t>-Gaugin’s largest painting and his finest work</a:t>
            </a:r>
          </a:p>
          <a:p>
            <a:pPr eaLnBrk="1" hangingPunct="1"/>
            <a:r>
              <a:rPr lang="en-US" altLang="en-US" sz="2400" dirty="0"/>
              <a:t>-Represents his manifesto while living on the island of Tahiti; lived there from 1891-3, returned in 1895, 1897, and eventually died in 1903</a:t>
            </a:r>
          </a:p>
          <a:p>
            <a:pPr eaLnBrk="1" hangingPunct="1"/>
            <a:r>
              <a:rPr lang="en-US" altLang="en-US" sz="2400" dirty="0"/>
              <a:t>-Believed it was the best painting he had ever made, and tried to commit suicide after completing it</a:t>
            </a:r>
          </a:p>
        </p:txBody>
      </p:sp>
      <p:sp>
        <p:nvSpPr>
          <p:cNvPr id="5" name="Title 1">
            <a:extLst>
              <a:ext uri="{FF2B5EF4-FFF2-40B4-BE49-F238E27FC236}">
                <a16:creationId xmlns:a16="http://schemas.microsoft.com/office/drawing/2014/main" id="{AA6829CB-5AD0-F744-92F4-A4423FB2CF39}"/>
              </a:ext>
            </a:extLst>
          </p:cNvPr>
          <p:cNvSpPr txBox="1">
            <a:spLocks/>
          </p:cNvSpPr>
          <p:nvPr/>
        </p:nvSpPr>
        <p:spPr>
          <a:xfrm>
            <a:off x="851849" y="293338"/>
            <a:ext cx="4389120" cy="173736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3600" kern="1200" cap="all" spc="100" baseline="0">
                <a:solidFill>
                  <a:schemeClr val="tx1">
                    <a:lumMod val="95000"/>
                    <a:lumOff val="5000"/>
                  </a:schemeClr>
                </a:solidFill>
                <a:latin typeface="+mj-lt"/>
                <a:ea typeface="+mj-ea"/>
                <a:cs typeface="+mj-cs"/>
              </a:defRPr>
            </a:lvl1pPr>
          </a:lstStyle>
          <a:p>
            <a:r>
              <a:rPr lang="en-US" altLang="en-US" sz="3200" dirty="0">
                <a:solidFill>
                  <a:schemeClr val="accent1"/>
                </a:solidFill>
              </a:rPr>
              <a:t>Gauguin, Where Do We Come From? What Are We? Where Are We Going?, 1897, France, Post-Impressionism, oil on canvas</a:t>
            </a:r>
          </a:p>
        </p:txBody>
      </p:sp>
    </p:spTree>
    <p:extLst>
      <p:ext uri="{BB962C8B-B14F-4D97-AF65-F5344CB8AC3E}">
        <p14:creationId xmlns:p14="http://schemas.microsoft.com/office/powerpoint/2010/main" val="41679996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470" y="1285473"/>
            <a:ext cx="9343844" cy="348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5"/>
          <p:cNvSpPr txBox="1">
            <a:spLocks noChangeArrowheads="1"/>
          </p:cNvSpPr>
          <p:nvPr/>
        </p:nvSpPr>
        <p:spPr bwMode="auto">
          <a:xfrm>
            <a:off x="556590" y="116257"/>
            <a:ext cx="11158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Book Antiqua" panose="02040602050305030304" pitchFamily="18" charset="0"/>
              </a:defRPr>
            </a:lvl1pPr>
            <a:lvl2pPr marL="742950" indent="-285750">
              <a:spcBef>
                <a:spcPct val="20000"/>
              </a:spcBef>
              <a:buChar char="–"/>
              <a:defRPr sz="2400" b="1">
                <a:solidFill>
                  <a:schemeClr val="tx1"/>
                </a:solidFill>
                <a:latin typeface="Book Antiqua" panose="02040602050305030304" pitchFamily="18" charset="0"/>
              </a:defRPr>
            </a:lvl2pPr>
            <a:lvl3pPr marL="1143000" indent="-228600">
              <a:spcBef>
                <a:spcPct val="20000"/>
              </a:spcBef>
              <a:buChar char="•"/>
              <a:defRPr sz="2000" b="1">
                <a:solidFill>
                  <a:schemeClr val="tx1"/>
                </a:solidFill>
                <a:latin typeface="Book Antiqua" panose="02040602050305030304" pitchFamily="18" charset="0"/>
              </a:defRPr>
            </a:lvl3pPr>
            <a:lvl4pPr marL="1600200" indent="-228600">
              <a:spcBef>
                <a:spcPct val="20000"/>
              </a:spcBef>
              <a:buChar char="–"/>
              <a:defRPr b="1">
                <a:solidFill>
                  <a:schemeClr val="tx1"/>
                </a:solidFill>
                <a:latin typeface="Book Antiqua" panose="02040602050305030304" pitchFamily="18" charset="0"/>
              </a:defRPr>
            </a:lvl4pPr>
            <a:lvl5pPr marL="2057400" indent="-228600">
              <a:spcBef>
                <a:spcPct val="20000"/>
              </a:spcBef>
              <a:buFont typeface="Arial" panose="020B0604020202020204" pitchFamily="34" charset="0"/>
              <a:buChar char="»"/>
              <a:defRPr b="1">
                <a:solidFill>
                  <a:schemeClr val="tx1"/>
                </a:solidFill>
                <a:latin typeface="Book Antiqua" panose="02040602050305030304" pitchFamily="18" charset="0"/>
              </a:defRPr>
            </a:lvl5pPr>
            <a:lvl6pPr marL="25146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6pPr>
            <a:lvl7pPr marL="29718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7pPr>
            <a:lvl8pPr marL="34290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8pPr>
            <a:lvl9pPr marL="38862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“Two upper corners are chrome yellow, with an inscription on the left and my name on the right, like a fresco whose corners are spoiled with age, which are appliqued to a golden wall. To the right lower end, a sleeping child and three crouching women. Two figures dressed in purple confide their thoughts to one another.</a:t>
            </a:r>
          </a:p>
        </p:txBody>
      </p:sp>
      <p:sp>
        <p:nvSpPr>
          <p:cNvPr id="21508" name="TextBox 6"/>
          <p:cNvSpPr txBox="1">
            <a:spLocks noChangeArrowheads="1"/>
          </p:cNvSpPr>
          <p:nvPr/>
        </p:nvSpPr>
        <p:spPr bwMode="auto">
          <a:xfrm>
            <a:off x="221973" y="5009602"/>
            <a:ext cx="1182756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b="1">
                <a:solidFill>
                  <a:schemeClr val="tx1"/>
                </a:solidFill>
                <a:latin typeface="Book Antiqua" panose="02040602050305030304" pitchFamily="18" charset="0"/>
              </a:defRPr>
            </a:lvl1pPr>
            <a:lvl2pPr marL="742950" indent="-285750">
              <a:spcBef>
                <a:spcPct val="20000"/>
              </a:spcBef>
              <a:buChar char="–"/>
              <a:defRPr sz="2400" b="1">
                <a:solidFill>
                  <a:schemeClr val="tx1"/>
                </a:solidFill>
                <a:latin typeface="Book Antiqua" panose="02040602050305030304" pitchFamily="18" charset="0"/>
              </a:defRPr>
            </a:lvl2pPr>
            <a:lvl3pPr marL="1143000" indent="-228600">
              <a:spcBef>
                <a:spcPct val="20000"/>
              </a:spcBef>
              <a:buChar char="•"/>
              <a:defRPr sz="2000" b="1">
                <a:solidFill>
                  <a:schemeClr val="tx1"/>
                </a:solidFill>
                <a:latin typeface="Book Antiqua" panose="02040602050305030304" pitchFamily="18" charset="0"/>
              </a:defRPr>
            </a:lvl3pPr>
            <a:lvl4pPr marL="1600200" indent="-228600">
              <a:spcBef>
                <a:spcPct val="20000"/>
              </a:spcBef>
              <a:buChar char="–"/>
              <a:defRPr b="1">
                <a:solidFill>
                  <a:schemeClr val="tx1"/>
                </a:solidFill>
                <a:latin typeface="Book Antiqua" panose="02040602050305030304" pitchFamily="18" charset="0"/>
              </a:defRPr>
            </a:lvl4pPr>
            <a:lvl5pPr marL="2057400" indent="-228600">
              <a:spcBef>
                <a:spcPct val="20000"/>
              </a:spcBef>
              <a:buFont typeface="Arial" panose="020B0604020202020204" pitchFamily="34" charset="0"/>
              <a:buChar char="»"/>
              <a:defRPr b="1">
                <a:solidFill>
                  <a:schemeClr val="tx1"/>
                </a:solidFill>
                <a:latin typeface="Book Antiqua" panose="02040602050305030304" pitchFamily="18" charset="0"/>
              </a:defRPr>
            </a:lvl5pPr>
            <a:lvl6pPr marL="25146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6pPr>
            <a:lvl7pPr marL="29718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7pPr>
            <a:lvl8pPr marL="34290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8pPr>
            <a:lvl9pPr marL="38862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“An enormous crouching figure, out of all proportion and intentionally so, raises its arms and stares in astonishment upon these two, who dare to think of their destiny. A figure in the center is picking fruit. Two cats near a child. A white goat. An idol, its arms mysteriously raised in a sort of rhythm, seems to indicate the Beyond. Then lastly, an old woman nearing death appears to accept everything, to resign herself to her thoughts. She completes the story! At her feet a strange white bird, holding a lizard in its claws, represents the futility of words….So I have finished a philosophical work on a theme comparable to that of the Gospel.”-Gauguin</a:t>
            </a:r>
          </a:p>
        </p:txBody>
      </p:sp>
    </p:spTree>
    <p:extLst>
      <p:ext uri="{BB962C8B-B14F-4D97-AF65-F5344CB8AC3E}">
        <p14:creationId xmlns:p14="http://schemas.microsoft.com/office/powerpoint/2010/main" val="2989000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004304" y="95731"/>
            <a:ext cx="4389120" cy="1737360"/>
          </a:xfrm>
        </p:spPr>
        <p:txBody>
          <a:bodyPr/>
          <a:lstStyle/>
          <a:p>
            <a:pPr eaLnBrk="1" hangingPunct="1"/>
            <a:r>
              <a:rPr lang="en-US" altLang="en-US" sz="2400" dirty="0">
                <a:solidFill>
                  <a:schemeClr val="accent1"/>
                </a:solidFill>
              </a:rPr>
              <a:t>Gaugin, Where Do We Come From? What Are We? Where Are We Going?, 1897, France, Post-Impressionism, oil on canvas</a:t>
            </a:r>
          </a:p>
        </p:txBody>
      </p:sp>
      <p:sp>
        <p:nvSpPr>
          <p:cNvPr id="22531" name="Text Placeholder 3"/>
          <p:cNvSpPr>
            <a:spLocks noGrp="1"/>
          </p:cNvSpPr>
          <p:nvPr>
            <p:ph type="body" sz="half" idx="2"/>
          </p:nvPr>
        </p:nvSpPr>
        <p:spPr>
          <a:xfrm>
            <a:off x="7004304" y="1635342"/>
            <a:ext cx="4697366" cy="4950988"/>
          </a:xfrm>
        </p:spPr>
        <p:txBody>
          <a:bodyPr>
            <a:normAutofit fontScale="92500" lnSpcReduction="10000"/>
          </a:bodyPr>
          <a:lstStyle/>
          <a:p>
            <a:pPr eaLnBrk="1" hangingPunct="1"/>
            <a:r>
              <a:rPr lang="en-US" altLang="en-US" sz="2400" dirty="0"/>
              <a:t>-To be read from right to left, like a sacred scroll written in ancient language</a:t>
            </a:r>
          </a:p>
          <a:p>
            <a:pPr eaLnBrk="1" hangingPunct="1"/>
            <a:r>
              <a:rPr lang="en-US" altLang="en-US" sz="2400" dirty="0"/>
              <a:t>-Sleeping infant-where we come from; standing figure in the middle-what we are; ending in a crouching old women-where we are going</a:t>
            </a:r>
          </a:p>
          <a:p>
            <a:pPr eaLnBrk="1" hangingPunct="1"/>
            <a:r>
              <a:rPr lang="en-US" altLang="en-US" sz="2400" dirty="0"/>
              <a:t>-Mixture of universal meaning and ambiguous, personal meaning</a:t>
            </a:r>
          </a:p>
          <a:p>
            <a:pPr eaLnBrk="1" hangingPunct="1"/>
            <a:r>
              <a:rPr lang="en-US" altLang="en-US" sz="2400" dirty="0"/>
              <a:t>-Was sent to Paris after completion with specific instructions on how it should be exhibited and who should be invited</a:t>
            </a:r>
          </a:p>
          <a:p>
            <a:pPr eaLnBrk="1" hangingPunct="1"/>
            <a:r>
              <a:rPr lang="en-US" altLang="en-US" sz="2400" dirty="0"/>
              <a:t>-Shows his awareness of the market, even as he has exiled himself in Tahiti</a:t>
            </a:r>
          </a:p>
        </p:txBody>
      </p:sp>
      <p:pic>
        <p:nvPicPr>
          <p:cNvPr id="22533" name="Picture 2" descr="Paul Gauguin, Where do we come from? What are we? Where are we going? (detail), 1897-98, oil on canvas, 139.1 x 374.6 cm (Museum of Fine 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76" y="122235"/>
            <a:ext cx="5119954" cy="307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Paul Gauguin, Where do we come from? What are we? Where are we going? (detail), 1897-98, oil on canvas, 139.1 x 374.6 cm (Museum of Fine Arts, Bos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76" y="3457885"/>
            <a:ext cx="5113562" cy="33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521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p:txBody>
          <a:bodyPr>
            <a:normAutofit/>
          </a:bodyPr>
          <a:lstStyle/>
          <a:p>
            <a:pPr eaLnBrk="1" hangingPunct="1"/>
            <a:r>
              <a:rPr lang="en-US" altLang="en-US" sz="6600" dirty="0">
                <a:solidFill>
                  <a:schemeClr val="accent1"/>
                </a:solidFill>
              </a:rPr>
              <a:t>Paul Cezanne</a:t>
            </a:r>
          </a:p>
        </p:txBody>
      </p:sp>
      <p:sp>
        <p:nvSpPr>
          <p:cNvPr id="23555" name="Content Placeholder 5"/>
          <p:cNvSpPr>
            <a:spLocks noGrp="1"/>
          </p:cNvSpPr>
          <p:nvPr>
            <p:ph idx="1"/>
          </p:nvPr>
        </p:nvSpPr>
        <p:spPr/>
        <p:txBody>
          <a:bodyPr>
            <a:normAutofit/>
          </a:bodyPr>
          <a:lstStyle/>
          <a:p>
            <a:pPr eaLnBrk="1" hangingPunct="1"/>
            <a:r>
              <a:rPr lang="en-US" altLang="en-US" sz="3200" dirty="0"/>
              <a:t>Admirer of Delacroix, allied himself early in his career, especially with </a:t>
            </a:r>
            <a:r>
              <a:rPr lang="en-US" altLang="en-US" sz="3200" dirty="0" err="1"/>
              <a:t>Pissaro</a:t>
            </a:r>
            <a:endParaRPr lang="en-US" altLang="en-US" sz="3200" dirty="0"/>
          </a:p>
          <a:p>
            <a:pPr eaLnBrk="1" hangingPunct="1"/>
            <a:r>
              <a:rPr lang="en-US" altLang="en-US" sz="3200" dirty="0"/>
              <a:t>Studies persuaded him that Impressionism lacked form and structure</a:t>
            </a:r>
          </a:p>
          <a:p>
            <a:pPr eaLnBrk="1" hangingPunct="1"/>
            <a:r>
              <a:rPr lang="en-US" altLang="en-US" sz="3200" dirty="0"/>
              <a:t>Wanted to make Impressionism “something solid and durable like the art of the museums”</a:t>
            </a:r>
          </a:p>
        </p:txBody>
      </p:sp>
    </p:spTree>
    <p:extLst>
      <p:ext uri="{BB962C8B-B14F-4D97-AF65-F5344CB8AC3E}">
        <p14:creationId xmlns:p14="http://schemas.microsoft.com/office/powerpoint/2010/main" val="2098532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hape 161"/>
          <p:cNvSpPr>
            <a:spLocks noChangeArrowheads="1"/>
          </p:cNvSpPr>
          <p:nvPr/>
        </p:nvSpPr>
        <p:spPr bwMode="auto">
          <a:xfrm>
            <a:off x="586408" y="2445003"/>
            <a:ext cx="3421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rIns="34289">
            <a:spAutoFit/>
          </a:bodyPr>
          <a:lstStyle>
            <a:lvl1pPr>
              <a:spcBef>
                <a:spcPct val="20000"/>
              </a:spcBef>
              <a:buChar char="•"/>
              <a:defRPr sz="2800" b="1">
                <a:solidFill>
                  <a:schemeClr val="tx1"/>
                </a:solidFill>
                <a:latin typeface="Book Antiqua" panose="02040602050305030304" pitchFamily="18" charset="0"/>
              </a:defRPr>
            </a:lvl1pPr>
            <a:lvl2pPr marL="742950" indent="-285750">
              <a:spcBef>
                <a:spcPct val="20000"/>
              </a:spcBef>
              <a:buChar char="–"/>
              <a:defRPr sz="2400" b="1">
                <a:solidFill>
                  <a:schemeClr val="tx1"/>
                </a:solidFill>
                <a:latin typeface="Book Antiqua" panose="02040602050305030304" pitchFamily="18" charset="0"/>
              </a:defRPr>
            </a:lvl2pPr>
            <a:lvl3pPr marL="1143000" indent="-228600">
              <a:spcBef>
                <a:spcPct val="20000"/>
              </a:spcBef>
              <a:buChar char="•"/>
              <a:defRPr sz="2000" b="1">
                <a:solidFill>
                  <a:schemeClr val="tx1"/>
                </a:solidFill>
                <a:latin typeface="Book Antiqua" panose="02040602050305030304" pitchFamily="18" charset="0"/>
              </a:defRPr>
            </a:lvl3pPr>
            <a:lvl4pPr marL="1600200" indent="-228600">
              <a:spcBef>
                <a:spcPct val="20000"/>
              </a:spcBef>
              <a:buChar char="–"/>
              <a:defRPr b="1">
                <a:solidFill>
                  <a:schemeClr val="tx1"/>
                </a:solidFill>
                <a:latin typeface="Book Antiqua" panose="02040602050305030304" pitchFamily="18" charset="0"/>
              </a:defRPr>
            </a:lvl4pPr>
            <a:lvl5pPr marL="2057400" indent="-228600">
              <a:spcBef>
                <a:spcPct val="20000"/>
              </a:spcBef>
              <a:buFont typeface="Arial" panose="020B0604020202020204" pitchFamily="34" charset="0"/>
              <a:buChar char="»"/>
              <a:defRPr b="1">
                <a:solidFill>
                  <a:schemeClr val="tx1"/>
                </a:solidFill>
                <a:latin typeface="Book Antiqua" panose="02040602050305030304" pitchFamily="18" charset="0"/>
              </a:defRPr>
            </a:lvl5pPr>
            <a:lvl6pPr marL="25146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6pPr>
            <a:lvl7pPr marL="29718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7pPr>
            <a:lvl8pPr marL="34290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8pPr>
            <a:lvl9pPr marL="3886200" indent="-228600" eaLnBrk="0" fontAlgn="base" hangingPunct="0">
              <a:spcBef>
                <a:spcPct val="20000"/>
              </a:spcBef>
              <a:spcAft>
                <a:spcPct val="0"/>
              </a:spcAft>
              <a:buFont typeface="Arial" panose="020B0604020202020204" pitchFamily="34" charset="0"/>
              <a:buChar char="»"/>
              <a:defRPr b="1">
                <a:solidFill>
                  <a:schemeClr val="tx1"/>
                </a:solidFill>
                <a:latin typeface="Book Antiqua" panose="02040602050305030304" pitchFamily="18"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Philadelphia Museum of Art</a:t>
            </a:r>
          </a:p>
        </p:txBody>
      </p:sp>
      <p:pic>
        <p:nvPicPr>
          <p:cNvPr id="24580" name="image35.jpg" descr="http://www.ibiblio.org/wm/paint/auth/cezanne/st-victoire/798/7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4033" y="382380"/>
            <a:ext cx="7413155" cy="601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Title 1">
            <a:extLst>
              <a:ext uri="{FF2B5EF4-FFF2-40B4-BE49-F238E27FC236}">
                <a16:creationId xmlns:a16="http://schemas.microsoft.com/office/drawing/2014/main" id="{D31D23B8-5446-3644-8443-AF4F8A3AF236}"/>
              </a:ext>
            </a:extLst>
          </p:cNvPr>
          <p:cNvSpPr txBox="1">
            <a:spLocks/>
          </p:cNvSpPr>
          <p:nvPr/>
        </p:nvSpPr>
        <p:spPr>
          <a:xfrm>
            <a:off x="255502" y="382380"/>
            <a:ext cx="4389120" cy="1737360"/>
          </a:xfrm>
          <a:prstGeom prst="rect">
            <a:avLst/>
          </a:prstGeom>
        </p:spPr>
        <p:txBody>
          <a:bodyPr>
            <a:normAutofit fontScale="90000" lnSpcReduction="200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altLang="en-US">
                <a:solidFill>
                  <a:schemeClr val="accent1"/>
                </a:solidFill>
              </a:rPr>
              <a:t>Cezanne, Mont Sainte-Victoire, 1902, Post-Impressionism, France, oil on canvas</a:t>
            </a:r>
            <a:endParaRPr lang="en-US" altLang="en-US" dirty="0">
              <a:solidFill>
                <a:schemeClr val="accent1"/>
              </a:solidFill>
            </a:endParaRPr>
          </a:p>
        </p:txBody>
      </p:sp>
      <p:sp>
        <p:nvSpPr>
          <p:cNvPr id="6" name="5-Point Star 5">
            <a:extLst>
              <a:ext uri="{FF2B5EF4-FFF2-40B4-BE49-F238E27FC236}">
                <a16:creationId xmlns:a16="http://schemas.microsoft.com/office/drawing/2014/main" id="{F6CDA78B-B864-3A4E-8AF5-E494760ABCA0}"/>
              </a:ext>
            </a:extLst>
          </p:cNvPr>
          <p:cNvSpPr/>
          <p:nvPr/>
        </p:nvSpPr>
        <p:spPr>
          <a:xfrm>
            <a:off x="255502" y="5851026"/>
            <a:ext cx="785446" cy="796469"/>
          </a:xfrm>
          <a:prstGeom prst="star5">
            <a:avLst>
              <a:gd name="adj" fmla="val 27950"/>
              <a:gd name="hf" fmla="val 105146"/>
              <a:gd name="vf" fmla="val 110557"/>
            </a:avLst>
          </a:prstGeom>
          <a:solidFill>
            <a:srgbClr val="FFE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173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01132" y="195473"/>
            <a:ext cx="5111749" cy="1425363"/>
          </a:xfrm>
        </p:spPr>
        <p:txBody>
          <a:bodyPr>
            <a:normAutofit fontScale="90000"/>
          </a:bodyPr>
          <a:lstStyle/>
          <a:p>
            <a:pPr eaLnBrk="1" hangingPunct="1"/>
            <a:r>
              <a:rPr lang="en-US" altLang="en-US" dirty="0">
                <a:solidFill>
                  <a:schemeClr val="accent1"/>
                </a:solidFill>
              </a:rPr>
              <a:t>Cezanne, Mont Sainte-Victoire, 1902, Post-Impressionism, France, oil on canvas</a:t>
            </a:r>
          </a:p>
        </p:txBody>
      </p:sp>
      <p:pic>
        <p:nvPicPr>
          <p:cNvPr id="2560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01132" y="1620836"/>
            <a:ext cx="6251338" cy="4983598"/>
          </a:xfrm>
          <a:noFill/>
        </p:spPr>
      </p:pic>
      <p:sp>
        <p:nvSpPr>
          <p:cNvPr id="18435" name="Text Placeholder 3"/>
          <p:cNvSpPr>
            <a:spLocks noGrp="1"/>
          </p:cNvSpPr>
          <p:nvPr>
            <p:ph type="body" sz="half" idx="2"/>
          </p:nvPr>
        </p:nvSpPr>
        <p:spPr>
          <a:xfrm>
            <a:off x="7657541" y="195473"/>
            <a:ext cx="4393839" cy="6523379"/>
          </a:xfrm>
        </p:spPr>
        <p:txBody>
          <a:bodyPr>
            <a:normAutofit fontScale="92500" lnSpcReduction="10000"/>
          </a:bodyPr>
          <a:lstStyle/>
          <a:p>
            <a:pPr eaLnBrk="1" hangingPunct="1">
              <a:defRPr/>
            </a:pPr>
            <a:r>
              <a:rPr lang="en-US" sz="1800" dirty="0"/>
              <a:t>-Unique study of nature</a:t>
            </a:r>
          </a:p>
          <a:p>
            <a:pPr eaLnBrk="1" hangingPunct="1">
              <a:defRPr/>
            </a:pPr>
            <a:r>
              <a:rPr lang="en-US" sz="1800" dirty="0"/>
              <a:t>-Mont Saint-</a:t>
            </a:r>
            <a:r>
              <a:rPr lang="en-US" sz="1800" dirty="0" err="1"/>
              <a:t>Victoire</a:t>
            </a:r>
            <a:r>
              <a:rPr lang="en-US" sz="1800" dirty="0"/>
              <a:t> was a mountain near his house</a:t>
            </a:r>
          </a:p>
          <a:p>
            <a:pPr eaLnBrk="1" hangingPunct="1">
              <a:defRPr/>
            </a:pPr>
            <a:r>
              <a:rPr lang="en-US" sz="1800" dirty="0"/>
              <a:t>-Not trying to find truth in the appearance</a:t>
            </a:r>
          </a:p>
          <a:p>
            <a:pPr eaLnBrk="1" hangingPunct="1">
              <a:defRPr/>
            </a:pPr>
            <a:r>
              <a:rPr lang="en-US" sz="1800" dirty="0"/>
              <a:t>-Sought a lasting structure behind the formless and fleeting visual information the eye absorbs</a:t>
            </a:r>
          </a:p>
          <a:p>
            <a:pPr eaLnBrk="1" hangingPunct="1">
              <a:defRPr/>
            </a:pPr>
            <a:r>
              <a:rPr lang="en-US" sz="1800" dirty="0"/>
              <a:t>-Analytical style, sought to order lines, planes, colors that comprised nature</a:t>
            </a:r>
          </a:p>
          <a:p>
            <a:pPr eaLnBrk="1" hangingPunct="1">
              <a:defRPr/>
            </a:pPr>
            <a:r>
              <a:rPr lang="en-US" sz="1800" dirty="0"/>
              <a:t>-Wanted to achieve </a:t>
            </a:r>
            <a:r>
              <a:rPr lang="en-US" sz="1800" dirty="0" err="1"/>
              <a:t>Poussin’s</a:t>
            </a:r>
            <a:r>
              <a:rPr lang="en-US" sz="1800" dirty="0"/>
              <a:t> effects of distance, depth, structure, and solidity not by using traditional perspective and chiaroscuro, but by recording the color patterns with the optical analysis nature provides</a:t>
            </a:r>
          </a:p>
          <a:p>
            <a:pPr eaLnBrk="1" hangingPunct="1">
              <a:defRPr/>
            </a:pPr>
            <a:r>
              <a:rPr lang="en-US" sz="1800" dirty="0"/>
              <a:t>-Studied the effect of line in every direction, focused on carefully selecting colors (to create 3D structure)</a:t>
            </a:r>
          </a:p>
          <a:p>
            <a:pPr eaLnBrk="1" hangingPunct="1">
              <a:defRPr/>
            </a:pPr>
            <a:r>
              <a:rPr lang="en-US" sz="1800" dirty="0"/>
              <a:t>-Each part is seen from a slightly different viewpoint</a:t>
            </a:r>
          </a:p>
          <a:p>
            <a:pPr eaLnBrk="1" hangingPunct="1">
              <a:defRPr/>
            </a:pPr>
            <a:r>
              <a:rPr lang="en-US" sz="1800" dirty="0"/>
              <a:t>-Stressing background and foreground contours=being simultaneously near and far away</a:t>
            </a:r>
          </a:p>
        </p:txBody>
      </p:sp>
    </p:spTree>
    <p:extLst>
      <p:ext uri="{BB962C8B-B14F-4D97-AF65-F5344CB8AC3E}">
        <p14:creationId xmlns:p14="http://schemas.microsoft.com/office/powerpoint/2010/main" val="3446124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45832" y="320722"/>
            <a:ext cx="4389120" cy="972978"/>
          </a:xfrm>
        </p:spPr>
        <p:txBody>
          <a:bodyPr>
            <a:noAutofit/>
          </a:bodyPr>
          <a:lstStyle/>
          <a:p>
            <a:pPr eaLnBrk="1" hangingPunct="1"/>
            <a:r>
              <a:rPr lang="en-US" altLang="en-US" sz="2800" dirty="0">
                <a:solidFill>
                  <a:schemeClr val="accent1"/>
                </a:solidFill>
              </a:rPr>
              <a:t>Cezanne, Mont Sainte-Victoire, 1902, Post-Impressionism, France, oil on canvas</a:t>
            </a:r>
          </a:p>
        </p:txBody>
      </p:sp>
      <p:pic>
        <p:nvPicPr>
          <p:cNvPr id="26628"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76751" y="530052"/>
            <a:ext cx="7272779" cy="5797896"/>
          </a:xfrm>
          <a:noFill/>
        </p:spPr>
      </p:pic>
      <p:sp>
        <p:nvSpPr>
          <p:cNvPr id="26627" name="Text Placeholder 3"/>
          <p:cNvSpPr>
            <a:spLocks noGrp="1"/>
          </p:cNvSpPr>
          <p:nvPr>
            <p:ph type="body" sz="half" idx="2"/>
          </p:nvPr>
        </p:nvSpPr>
        <p:spPr>
          <a:xfrm>
            <a:off x="838596" y="1401418"/>
            <a:ext cx="3706899" cy="5135859"/>
          </a:xfrm>
        </p:spPr>
        <p:txBody>
          <a:bodyPr>
            <a:normAutofit lnSpcReduction="10000"/>
          </a:bodyPr>
          <a:lstStyle/>
          <a:p>
            <a:pPr eaLnBrk="1" hangingPunct="1"/>
            <a:r>
              <a:rPr lang="en-US" altLang="en-US" sz="2000" dirty="0"/>
              <a:t>-Dominates the landscape over Aix-en-Provence, hometown of Cezanne</a:t>
            </a:r>
          </a:p>
          <a:p>
            <a:pPr eaLnBrk="1" hangingPunct="1"/>
            <a:r>
              <a:rPr lang="en-US" altLang="en-US" sz="2000" dirty="0"/>
              <a:t>-Was an important theme in his work, especially after he adopted Impressionism in the 1880s</a:t>
            </a:r>
          </a:p>
          <a:p>
            <a:pPr eaLnBrk="1" hangingPunct="1"/>
            <a:r>
              <a:rPr lang="en-US" altLang="en-US" sz="2000" dirty="0"/>
              <a:t>-Returned the motif during his career, showed from many different points of view and in a constantly changing relationship to other elements (trees, bushes, buildings and bridges, fields and quarries)</a:t>
            </a:r>
          </a:p>
          <a:p>
            <a:pPr eaLnBrk="1" hangingPunct="1"/>
            <a:r>
              <a:rPr lang="en-US" altLang="en-US" sz="2000" dirty="0"/>
              <a:t>-Built a studio on an acre of land in 1901</a:t>
            </a:r>
          </a:p>
        </p:txBody>
      </p:sp>
    </p:spTree>
    <p:extLst>
      <p:ext uri="{BB962C8B-B14F-4D97-AF65-F5344CB8AC3E}">
        <p14:creationId xmlns:p14="http://schemas.microsoft.com/office/powerpoint/2010/main" val="8773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800" dirty="0">
                <a:solidFill>
                  <a:schemeClr val="accent1"/>
                </a:solidFill>
              </a:rPr>
              <a:t>Influences on the impressionist style</a:t>
            </a:r>
          </a:p>
        </p:txBody>
      </p:sp>
      <p:sp>
        <p:nvSpPr>
          <p:cNvPr id="3" name="Content Placeholder 2"/>
          <p:cNvSpPr>
            <a:spLocks noGrp="1"/>
          </p:cNvSpPr>
          <p:nvPr>
            <p:ph idx="1"/>
          </p:nvPr>
        </p:nvSpPr>
        <p:spPr/>
        <p:txBody>
          <a:bodyPr>
            <a:normAutofit/>
          </a:bodyPr>
          <a:lstStyle/>
          <a:p>
            <a:pPr>
              <a:spcAft>
                <a:spcPts val="0"/>
              </a:spcAft>
              <a:buFont typeface="Wingdings 2"/>
              <a:buChar char=""/>
              <a:defRPr/>
            </a:pPr>
            <a:r>
              <a:rPr lang="en-US" sz="2800" dirty="0"/>
              <a:t>Impressionist Color Theory (based on scientific and medical discoveries)</a:t>
            </a:r>
          </a:p>
          <a:p>
            <a:pPr lvl="1">
              <a:spcAft>
                <a:spcPts val="0"/>
              </a:spcAft>
              <a:buFont typeface="Wingdings 2"/>
              <a:buChar char=""/>
              <a:defRPr/>
            </a:pPr>
            <a:r>
              <a:rPr lang="en-US" sz="2000" dirty="0"/>
              <a:t>Light is the source of our experience of color, white light is made up of colored light</a:t>
            </a:r>
          </a:p>
          <a:p>
            <a:pPr lvl="1">
              <a:spcAft>
                <a:spcPts val="0"/>
              </a:spcAft>
              <a:buFont typeface="Wingdings 2"/>
              <a:buChar char=""/>
              <a:defRPr/>
            </a:pPr>
            <a:r>
              <a:rPr lang="en-US" sz="2000" dirty="0"/>
              <a:t>Local color (the actual color of an object) is modified by the quality of the light in which reflections from other objects effect</a:t>
            </a:r>
          </a:p>
          <a:p>
            <a:pPr lvl="1">
              <a:spcAft>
                <a:spcPts val="0"/>
              </a:spcAft>
              <a:buFont typeface="Wingdings 2"/>
              <a:buChar char=""/>
              <a:defRPr/>
            </a:pPr>
            <a:r>
              <a:rPr lang="en-US" sz="2000" dirty="0"/>
              <a:t>Shadows are not black/grey but composed of colors modified by reflections, or other conditions</a:t>
            </a:r>
          </a:p>
          <a:p>
            <a:pPr lvl="1">
              <a:spcAft>
                <a:spcPts val="0"/>
              </a:spcAft>
              <a:buFont typeface="Wingdings 2"/>
              <a:buChar char=""/>
              <a:defRPr/>
            </a:pPr>
            <a:r>
              <a:rPr lang="en-US" sz="2000" dirty="0"/>
              <a:t>Two complementary colors in small amounts placed right next to each other, blend in the eye to neutral tones</a:t>
            </a:r>
          </a:p>
          <a:p>
            <a:pPr lvl="1">
              <a:spcAft>
                <a:spcPts val="0"/>
              </a:spcAft>
              <a:buFont typeface="Wingdings 2"/>
              <a:buChar char=""/>
              <a:defRPr/>
            </a:pPr>
            <a:r>
              <a:rPr lang="en-US" sz="2000" dirty="0"/>
              <a:t>Juxtaposition of colors on canvas for the eye to fuse at a distance produces a more intense hue than the mixing of the same colors on the artist’s palette</a:t>
            </a:r>
          </a:p>
        </p:txBody>
      </p:sp>
    </p:spTree>
    <p:extLst>
      <p:ext uri="{BB962C8B-B14F-4D97-AF65-F5344CB8AC3E}">
        <p14:creationId xmlns:p14="http://schemas.microsoft.com/office/powerpoint/2010/main" val="4257172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92823" y="299000"/>
            <a:ext cx="4389120" cy="1737360"/>
          </a:xfrm>
        </p:spPr>
        <p:txBody>
          <a:bodyPr>
            <a:normAutofit/>
          </a:bodyPr>
          <a:lstStyle/>
          <a:p>
            <a:pPr eaLnBrk="1" hangingPunct="1"/>
            <a:r>
              <a:rPr lang="en-US" altLang="en-US" sz="2400" dirty="0">
                <a:solidFill>
                  <a:schemeClr val="accent1"/>
                </a:solidFill>
              </a:rPr>
              <a:t>Cezanne, Mont Sainte-Victoire, 1902, Post-Impressionism, France, oil on canvas</a:t>
            </a:r>
          </a:p>
        </p:txBody>
      </p:sp>
      <p:pic>
        <p:nvPicPr>
          <p:cNvPr id="27652"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40688" y="777738"/>
            <a:ext cx="6455032" cy="5145984"/>
          </a:xfrm>
          <a:noFill/>
        </p:spPr>
      </p:pic>
      <p:sp>
        <p:nvSpPr>
          <p:cNvPr id="27651" name="Text Placeholder 3"/>
          <p:cNvSpPr>
            <a:spLocks noGrp="1"/>
          </p:cNvSpPr>
          <p:nvPr>
            <p:ph type="body" sz="half" idx="2"/>
          </p:nvPr>
        </p:nvSpPr>
        <p:spPr>
          <a:xfrm>
            <a:off x="434077" y="1913077"/>
            <a:ext cx="4647865" cy="4792523"/>
          </a:xfrm>
        </p:spPr>
        <p:txBody>
          <a:bodyPr>
            <a:normAutofit lnSpcReduction="10000"/>
          </a:bodyPr>
          <a:lstStyle/>
          <a:p>
            <a:pPr eaLnBrk="1" hangingPunct="1"/>
            <a:r>
              <a:rPr lang="en-US" altLang="en-US" sz="1800" dirty="0"/>
              <a:t>-Divided into three horizontal sections</a:t>
            </a:r>
          </a:p>
          <a:p>
            <a:pPr eaLnBrk="1" hangingPunct="1"/>
            <a:r>
              <a:rPr lang="en-US" altLang="en-US" sz="1800" dirty="0"/>
              <a:t>-Viewpoint is elevated; closest to us is a band of houses and foliage; next rough patches of yellow, emerald, and lighter green suggest the expansive middle plain, extending the foreground into the middle ground</a:t>
            </a:r>
          </a:p>
          <a:p>
            <a:pPr eaLnBrk="1" hangingPunct="1"/>
            <a:r>
              <a:rPr lang="en-US" altLang="en-US" sz="1800" dirty="0"/>
              <a:t>-Above is the contrasting blues, violets, and greys, with the craggy mountain with touches of green</a:t>
            </a:r>
          </a:p>
          <a:p>
            <a:pPr eaLnBrk="1" hangingPunct="1"/>
            <a:r>
              <a:rPr lang="en-US" altLang="en-US" sz="1800" dirty="0"/>
              <a:t>-Introduced subtle adjustments: peak is inclined to the right of center and horizon line inclines gently upward from left to right</a:t>
            </a:r>
          </a:p>
          <a:p>
            <a:pPr eaLnBrk="1" hangingPunct="1"/>
            <a:r>
              <a:rPr lang="en-US" altLang="en-US" sz="1800" dirty="0"/>
              <a:t>-Diagonals are found in all three sections which lead the eye back</a:t>
            </a:r>
          </a:p>
          <a:p>
            <a:pPr eaLnBrk="1" hangingPunct="1"/>
            <a:r>
              <a:rPr lang="en-US" altLang="en-US" sz="1800" dirty="0"/>
              <a:t>-Flat painting with an awareness of the surface</a:t>
            </a:r>
          </a:p>
          <a:p>
            <a:pPr eaLnBrk="1" hangingPunct="1"/>
            <a:endParaRPr lang="en-US" altLang="en-US" sz="1800" dirty="0"/>
          </a:p>
        </p:txBody>
      </p:sp>
    </p:spTree>
    <p:extLst>
      <p:ext uri="{BB962C8B-B14F-4D97-AF65-F5344CB8AC3E}">
        <p14:creationId xmlns:p14="http://schemas.microsoft.com/office/powerpoint/2010/main" val="526218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aul Cézanne - Montagne Sainte-Victo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990" y="186193"/>
            <a:ext cx="8470019" cy="648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561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pPr eaLnBrk="1" hangingPunct="1"/>
            <a:r>
              <a:rPr lang="en-US" altLang="en-US" dirty="0">
                <a:solidFill>
                  <a:schemeClr val="accent1"/>
                </a:solidFill>
              </a:rPr>
              <a:t>Cezanne, Basket of Apples, 1895, Post-Impressionism, France, oil on canvas**not in 250</a:t>
            </a:r>
          </a:p>
        </p:txBody>
      </p:sp>
      <p:pic>
        <p:nvPicPr>
          <p:cNvPr id="29700"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49334" y="987287"/>
            <a:ext cx="6783236" cy="5399204"/>
          </a:xfrm>
          <a:noFill/>
        </p:spPr>
      </p:pic>
      <p:sp>
        <p:nvSpPr>
          <p:cNvPr id="29699" name="Text Placeholder 3"/>
          <p:cNvSpPr>
            <a:spLocks noGrp="1"/>
          </p:cNvSpPr>
          <p:nvPr>
            <p:ph type="body" sz="half" idx="2"/>
          </p:nvPr>
        </p:nvSpPr>
        <p:spPr>
          <a:xfrm>
            <a:off x="159430" y="2342324"/>
            <a:ext cx="4876396" cy="4313828"/>
          </a:xfrm>
        </p:spPr>
        <p:txBody>
          <a:bodyPr>
            <a:normAutofit fontScale="92500" lnSpcReduction="20000"/>
          </a:bodyPr>
          <a:lstStyle/>
          <a:p>
            <a:pPr eaLnBrk="1" hangingPunct="1"/>
            <a:r>
              <a:rPr lang="en-US" altLang="en-US" sz="2000" dirty="0"/>
              <a:t>-Good vehicle for Cezanne’s experiments, could arrange a limited number of objects for a point of departure</a:t>
            </a:r>
          </a:p>
          <a:p>
            <a:pPr eaLnBrk="1" hangingPunct="1"/>
            <a:r>
              <a:rPr lang="en-US" altLang="en-US" sz="2000" dirty="0"/>
              <a:t>-So intent on preparation he could not use real fruit because it would rot</a:t>
            </a:r>
          </a:p>
          <a:p>
            <a:pPr eaLnBrk="1" hangingPunct="1"/>
            <a:r>
              <a:rPr lang="en-US" altLang="en-US" sz="2000" dirty="0"/>
              <a:t>-Objects have lost their individual character, almost like cylinders and spheres</a:t>
            </a:r>
          </a:p>
          <a:p>
            <a:pPr eaLnBrk="1" hangingPunct="1"/>
            <a:r>
              <a:rPr lang="en-US" altLang="en-US" sz="2000" dirty="0"/>
              <a:t>-Solidity is found by juxtaposing color patches</a:t>
            </a:r>
          </a:p>
          <a:p>
            <a:pPr eaLnBrk="1" hangingPunct="1"/>
            <a:r>
              <a:rPr lang="en-US" altLang="en-US" sz="2000" dirty="0"/>
              <a:t>-Table edges are discontinuous, objects seem to be seen from different vantage points</a:t>
            </a:r>
          </a:p>
          <a:p>
            <a:pPr eaLnBrk="1" hangingPunct="1"/>
            <a:r>
              <a:rPr lang="en-US" altLang="en-US" sz="2000" dirty="0"/>
              <a:t>-Integrity of the painting surface, never disregard the two-dimensionality of the picture plane</a:t>
            </a:r>
          </a:p>
          <a:p>
            <a:pPr eaLnBrk="1" hangingPunct="1"/>
            <a:r>
              <a:rPr lang="en-US" altLang="en-US" sz="2000" dirty="0"/>
              <a:t>-Both three dimensional and two dimensional</a:t>
            </a:r>
          </a:p>
        </p:txBody>
      </p:sp>
    </p:spTree>
    <p:extLst>
      <p:ext uri="{BB962C8B-B14F-4D97-AF65-F5344CB8AC3E}">
        <p14:creationId xmlns:p14="http://schemas.microsoft.com/office/powerpoint/2010/main" val="1595214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800" dirty="0">
                <a:solidFill>
                  <a:schemeClr val="accent1"/>
                </a:solidFill>
              </a:rPr>
              <a:t>Modernism</a:t>
            </a:r>
          </a:p>
        </p:txBody>
      </p:sp>
      <p:sp>
        <p:nvSpPr>
          <p:cNvPr id="3" name="Content Placeholder 2"/>
          <p:cNvSpPr>
            <a:spLocks noGrp="1"/>
          </p:cNvSpPr>
          <p:nvPr>
            <p:ph idx="1"/>
          </p:nvPr>
        </p:nvSpPr>
        <p:spPr/>
        <p:txBody>
          <a:bodyPr>
            <a:normAutofit fontScale="92500"/>
          </a:bodyPr>
          <a:lstStyle/>
          <a:p>
            <a:pPr>
              <a:defRPr/>
            </a:pPr>
            <a:r>
              <a:rPr lang="en-US" sz="2800" dirty="0"/>
              <a:t>Many developments in early 19</a:t>
            </a:r>
            <a:r>
              <a:rPr lang="en-US" sz="2800" baseline="30000" dirty="0"/>
              <a:t>th</a:t>
            </a:r>
            <a:r>
              <a:rPr lang="en-US" sz="2800" dirty="0"/>
              <a:t> century: industrialization, urbanization, and increased economic and political interaction worldwide</a:t>
            </a:r>
          </a:p>
          <a:p>
            <a:pPr lvl="1">
              <a:defRPr/>
            </a:pPr>
            <a:r>
              <a:rPr lang="en-US" sz="2000" dirty="0"/>
              <a:t>Foundation for development in plastics, machinery, building construction and automobile manufacturing</a:t>
            </a:r>
          </a:p>
          <a:p>
            <a:pPr lvl="1">
              <a:defRPr/>
            </a:pPr>
            <a:r>
              <a:rPr lang="en-US" sz="2000" dirty="0"/>
              <a:t>Urbanization: migration from rural regions</a:t>
            </a:r>
          </a:p>
          <a:p>
            <a:pPr>
              <a:defRPr/>
            </a:pPr>
            <a:r>
              <a:rPr lang="en-US" sz="2800" dirty="0"/>
              <a:t>Marxism and Darwinism</a:t>
            </a:r>
          </a:p>
          <a:p>
            <a:pPr lvl="1">
              <a:defRPr/>
            </a:pPr>
            <a:r>
              <a:rPr lang="en-US" sz="2000" dirty="0"/>
              <a:t>Marx and Engels wrote the Communist Manifesto, called for the working class to overthrow the working elite. Scientific, rational law governed nature and human history. People who control the means of production exploit those who labor</a:t>
            </a:r>
          </a:p>
          <a:p>
            <a:pPr lvl="1">
              <a:defRPr/>
            </a:pPr>
            <a:r>
              <a:rPr lang="en-US" sz="2000" dirty="0"/>
              <a:t>Darwin’s theory of natural selection. Evolution is based on laws, rather than random chance or God’s plan. Only the fittest of humans will survive, this contrasted with the biblical narrative of creation</a:t>
            </a:r>
          </a:p>
        </p:txBody>
      </p:sp>
    </p:spTree>
    <p:extLst>
      <p:ext uri="{BB962C8B-B14F-4D97-AF65-F5344CB8AC3E}">
        <p14:creationId xmlns:p14="http://schemas.microsoft.com/office/powerpoint/2010/main" val="2596441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5400" dirty="0">
                <a:solidFill>
                  <a:schemeClr val="accent1"/>
                </a:solidFill>
              </a:rPr>
              <a:t>Modernism</a:t>
            </a:r>
          </a:p>
        </p:txBody>
      </p:sp>
      <p:sp>
        <p:nvSpPr>
          <p:cNvPr id="18435" name="Content Placeholder 2"/>
          <p:cNvSpPr>
            <a:spLocks noGrp="1"/>
          </p:cNvSpPr>
          <p:nvPr>
            <p:ph idx="1"/>
          </p:nvPr>
        </p:nvSpPr>
        <p:spPr/>
        <p:txBody>
          <a:bodyPr>
            <a:normAutofit/>
          </a:bodyPr>
          <a:lstStyle/>
          <a:p>
            <a:r>
              <a:rPr lang="en-US" altLang="en-US" sz="2800" dirty="0"/>
              <a:t>Combination of extensive technological changes and increased exposure to other cultures: western world’s impermanence</a:t>
            </a:r>
          </a:p>
          <a:p>
            <a:r>
              <a:rPr lang="en-US" altLang="en-US" sz="2800" dirty="0"/>
              <a:t>Darwin and Marx pointed to an awareness of a constantly shifting reality</a:t>
            </a:r>
          </a:p>
          <a:p>
            <a:r>
              <a:rPr lang="en-US" altLang="en-US" sz="2800" dirty="0"/>
              <a:t>Modernist artists seek to capture the images and sensibilities of their age</a:t>
            </a:r>
          </a:p>
          <a:p>
            <a:r>
              <a:rPr lang="en-US" altLang="en-US" sz="2800" dirty="0"/>
              <a:t>Modernism implies concerns of art and aesthetics that are internal  to art production</a:t>
            </a:r>
          </a:p>
        </p:txBody>
      </p:sp>
    </p:spTree>
    <p:extLst>
      <p:ext uri="{BB962C8B-B14F-4D97-AF65-F5344CB8AC3E}">
        <p14:creationId xmlns:p14="http://schemas.microsoft.com/office/powerpoint/2010/main" val="72227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hape 124"/>
          <p:cNvSpPr>
            <a:spLocks noChangeArrowheads="1"/>
          </p:cNvSpPr>
          <p:nvPr/>
        </p:nvSpPr>
        <p:spPr bwMode="auto">
          <a:xfrm>
            <a:off x="7327075" y="278246"/>
            <a:ext cx="4558374" cy="289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4289" rIns="34289">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defTabSz="457200">
              <a:lnSpc>
                <a:spcPct val="115000"/>
              </a:lnSpc>
              <a:spcBef>
                <a:spcPct val="0"/>
              </a:spcBef>
              <a:buClrTx/>
              <a:buSzTx/>
              <a:buNone/>
              <a:defRPr/>
            </a:pPr>
            <a:r>
              <a:rPr kumimoji="0" lang="en-US" altLang="en-US" b="0" i="0" u="none" strike="noStrike" kern="1200" cap="none" spc="0" normalizeH="0" baseline="0" noProof="0" dirty="0">
                <a:ln>
                  <a:noFill/>
                </a:ln>
                <a:solidFill>
                  <a:schemeClr val="accent1"/>
                </a:solidFill>
                <a:effectLst/>
                <a:uLnTx/>
                <a:uFillTx/>
                <a:latin typeface="+mj-lt"/>
                <a:ea typeface="MinionPro-Regular"/>
                <a:cs typeface="MinionPro-Regular"/>
                <a:sym typeface="MinionPro-Regular"/>
              </a:rPr>
              <a:t>CLAUDE MONET. </a:t>
            </a:r>
            <a:r>
              <a:rPr lang="en-US" altLang="en-US" i="1" dirty="0">
                <a:solidFill>
                  <a:schemeClr val="accent1"/>
                </a:solidFill>
                <a:ea typeface="MinionPro-It"/>
                <a:cs typeface="MinionPro-It"/>
                <a:sym typeface="MinionPro-It"/>
              </a:rPr>
              <a:t>THE SAINT-LAZARE STATION</a:t>
            </a:r>
            <a:r>
              <a:rPr lang="en-US" altLang="en-US" dirty="0">
                <a:solidFill>
                  <a:schemeClr val="accent1"/>
                </a:solidFill>
                <a:ea typeface="MinionPro-Regular"/>
                <a:cs typeface="MinionPro-Regular"/>
                <a:sym typeface="MinionPro-Regular"/>
              </a:rPr>
              <a:t>. </a:t>
            </a:r>
            <a:r>
              <a:rPr kumimoji="0" lang="en-US" altLang="en-US" b="0" i="0" u="none" strike="noStrike" kern="1200" cap="none" spc="0" normalizeH="0" baseline="0" noProof="0" dirty="0">
                <a:ln>
                  <a:noFill/>
                </a:ln>
                <a:solidFill>
                  <a:schemeClr val="accent1"/>
                </a:solidFill>
                <a:effectLst/>
                <a:uLnTx/>
                <a:uFillTx/>
                <a:latin typeface="+mj-lt"/>
                <a:ea typeface="MinionPro-Regular"/>
                <a:cs typeface="MinionPro-Regular"/>
                <a:sym typeface="MinionPro-Regular"/>
              </a:rPr>
              <a:t>1877 C.E. OIL ON CANVAS. </a:t>
            </a:r>
            <a:r>
              <a:rPr lang="en-US" altLang="en-US" dirty="0" err="1">
                <a:solidFill>
                  <a:schemeClr val="accent1"/>
                </a:solidFill>
                <a:latin typeface="Arial" panose="020B0604020202020204" pitchFamily="34" charset="0"/>
              </a:rPr>
              <a:t>Musee</a:t>
            </a:r>
            <a:r>
              <a:rPr lang="en-US" altLang="en-US" dirty="0">
                <a:solidFill>
                  <a:schemeClr val="accent1"/>
                </a:solidFill>
                <a:latin typeface="Arial" panose="020B0604020202020204" pitchFamily="34" charset="0"/>
              </a:rPr>
              <a:t> d’Orsay</a:t>
            </a:r>
          </a:p>
          <a:p>
            <a:pPr defTabSz="457200">
              <a:lnSpc>
                <a:spcPct val="115000"/>
              </a:lnSpc>
              <a:spcBef>
                <a:spcPct val="0"/>
              </a:spcBef>
              <a:buClrTx/>
              <a:buSzTx/>
              <a:buNone/>
              <a:defRPr/>
            </a:pPr>
            <a:endParaRPr kumimoji="0" lang="en-US" altLang="en-US" b="0" i="0" u="none" strike="noStrike" kern="1200" cap="none" spc="0" normalizeH="0" baseline="0" noProof="0" dirty="0">
              <a:ln>
                <a:noFill/>
              </a:ln>
              <a:solidFill>
                <a:schemeClr val="accent1"/>
              </a:solidFill>
              <a:effectLst/>
              <a:uLnTx/>
              <a:uFillTx/>
              <a:latin typeface="+mj-lt"/>
              <a:ea typeface="MinionPro-Regular"/>
              <a:cs typeface="MinionPro-Regular"/>
              <a:sym typeface="MinionPro-Regular"/>
            </a:endParaRPr>
          </a:p>
        </p:txBody>
      </p:sp>
      <p:pic>
        <p:nvPicPr>
          <p:cNvPr id="19459" name="image24.jpg" descr="http://upload.wikimedia.org/wikipedia/commons/1/1f/La_Gare_Saint-Laz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33" y="1169873"/>
            <a:ext cx="6106169" cy="457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 name="5-Point Star 6">
            <a:extLst>
              <a:ext uri="{FF2B5EF4-FFF2-40B4-BE49-F238E27FC236}">
                <a16:creationId xmlns:a16="http://schemas.microsoft.com/office/drawing/2014/main" id="{4A278E35-9ED5-AF46-B8F5-987D02AAAEE2}"/>
              </a:ext>
            </a:extLst>
          </p:cNvPr>
          <p:cNvSpPr/>
          <p:nvPr/>
        </p:nvSpPr>
        <p:spPr>
          <a:xfrm>
            <a:off x="231399" y="258608"/>
            <a:ext cx="785446" cy="796469"/>
          </a:xfrm>
          <a:prstGeom prst="star5">
            <a:avLst>
              <a:gd name="adj" fmla="val 27950"/>
              <a:gd name="hf" fmla="val 105146"/>
              <a:gd name="vf" fmla="val 110557"/>
            </a:avLst>
          </a:prstGeom>
          <a:solidFill>
            <a:srgbClr val="FFE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71984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783771" y="419100"/>
            <a:ext cx="4191000" cy="6019800"/>
          </a:xfrm>
          <a:prstGeom prst="rect">
            <a:avLst/>
          </a:prstGeom>
        </p:spPr>
        <p:txBody>
          <a:bodyPr>
            <a:normAutofit lnSpcReduction="10000"/>
          </a:bodyPr>
          <a:lstStyle/>
          <a:p>
            <a:pPr>
              <a:defRPr/>
            </a:pPr>
            <a:r>
              <a:rPr lang="en-US" sz="2800" dirty="0"/>
              <a:t>Series of 6 or more canvasses depicting the train station in Paris</a:t>
            </a:r>
          </a:p>
          <a:p>
            <a:pPr>
              <a:defRPr/>
            </a:pPr>
            <a:r>
              <a:rPr lang="en-US" sz="2800" dirty="0"/>
              <a:t>Few years after First Impressionist exhibition</a:t>
            </a:r>
          </a:p>
          <a:p>
            <a:pPr lvl="1">
              <a:defRPr/>
            </a:pPr>
            <a:r>
              <a:rPr lang="en-US" sz="2400" dirty="0"/>
              <a:t>Monet had been living in a rural suburb of Paris</a:t>
            </a:r>
          </a:p>
          <a:p>
            <a:pPr lvl="1">
              <a:defRPr/>
            </a:pPr>
            <a:r>
              <a:rPr lang="en-US" sz="2400" dirty="0"/>
              <a:t>Commuter railways and visiting the city was a very modern idea</a:t>
            </a:r>
          </a:p>
          <a:p>
            <a:pPr>
              <a:defRPr/>
            </a:pPr>
            <a:r>
              <a:rPr lang="en-US" sz="2800" dirty="0"/>
              <a:t>Paris had been recently renovated by </a:t>
            </a:r>
            <a:r>
              <a:rPr lang="en-US" sz="2800" dirty="0" err="1"/>
              <a:t>Haussman</a:t>
            </a:r>
            <a:endParaRPr lang="en-US" sz="2800" dirty="0"/>
          </a:p>
          <a:p>
            <a:pPr lvl="1">
              <a:defRPr/>
            </a:pPr>
            <a:r>
              <a:rPr lang="en-US" sz="2400" dirty="0"/>
              <a:t>Train stations and boulevards were new</a:t>
            </a:r>
          </a:p>
          <a:p>
            <a:pPr lvl="1">
              <a:defRPr/>
            </a:pPr>
            <a:r>
              <a:rPr lang="en-US" sz="2400" dirty="0"/>
              <a:t>Industrial</a:t>
            </a:r>
          </a:p>
        </p:txBody>
      </p:sp>
      <p:pic>
        <p:nvPicPr>
          <p:cNvPr id="20483" name="Picture 2" descr="http://www.kingsacademy.com/mhodges/11_Western-Art/24_Impressionism/Monet/Monet_1877_Gare-St-Lazare.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74771" y="584263"/>
            <a:ext cx="6958032" cy="5210896"/>
          </a:xfrm>
          <a:prstGeom prst="rect">
            <a:avLst/>
          </a:prstGeom>
          <a:noFill/>
        </p:spPr>
      </p:pic>
    </p:spTree>
    <p:extLst>
      <p:ext uri="{BB962C8B-B14F-4D97-AF65-F5344CB8AC3E}">
        <p14:creationId xmlns:p14="http://schemas.microsoft.com/office/powerpoint/2010/main" val="27022164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docProps/app.xml><?xml version="1.0" encoding="utf-8"?>
<Properties xmlns="http://schemas.openxmlformats.org/officeDocument/2006/extended-properties" xmlns:vt="http://schemas.openxmlformats.org/officeDocument/2006/docPropsVTypes">
  <TotalTime>1512</TotalTime>
  <Words>4248</Words>
  <Application>Microsoft Macintosh PowerPoint</Application>
  <PresentationFormat>Widescreen</PresentationFormat>
  <Paragraphs>363</Paragraphs>
  <Slides>52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Franklin Gothic Book</vt:lpstr>
      <vt:lpstr>MinionPro-It</vt:lpstr>
      <vt:lpstr>MinionPro-Regular</vt:lpstr>
      <vt:lpstr>Tahoma</vt:lpstr>
      <vt:lpstr>Tw Cen MT</vt:lpstr>
      <vt:lpstr>Tw Cen MT Condensed</vt:lpstr>
      <vt:lpstr>Wingdings 2</vt:lpstr>
      <vt:lpstr>Wingdings 3</vt:lpstr>
      <vt:lpstr>Integral</vt:lpstr>
      <vt:lpstr>Impressionism</vt:lpstr>
      <vt:lpstr>Works</vt:lpstr>
      <vt:lpstr>Context</vt:lpstr>
      <vt:lpstr>Characteristics of impressionist style</vt:lpstr>
      <vt:lpstr>Influences on the impressionist style</vt:lpstr>
      <vt:lpstr>Modernism</vt:lpstr>
      <vt:lpstr>Modernism</vt:lpstr>
      <vt:lpstr>PowerPoint Presentation</vt:lpstr>
      <vt:lpstr>PowerPoint Presentation</vt:lpstr>
      <vt:lpstr>PowerPoint Presentation</vt:lpstr>
      <vt:lpstr>PowerPoint Presentation</vt:lpstr>
      <vt:lpstr>Monet, Impression: Sunrise, 1875, Impressionism, France, oil on canvas**Not in 250 </vt:lpstr>
      <vt:lpstr>PowerPoint Presentation</vt:lpstr>
      <vt:lpstr>Pissaro, La Place du Theatre Francais, 1898, Impressionism, France, oil on canvas ** Not in 250 </vt:lpstr>
      <vt:lpstr>Renoir, Le Moulin de la Galette, 1875, Impressionism, France, oil on canvas**not in 250 </vt:lpstr>
      <vt:lpstr>Manet, Bar at the Folies-Bergere, 1882, Impressionism**NOT in 250</vt:lpstr>
      <vt:lpstr>Degas, Ballet Rehearsal, 1875, Impressionism, France, oil on canvas**not in 250 </vt:lpstr>
      <vt:lpstr>Morisot, Villa at the Seaside, 1875, Impressionism, France, oil on canvas** not in 250 </vt:lpstr>
      <vt:lpstr>Cassat, The Bath, 1892, Impressionism, France, oil on canvas </vt:lpstr>
      <vt:lpstr>The Coiffure. Mary Cassatt. 1890–1891 C.E. Drypoint and aquatint on laid paper.</vt:lpstr>
      <vt:lpstr>PowerPoint Presentation</vt:lpstr>
      <vt:lpstr>PowerPoint Presentation</vt:lpstr>
      <vt:lpstr>PowerPoint Presentation</vt:lpstr>
      <vt:lpstr>PowerPoint Presentation</vt:lpstr>
      <vt:lpstr>PowerPoint Presentation</vt:lpstr>
      <vt:lpstr>PowerPoint Presentation</vt:lpstr>
      <vt:lpstr>Post-Impressionism</vt:lpstr>
      <vt:lpstr>Required Works</vt:lpstr>
      <vt:lpstr>Quotes</vt:lpstr>
      <vt:lpstr>Context</vt:lpstr>
      <vt:lpstr>Characteristics of Post-Impressionist painting</vt:lpstr>
      <vt:lpstr>Vincent Van Gogh</vt:lpstr>
      <vt:lpstr>Van Gogh, The Night Café, 1888, Post-Impressionism, France, oil on canvas** not in 250</vt:lpstr>
      <vt:lpstr>Van Gogh, Starry Night, 1889, Post-Impressionism, France, oil on canvas</vt:lpstr>
      <vt:lpstr>Van Gogh, Starry Night, 1889, Post-Impressionism, France, oil on canvas</vt:lpstr>
      <vt:lpstr>Toulouse-Lautrec, At the Moulin Rouge, 1895, Post-Impression, France, oil on canvas** Not in 250</vt:lpstr>
      <vt:lpstr>Georges Seurat</vt:lpstr>
      <vt:lpstr>Seurat, A Sunday on La Grande Jatte, 1885, France, Post-Impressionism, oil on canvas**not in 250</vt:lpstr>
      <vt:lpstr>Paul Gauguin</vt:lpstr>
      <vt:lpstr>Gauguin, Vision after the Sermon, 1888, Post-Impressionism, France, oil on canvas** not in 250</vt:lpstr>
      <vt:lpstr>PowerPoint Presentation</vt:lpstr>
      <vt:lpstr>Gauguin, Where Do We Come From? What Are We? Where Are We Going?, 1897, France, Post-Impressionism, oil on canvas</vt:lpstr>
      <vt:lpstr>PowerPoint Presentation</vt:lpstr>
      <vt:lpstr>PowerPoint Presentation</vt:lpstr>
      <vt:lpstr>Gaugin, Where Do We Come From? What Are We? Where Are We Going?, 1897, France, Post-Impressionism, oil on canvas</vt:lpstr>
      <vt:lpstr>Paul Cezanne</vt:lpstr>
      <vt:lpstr>PowerPoint Presentation</vt:lpstr>
      <vt:lpstr>Cezanne, Mont Sainte-Victoire, 1902, Post-Impressionism, France, oil on canvas</vt:lpstr>
      <vt:lpstr>Cezanne, Mont Sainte-Victoire, 1902, Post-Impressionism, France, oil on canvas</vt:lpstr>
      <vt:lpstr>Cezanne, Mont Sainte-Victoire, 1902, Post-Impressionism, France, oil on canvas</vt:lpstr>
      <vt:lpstr>PowerPoint Presentation</vt:lpstr>
      <vt:lpstr>Cezanne, Basket of Apples, 1895, Post-Impressionism, France, oil on canvas**not in 250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Impressionism</dc:title>
  <dc:creator>Seijas, Begona M.</dc:creator>
  <cp:lastModifiedBy>Seijas, Begona M.</cp:lastModifiedBy>
  <cp:revision>8</cp:revision>
  <dcterms:created xsi:type="dcterms:W3CDTF">2019-03-30T21:30:27Z</dcterms:created>
  <dcterms:modified xsi:type="dcterms:W3CDTF">2019-03-31T22:42:48Z</dcterms:modified>
</cp:coreProperties>
</file>