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4" r:id="rId1"/>
  </p:sldMasterIdLst>
  <p:notesMasterIdLst>
    <p:notesMasterId r:id="rId65"/>
  </p:notesMasterIdLst>
  <p:sldIdLst>
    <p:sldId id="256" r:id="rId2"/>
    <p:sldId id="264" r:id="rId3"/>
    <p:sldId id="265" r:id="rId4"/>
    <p:sldId id="266" r:id="rId5"/>
    <p:sldId id="291" r:id="rId6"/>
    <p:sldId id="267" r:id="rId7"/>
    <p:sldId id="268" r:id="rId8"/>
    <p:sldId id="258" r:id="rId9"/>
    <p:sldId id="259" r:id="rId10"/>
    <p:sldId id="321" r:id="rId11"/>
    <p:sldId id="322" r:id="rId12"/>
    <p:sldId id="292" r:id="rId13"/>
    <p:sldId id="257" r:id="rId14"/>
    <p:sldId id="346" r:id="rId15"/>
    <p:sldId id="294" r:id="rId16"/>
    <p:sldId id="260" r:id="rId17"/>
    <p:sldId id="347" r:id="rId18"/>
    <p:sldId id="348" r:id="rId19"/>
    <p:sldId id="284" r:id="rId20"/>
    <p:sldId id="352" r:id="rId21"/>
    <p:sldId id="299" r:id="rId22"/>
    <p:sldId id="287" r:id="rId23"/>
    <p:sldId id="262" r:id="rId24"/>
    <p:sldId id="351" r:id="rId25"/>
    <p:sldId id="349" r:id="rId26"/>
    <p:sldId id="358" r:id="rId27"/>
    <p:sldId id="353" r:id="rId28"/>
    <p:sldId id="354" r:id="rId29"/>
    <p:sldId id="355" r:id="rId30"/>
    <p:sldId id="356" r:id="rId31"/>
    <p:sldId id="357" r:id="rId32"/>
    <p:sldId id="359" r:id="rId33"/>
    <p:sldId id="314" r:id="rId34"/>
    <p:sldId id="360" r:id="rId35"/>
    <p:sldId id="361" r:id="rId36"/>
    <p:sldId id="362" r:id="rId37"/>
    <p:sldId id="363" r:id="rId38"/>
    <p:sldId id="364" r:id="rId39"/>
    <p:sldId id="315" r:id="rId40"/>
    <p:sldId id="316" r:id="rId41"/>
    <p:sldId id="365" r:id="rId42"/>
    <p:sldId id="261" r:id="rId43"/>
    <p:sldId id="323" r:id="rId44"/>
    <p:sldId id="336" r:id="rId45"/>
    <p:sldId id="337" r:id="rId46"/>
    <p:sldId id="366" r:id="rId47"/>
    <p:sldId id="286" r:id="rId48"/>
    <p:sldId id="367" r:id="rId49"/>
    <p:sldId id="295" r:id="rId50"/>
    <p:sldId id="368" r:id="rId51"/>
    <p:sldId id="369" r:id="rId52"/>
    <p:sldId id="370" r:id="rId53"/>
    <p:sldId id="371" r:id="rId54"/>
    <p:sldId id="372" r:id="rId55"/>
    <p:sldId id="317" r:id="rId56"/>
    <p:sldId id="319" r:id="rId57"/>
    <p:sldId id="320" r:id="rId58"/>
    <p:sldId id="318" r:id="rId59"/>
    <p:sldId id="377" r:id="rId60"/>
    <p:sldId id="378" r:id="rId61"/>
    <p:sldId id="379" r:id="rId62"/>
    <p:sldId id="381" r:id="rId63"/>
    <p:sldId id="384"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AF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38"/>
    <p:restoredTop sz="93469"/>
  </p:normalViewPr>
  <p:slideViewPr>
    <p:cSldViewPr snapToGrid="0" snapToObjects="1">
      <p:cViewPr varScale="1">
        <p:scale>
          <a:sx n="118" d="100"/>
          <a:sy n="118" d="100"/>
        </p:scale>
        <p:origin x="85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2E077-9283-D14F-9B23-97817A7CE258}" type="datetimeFigureOut">
              <a:rPr lang="en-US" smtClean="0"/>
              <a:t>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60D9F-A59F-7B40-B3B9-C71AC07F47D4}" type="slidenum">
              <a:rPr lang="en-US" smtClean="0"/>
              <a:t>‹#›</a:t>
            </a:fld>
            <a:endParaRPr lang="en-US"/>
          </a:p>
        </p:txBody>
      </p:sp>
    </p:spTree>
    <p:extLst>
      <p:ext uri="{BB962C8B-B14F-4D97-AF65-F5344CB8AC3E}">
        <p14:creationId xmlns:p14="http://schemas.microsoft.com/office/powerpoint/2010/main" val="1230458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97719DF6-6A7A-794E-A2B1-20DECA2FC6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420CA5ED-F88C-7141-8704-DA3DFEC1B3B9}" type="slidenum">
              <a:rPr lang="en-US" altLang="en-US" sz="1200" b="0">
                <a:solidFill>
                  <a:schemeClr val="tx1"/>
                </a:solidFill>
                <a:ea typeface="ＭＳ Ｐゴシック" panose="020B0600070205080204" pitchFamily="34" charset="-128"/>
              </a:rPr>
              <a:pPr/>
              <a:t>17</a:t>
            </a:fld>
            <a:endParaRPr lang="en-US" altLang="en-US" sz="1200" b="0">
              <a:solidFill>
                <a:schemeClr val="tx1"/>
              </a:solidFill>
              <a:ea typeface="ＭＳ Ｐゴシック" panose="020B0600070205080204" pitchFamily="34" charset="-128"/>
            </a:endParaRPr>
          </a:p>
        </p:txBody>
      </p:sp>
      <p:sp>
        <p:nvSpPr>
          <p:cNvPr id="34818" name="Rectangle 1026">
            <a:extLst>
              <a:ext uri="{FF2B5EF4-FFF2-40B4-BE49-F238E27FC236}">
                <a16:creationId xmlns:a16="http://schemas.microsoft.com/office/drawing/2014/main" id="{72BF17F6-CB62-FB47-ACC5-32B9FBF79ED6}"/>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4819" name="Rectangle 1027">
            <a:extLst>
              <a:ext uri="{FF2B5EF4-FFF2-40B4-BE49-F238E27FC236}">
                <a16:creationId xmlns:a16="http://schemas.microsoft.com/office/drawing/2014/main" id="{AAB369C8-8498-DB4A-ADDF-723F6ACCDF8B}"/>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3997464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A1E9B21C-A70A-1C40-B3E7-AB0666F9BA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3E15BF73-C594-2B4F-87C2-2E7B7DA69149}" type="slidenum">
              <a:rPr lang="en-US" altLang="en-US" sz="1200" b="0">
                <a:solidFill>
                  <a:schemeClr val="tx1"/>
                </a:solidFill>
                <a:ea typeface="ＭＳ Ｐゴシック" panose="020B0600070205080204" pitchFamily="34" charset="-128"/>
              </a:rPr>
              <a:pPr/>
              <a:t>37</a:t>
            </a:fld>
            <a:endParaRPr lang="en-US" altLang="en-US" sz="1200" b="0">
              <a:solidFill>
                <a:schemeClr val="tx1"/>
              </a:solidFill>
              <a:ea typeface="ＭＳ Ｐゴシック" panose="020B0600070205080204" pitchFamily="34" charset="-128"/>
            </a:endParaRPr>
          </a:p>
        </p:txBody>
      </p:sp>
      <p:sp>
        <p:nvSpPr>
          <p:cNvPr id="61442" name="Rectangle 2">
            <a:extLst>
              <a:ext uri="{FF2B5EF4-FFF2-40B4-BE49-F238E27FC236}">
                <a16:creationId xmlns:a16="http://schemas.microsoft.com/office/drawing/2014/main" id="{BECD9659-C253-E64A-BD0C-FD2105B7E05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1443" name="Rectangle 3">
            <a:extLst>
              <a:ext uri="{FF2B5EF4-FFF2-40B4-BE49-F238E27FC236}">
                <a16:creationId xmlns:a16="http://schemas.microsoft.com/office/drawing/2014/main" id="{465191F8-D26E-DD42-8F2E-DF052EA7AEBC}"/>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2227811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D43278D3-DD5B-944D-AF3C-1006EBA37C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8A412545-92C3-7E47-A875-34AE9DD8E77B}" type="slidenum">
              <a:rPr lang="en-US" altLang="en-US" sz="1200" b="0">
                <a:solidFill>
                  <a:schemeClr val="tx1"/>
                </a:solidFill>
                <a:ea typeface="ＭＳ Ｐゴシック" panose="020B0600070205080204" pitchFamily="34" charset="-128"/>
              </a:rPr>
              <a:pPr/>
              <a:t>38</a:t>
            </a:fld>
            <a:endParaRPr lang="en-US" altLang="en-US" sz="1200" b="0">
              <a:solidFill>
                <a:schemeClr val="tx1"/>
              </a:solidFill>
              <a:ea typeface="ＭＳ Ｐゴシック" panose="020B0600070205080204" pitchFamily="34" charset="-128"/>
            </a:endParaRPr>
          </a:p>
        </p:txBody>
      </p:sp>
      <p:sp>
        <p:nvSpPr>
          <p:cNvPr id="63490" name="Rectangle 2">
            <a:extLst>
              <a:ext uri="{FF2B5EF4-FFF2-40B4-BE49-F238E27FC236}">
                <a16:creationId xmlns:a16="http://schemas.microsoft.com/office/drawing/2014/main" id="{EC917A8C-0CD9-B847-9394-4D37C7CB6D1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3491" name="Rectangle 3">
            <a:extLst>
              <a:ext uri="{FF2B5EF4-FFF2-40B4-BE49-F238E27FC236}">
                <a16:creationId xmlns:a16="http://schemas.microsoft.com/office/drawing/2014/main" id="{3D2A8D8E-F0EC-8745-9699-035A9BC78926}"/>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741165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988604C-C76B-4D94-AA73-699FC8CEDA45}" type="slidenum">
              <a:rPr lang="en-US" altLang="en-US">
                <a:latin typeface="Calibri" panose="020F0502020204030204" pitchFamily="34" charset="0"/>
              </a:rPr>
              <a:pPr eaLnBrk="1" hangingPunct="1"/>
              <a:t>45</a:t>
            </a:fld>
            <a:endParaRPr lang="en-US" altLang="en-US">
              <a:latin typeface="Calibri" panose="020F0502020204030204" pitchFamily="34" charset="0"/>
            </a:endParaRPr>
          </a:p>
        </p:txBody>
      </p:sp>
      <p:sp>
        <p:nvSpPr>
          <p:cNvPr id="245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58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z="1100">
                <a:solidFill>
                  <a:srgbClr val="000000"/>
                </a:solidFill>
                <a:latin typeface="Lucida Grande" pitchFamily="-58" charset="0"/>
              </a:rPr>
              <a:t>Slide concept by William V. Ganis, PhD </a:t>
            </a:r>
            <a:br>
              <a:rPr lang="en-US" altLang="en-US" sz="1100">
                <a:solidFill>
                  <a:srgbClr val="000000"/>
                </a:solidFill>
                <a:latin typeface="Lucida Grande" pitchFamily="-58" charset="0"/>
              </a:rPr>
            </a:br>
            <a:r>
              <a:rPr lang="en-US" altLang="en-US" sz="1100">
                <a:solidFill>
                  <a:srgbClr val="000000"/>
                </a:solidFill>
                <a:latin typeface="Lucida Grande" pitchFamily="-58" charset="0"/>
              </a:rPr>
              <a:t>FOR EDUCATIONAL USE ONLY </a:t>
            </a:r>
            <a:br>
              <a:rPr lang="en-US" altLang="en-US" sz="1100">
                <a:solidFill>
                  <a:srgbClr val="000000"/>
                </a:solidFill>
                <a:latin typeface="Lucida Grande" pitchFamily="-58" charset="0"/>
              </a:rPr>
            </a:br>
            <a:r>
              <a:rPr lang="en-US" altLang="en-US" sz="1100">
                <a:solidFill>
                  <a:srgbClr val="000000"/>
                </a:solidFill>
                <a:latin typeface="Lucida Grande" pitchFamily="-58" charset="0"/>
              </a:rPr>
              <a:t>For publication, reproduction or transmission of images, please contact individual artists, estates, photographers and exhibiting institutions for permissions and rights. </a:t>
            </a:r>
          </a:p>
          <a:p>
            <a:pPr eaLnBrk="1" hangingPunct="1">
              <a:spcBef>
                <a:spcPct val="0"/>
              </a:spcBef>
            </a:pPr>
            <a:endParaRPr lang="en-US" altLang="en-US"/>
          </a:p>
          <a:p>
            <a:pPr eaLnBrk="1" hangingPunct="1">
              <a:spcBef>
                <a:spcPct val="0"/>
              </a:spcBef>
            </a:pPr>
            <a:endParaRPr lang="en-US" altLang="en-US"/>
          </a:p>
        </p:txBody>
      </p:sp>
    </p:spTree>
    <p:extLst>
      <p:ext uri="{BB962C8B-B14F-4D97-AF65-F5344CB8AC3E}">
        <p14:creationId xmlns:p14="http://schemas.microsoft.com/office/powerpoint/2010/main" val="1255682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3ED42A01-F3AC-0049-AFA8-AC3C2CCB79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E47AD779-FCA2-D141-A46B-2BF932356B02}" type="slidenum">
              <a:rPr lang="en-US" altLang="en-US" sz="1200" b="0">
                <a:solidFill>
                  <a:schemeClr val="tx1"/>
                </a:solidFill>
                <a:ea typeface="ＭＳ Ｐゴシック" panose="020B0600070205080204" pitchFamily="34" charset="-128"/>
              </a:rPr>
              <a:pPr/>
              <a:t>46</a:t>
            </a:fld>
            <a:endParaRPr lang="en-US" altLang="en-US" sz="1200" b="0">
              <a:solidFill>
                <a:schemeClr val="tx1"/>
              </a:solidFill>
              <a:ea typeface="ＭＳ Ｐゴシック" panose="020B0600070205080204" pitchFamily="34" charset="-128"/>
            </a:endParaRPr>
          </a:p>
        </p:txBody>
      </p:sp>
      <p:sp>
        <p:nvSpPr>
          <p:cNvPr id="73730" name="Rectangle 2">
            <a:extLst>
              <a:ext uri="{FF2B5EF4-FFF2-40B4-BE49-F238E27FC236}">
                <a16:creationId xmlns:a16="http://schemas.microsoft.com/office/drawing/2014/main" id="{5DE22951-B7C6-2746-82FC-4BEBE724A8F4}"/>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3731" name="Rectangle 3">
            <a:extLst>
              <a:ext uri="{FF2B5EF4-FFF2-40B4-BE49-F238E27FC236}">
                <a16:creationId xmlns:a16="http://schemas.microsoft.com/office/drawing/2014/main" id="{47287ACC-9C88-3D48-B92C-6C6762E3172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1339812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EA8D6774-E671-1941-A618-5378FD4EEB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680C1011-7467-E54C-842A-F762399C8E23}" type="slidenum">
              <a:rPr lang="en-US" altLang="en-US" sz="1200" b="0">
                <a:solidFill>
                  <a:schemeClr val="tx1"/>
                </a:solidFill>
                <a:ea typeface="ＭＳ Ｐゴシック" panose="020B0600070205080204" pitchFamily="34" charset="-128"/>
              </a:rPr>
              <a:pPr/>
              <a:t>50</a:t>
            </a:fld>
            <a:endParaRPr lang="en-US" altLang="en-US" sz="1200" b="0">
              <a:solidFill>
                <a:schemeClr val="tx1"/>
              </a:solidFill>
              <a:ea typeface="ＭＳ Ｐゴシック" panose="020B0600070205080204" pitchFamily="34" charset="-128"/>
            </a:endParaRPr>
          </a:p>
        </p:txBody>
      </p:sp>
      <p:sp>
        <p:nvSpPr>
          <p:cNvPr id="78850" name="Rectangle 2">
            <a:extLst>
              <a:ext uri="{FF2B5EF4-FFF2-40B4-BE49-F238E27FC236}">
                <a16:creationId xmlns:a16="http://schemas.microsoft.com/office/drawing/2014/main" id="{888C4D70-0B8B-C749-936D-97CE7D32ABA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8851" name="Rectangle 3">
            <a:extLst>
              <a:ext uri="{FF2B5EF4-FFF2-40B4-BE49-F238E27FC236}">
                <a16:creationId xmlns:a16="http://schemas.microsoft.com/office/drawing/2014/main" id="{74B8206C-0C57-D644-A569-09CE6791158E}"/>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4291957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BCD856B8-36D4-A440-954C-4928872308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F4E183BC-3426-A64C-8028-FBBE31DFF7C9}" type="slidenum">
              <a:rPr lang="en-US" altLang="en-US" sz="1200" b="0">
                <a:solidFill>
                  <a:schemeClr val="tx1"/>
                </a:solidFill>
                <a:ea typeface="ＭＳ Ｐゴシック" panose="020B0600070205080204" pitchFamily="34" charset="-128"/>
              </a:rPr>
              <a:pPr/>
              <a:t>53</a:t>
            </a:fld>
            <a:endParaRPr lang="en-US" altLang="en-US" sz="1200" b="0">
              <a:solidFill>
                <a:schemeClr val="tx1"/>
              </a:solidFill>
              <a:ea typeface="ＭＳ Ｐゴシック" panose="020B0600070205080204" pitchFamily="34" charset="-128"/>
            </a:endParaRPr>
          </a:p>
        </p:txBody>
      </p:sp>
      <p:sp>
        <p:nvSpPr>
          <p:cNvPr id="82946" name="Rectangle 2">
            <a:extLst>
              <a:ext uri="{FF2B5EF4-FFF2-40B4-BE49-F238E27FC236}">
                <a16:creationId xmlns:a16="http://schemas.microsoft.com/office/drawing/2014/main" id="{C9E36F36-1FA5-6B45-9CEE-211F58DBD7B1}"/>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82947" name="Rectangle 3">
            <a:extLst>
              <a:ext uri="{FF2B5EF4-FFF2-40B4-BE49-F238E27FC236}">
                <a16:creationId xmlns:a16="http://schemas.microsoft.com/office/drawing/2014/main" id="{A77393E9-DEED-3640-ACB8-170AB5BDF2C5}"/>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2838475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FD3EE350-C7FB-3440-A9E6-F84060EDC6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3ABE8123-D205-244C-8F26-22ECC6715309}" type="slidenum">
              <a:rPr lang="en-US" altLang="en-US" sz="1200" b="0">
                <a:solidFill>
                  <a:schemeClr val="tx1"/>
                </a:solidFill>
                <a:ea typeface="ＭＳ Ｐゴシック" panose="020B0600070205080204" pitchFamily="34" charset="-128"/>
              </a:rPr>
              <a:pPr/>
              <a:t>60</a:t>
            </a:fld>
            <a:endParaRPr lang="en-US" altLang="en-US" sz="1200" b="0">
              <a:solidFill>
                <a:schemeClr val="tx1"/>
              </a:solidFill>
              <a:ea typeface="ＭＳ Ｐゴシック" panose="020B0600070205080204" pitchFamily="34" charset="-128"/>
            </a:endParaRPr>
          </a:p>
        </p:txBody>
      </p:sp>
      <p:sp>
        <p:nvSpPr>
          <p:cNvPr id="111618" name="Rectangle 2">
            <a:extLst>
              <a:ext uri="{FF2B5EF4-FFF2-40B4-BE49-F238E27FC236}">
                <a16:creationId xmlns:a16="http://schemas.microsoft.com/office/drawing/2014/main" id="{55CBDA67-B713-4640-A72E-6DF194C7E5AF}"/>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1619" name="Rectangle 3">
            <a:extLst>
              <a:ext uri="{FF2B5EF4-FFF2-40B4-BE49-F238E27FC236}">
                <a16:creationId xmlns:a16="http://schemas.microsoft.com/office/drawing/2014/main" id="{2C4916CB-7DDB-204A-BC5B-687BC9BA9589}"/>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4031343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0F7EA872-1EE5-4249-AD5F-3DF589FA68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C10FCCCC-C7CB-084B-81F3-E2CF4E7F9D39}" type="slidenum">
              <a:rPr lang="en-US" altLang="en-US" sz="1200" b="0">
                <a:solidFill>
                  <a:schemeClr val="tx1"/>
                </a:solidFill>
                <a:ea typeface="ＭＳ Ｐゴシック" panose="020B0600070205080204" pitchFamily="34" charset="-128"/>
              </a:rPr>
              <a:pPr/>
              <a:t>61</a:t>
            </a:fld>
            <a:endParaRPr lang="en-US" altLang="en-US" sz="1200" b="0">
              <a:solidFill>
                <a:schemeClr val="tx1"/>
              </a:solidFill>
              <a:ea typeface="ＭＳ Ｐゴシック" panose="020B0600070205080204" pitchFamily="34" charset="-128"/>
            </a:endParaRPr>
          </a:p>
        </p:txBody>
      </p:sp>
      <p:sp>
        <p:nvSpPr>
          <p:cNvPr id="113666" name="Rectangle 2">
            <a:extLst>
              <a:ext uri="{FF2B5EF4-FFF2-40B4-BE49-F238E27FC236}">
                <a16:creationId xmlns:a16="http://schemas.microsoft.com/office/drawing/2014/main" id="{201EC411-CD2D-4144-922F-E8ECEF52D26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3667" name="Rectangle 3">
            <a:extLst>
              <a:ext uri="{FF2B5EF4-FFF2-40B4-BE49-F238E27FC236}">
                <a16:creationId xmlns:a16="http://schemas.microsoft.com/office/drawing/2014/main" id="{2043638E-26F8-8D47-9C0D-874B2C5FC00A}"/>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1616292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EE0D81A9-27CA-7049-B5C2-3B1C4C1136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47F0FB28-E329-2F48-B5E8-C0182A07931A}" type="slidenum">
              <a:rPr lang="en-US" altLang="en-US" sz="1200" b="0">
                <a:solidFill>
                  <a:schemeClr val="tx1"/>
                </a:solidFill>
                <a:ea typeface="ＭＳ Ｐゴシック" panose="020B0600070205080204" pitchFamily="34" charset="-128"/>
              </a:rPr>
              <a:pPr/>
              <a:t>62</a:t>
            </a:fld>
            <a:endParaRPr lang="en-US" altLang="en-US" sz="1200" b="0">
              <a:solidFill>
                <a:schemeClr val="tx1"/>
              </a:solidFill>
              <a:ea typeface="ＭＳ Ｐゴシック" panose="020B0600070205080204" pitchFamily="34" charset="-128"/>
            </a:endParaRPr>
          </a:p>
        </p:txBody>
      </p:sp>
      <p:sp>
        <p:nvSpPr>
          <p:cNvPr id="116738" name="Rectangle 2">
            <a:extLst>
              <a:ext uri="{FF2B5EF4-FFF2-40B4-BE49-F238E27FC236}">
                <a16:creationId xmlns:a16="http://schemas.microsoft.com/office/drawing/2014/main" id="{ABF9FD0B-FAD7-3A49-AE02-8EFE1A440A1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6739" name="Rectangle 3">
            <a:extLst>
              <a:ext uri="{FF2B5EF4-FFF2-40B4-BE49-F238E27FC236}">
                <a16:creationId xmlns:a16="http://schemas.microsoft.com/office/drawing/2014/main" id="{75B92EAE-3062-7545-9D98-F9CCF9E1114D}"/>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2117531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BD3F405F-C041-454C-AD48-31FC93A7AD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D7740384-C481-1C45-8ECB-5422C2EBD355}" type="slidenum">
              <a:rPr lang="en-US" altLang="en-US" sz="1200" b="0">
                <a:solidFill>
                  <a:schemeClr val="tx1"/>
                </a:solidFill>
                <a:ea typeface="ＭＳ Ｐゴシック" panose="020B0600070205080204" pitchFamily="34" charset="-128"/>
              </a:rPr>
              <a:pPr/>
              <a:t>63</a:t>
            </a:fld>
            <a:endParaRPr lang="en-US" altLang="en-US" sz="1200" b="0">
              <a:solidFill>
                <a:schemeClr val="tx1"/>
              </a:solidFill>
              <a:ea typeface="ＭＳ Ｐゴシック" panose="020B0600070205080204" pitchFamily="34" charset="-128"/>
            </a:endParaRPr>
          </a:p>
        </p:txBody>
      </p:sp>
      <p:sp>
        <p:nvSpPr>
          <p:cNvPr id="136194" name="Rectangle 2">
            <a:extLst>
              <a:ext uri="{FF2B5EF4-FFF2-40B4-BE49-F238E27FC236}">
                <a16:creationId xmlns:a16="http://schemas.microsoft.com/office/drawing/2014/main" id="{4D0049F3-4E25-4A48-B5DC-EABCE5BC826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6195" name="Rectangle 3">
            <a:extLst>
              <a:ext uri="{FF2B5EF4-FFF2-40B4-BE49-F238E27FC236}">
                <a16:creationId xmlns:a16="http://schemas.microsoft.com/office/drawing/2014/main" id="{737862E7-58BF-7A47-BA2E-02D5EFF21DD2}"/>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2616128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93E14A5E-5105-474D-A8A4-4319DAB6AF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FAED0B61-A6BD-054E-93C0-699DEA6DADCE}" type="slidenum">
              <a:rPr lang="en-US" altLang="en-US" sz="1200" b="0">
                <a:solidFill>
                  <a:schemeClr val="tx1"/>
                </a:solidFill>
                <a:ea typeface="ＭＳ Ｐゴシック" panose="020B0600070205080204" pitchFamily="34" charset="-128"/>
              </a:rPr>
              <a:pPr/>
              <a:t>20</a:t>
            </a:fld>
            <a:endParaRPr lang="en-US" altLang="en-US" sz="1200" b="0">
              <a:solidFill>
                <a:schemeClr val="tx1"/>
              </a:solidFill>
              <a:ea typeface="ＭＳ Ｐゴシック" panose="020B0600070205080204" pitchFamily="34" charset="-128"/>
            </a:endParaRPr>
          </a:p>
        </p:txBody>
      </p:sp>
      <p:sp>
        <p:nvSpPr>
          <p:cNvPr id="43010" name="Rectangle 2">
            <a:extLst>
              <a:ext uri="{FF2B5EF4-FFF2-40B4-BE49-F238E27FC236}">
                <a16:creationId xmlns:a16="http://schemas.microsoft.com/office/drawing/2014/main" id="{F05AB03B-293B-1440-8E6C-944F2F4A87B1}"/>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3011" name="Rectangle 3">
            <a:extLst>
              <a:ext uri="{FF2B5EF4-FFF2-40B4-BE49-F238E27FC236}">
                <a16:creationId xmlns:a16="http://schemas.microsoft.com/office/drawing/2014/main" id="{9D96FD9B-F5B1-BD4D-9510-A8B9C49B3042}"/>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1010641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A3A33B87-732D-404E-9722-926C9CC010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D53321DC-DB0D-7D47-B4A5-B35F6431FC2C}" type="slidenum">
              <a:rPr lang="en-US" altLang="en-US" sz="1200" b="0">
                <a:solidFill>
                  <a:schemeClr val="tx1"/>
                </a:solidFill>
                <a:ea typeface="ＭＳ Ｐゴシック" panose="020B0600070205080204" pitchFamily="34" charset="-128"/>
              </a:rPr>
              <a:pPr/>
              <a:t>24</a:t>
            </a:fld>
            <a:endParaRPr lang="en-US" altLang="en-US" sz="1200" b="0">
              <a:solidFill>
                <a:schemeClr val="tx1"/>
              </a:solidFill>
              <a:ea typeface="ＭＳ Ｐゴシック" panose="020B0600070205080204" pitchFamily="34" charset="-128"/>
            </a:endParaRPr>
          </a:p>
        </p:txBody>
      </p:sp>
      <p:sp>
        <p:nvSpPr>
          <p:cNvPr id="40962" name="Rectangle 2">
            <a:extLst>
              <a:ext uri="{FF2B5EF4-FFF2-40B4-BE49-F238E27FC236}">
                <a16:creationId xmlns:a16="http://schemas.microsoft.com/office/drawing/2014/main" id="{FE356006-EA4E-7E42-88D0-A356D9829D61}"/>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0963" name="Rectangle 3">
            <a:extLst>
              <a:ext uri="{FF2B5EF4-FFF2-40B4-BE49-F238E27FC236}">
                <a16:creationId xmlns:a16="http://schemas.microsoft.com/office/drawing/2014/main" id="{89404A6E-23EA-894A-AF90-99B96F58E8FC}"/>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3689231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7D852DA5-11A5-9645-A4CB-81DF9D6226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FE293BA1-15F2-CA45-A07D-D1463C5C7CB7}" type="slidenum">
              <a:rPr lang="en-US" altLang="en-US" sz="1200" b="0">
                <a:solidFill>
                  <a:schemeClr val="tx1"/>
                </a:solidFill>
                <a:ea typeface="ＭＳ Ｐゴシック" panose="020B0600070205080204" pitchFamily="34" charset="-128"/>
              </a:rPr>
              <a:pPr/>
              <a:t>27</a:t>
            </a:fld>
            <a:endParaRPr lang="en-US" altLang="en-US" sz="1200" b="0">
              <a:solidFill>
                <a:schemeClr val="tx1"/>
              </a:solidFill>
              <a:ea typeface="ＭＳ Ｐゴシック" panose="020B0600070205080204" pitchFamily="34" charset="-128"/>
            </a:endParaRPr>
          </a:p>
        </p:txBody>
      </p:sp>
      <p:sp>
        <p:nvSpPr>
          <p:cNvPr id="45058" name="Rectangle 1026">
            <a:extLst>
              <a:ext uri="{FF2B5EF4-FFF2-40B4-BE49-F238E27FC236}">
                <a16:creationId xmlns:a16="http://schemas.microsoft.com/office/drawing/2014/main" id="{544DCDBA-61FF-904E-965F-5C9B9022173F}"/>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5059" name="Rectangle 1027">
            <a:extLst>
              <a:ext uri="{FF2B5EF4-FFF2-40B4-BE49-F238E27FC236}">
                <a16:creationId xmlns:a16="http://schemas.microsoft.com/office/drawing/2014/main" id="{2188E814-350F-134C-84C9-125F1DBA8AB6}"/>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1551729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6047AE2E-55C6-FC4E-AA4F-45BE943205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E78317B7-C5D6-BF40-86B5-8C0219BE5AE9}" type="slidenum">
              <a:rPr lang="en-US" altLang="en-US" sz="1200" b="0">
                <a:solidFill>
                  <a:schemeClr val="tx1"/>
                </a:solidFill>
                <a:ea typeface="ＭＳ Ｐゴシック" panose="020B0600070205080204" pitchFamily="34" charset="-128"/>
              </a:rPr>
              <a:pPr/>
              <a:t>28</a:t>
            </a:fld>
            <a:endParaRPr lang="en-US" altLang="en-US" sz="1200" b="0">
              <a:solidFill>
                <a:schemeClr val="tx1"/>
              </a:solidFill>
              <a:ea typeface="ＭＳ Ｐゴシック" panose="020B0600070205080204" pitchFamily="34" charset="-128"/>
            </a:endParaRPr>
          </a:p>
        </p:txBody>
      </p:sp>
      <p:sp>
        <p:nvSpPr>
          <p:cNvPr id="47106" name="Rectangle 1026">
            <a:extLst>
              <a:ext uri="{FF2B5EF4-FFF2-40B4-BE49-F238E27FC236}">
                <a16:creationId xmlns:a16="http://schemas.microsoft.com/office/drawing/2014/main" id="{1280E3D8-C9F4-1749-8962-1F116982B2D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7107" name="Rectangle 1027">
            <a:extLst>
              <a:ext uri="{FF2B5EF4-FFF2-40B4-BE49-F238E27FC236}">
                <a16:creationId xmlns:a16="http://schemas.microsoft.com/office/drawing/2014/main" id="{96D1D9E0-D2A0-E54B-955E-379A71F657FE}"/>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780370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7DFC9A00-5EBD-9340-BFF5-5409698A91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010DC678-C447-4941-A787-84D9C1C49389}" type="slidenum">
              <a:rPr lang="en-US" altLang="en-US" sz="1200" b="0">
                <a:solidFill>
                  <a:schemeClr val="tx1"/>
                </a:solidFill>
                <a:ea typeface="ＭＳ Ｐゴシック" panose="020B0600070205080204" pitchFamily="34" charset="-128"/>
              </a:rPr>
              <a:pPr/>
              <a:t>29</a:t>
            </a:fld>
            <a:endParaRPr lang="en-US" altLang="en-US" sz="1200" b="0">
              <a:solidFill>
                <a:schemeClr val="tx1"/>
              </a:solidFill>
              <a:ea typeface="ＭＳ Ｐゴシック" panose="020B0600070205080204" pitchFamily="34" charset="-128"/>
            </a:endParaRPr>
          </a:p>
        </p:txBody>
      </p:sp>
      <p:sp>
        <p:nvSpPr>
          <p:cNvPr id="49154" name="Rectangle 1026">
            <a:extLst>
              <a:ext uri="{FF2B5EF4-FFF2-40B4-BE49-F238E27FC236}">
                <a16:creationId xmlns:a16="http://schemas.microsoft.com/office/drawing/2014/main" id="{019C3A98-01BD-7C43-8FF7-D872A10B5A5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9155" name="Rectangle 1027">
            <a:extLst>
              <a:ext uri="{FF2B5EF4-FFF2-40B4-BE49-F238E27FC236}">
                <a16:creationId xmlns:a16="http://schemas.microsoft.com/office/drawing/2014/main" id="{27CA512A-F12B-774A-A299-40060219232A}"/>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1366671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A2E81061-92A9-2648-BC78-02029AA6E0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CF768D0B-52AF-8341-A997-33EDDD2140C5}" type="slidenum">
              <a:rPr lang="en-US" altLang="en-US" sz="1200" b="0">
                <a:solidFill>
                  <a:schemeClr val="tx1"/>
                </a:solidFill>
                <a:ea typeface="ＭＳ Ｐゴシック" panose="020B0600070205080204" pitchFamily="34" charset="-128"/>
              </a:rPr>
              <a:pPr/>
              <a:t>34</a:t>
            </a:fld>
            <a:endParaRPr lang="en-US" altLang="en-US" sz="1200" b="0">
              <a:solidFill>
                <a:schemeClr val="tx1"/>
              </a:solidFill>
              <a:ea typeface="ＭＳ Ｐゴシック" panose="020B0600070205080204" pitchFamily="34" charset="-128"/>
            </a:endParaRPr>
          </a:p>
        </p:txBody>
      </p:sp>
      <p:sp>
        <p:nvSpPr>
          <p:cNvPr id="55298" name="Rectangle 1026">
            <a:extLst>
              <a:ext uri="{FF2B5EF4-FFF2-40B4-BE49-F238E27FC236}">
                <a16:creationId xmlns:a16="http://schemas.microsoft.com/office/drawing/2014/main" id="{EFA8156B-AA32-8343-8EA3-72683CCAB451}"/>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5299" name="Rectangle 1027">
            <a:extLst>
              <a:ext uri="{FF2B5EF4-FFF2-40B4-BE49-F238E27FC236}">
                <a16:creationId xmlns:a16="http://schemas.microsoft.com/office/drawing/2014/main" id="{BE3A0465-06E8-2E44-A67D-EE46AA02A5A1}"/>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1502812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FBE9A506-B30F-744C-8316-1EAA385619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7E99E4B1-06F4-DE46-9F8E-F786CB6481CA}" type="slidenum">
              <a:rPr lang="en-US" altLang="en-US" sz="1200" b="0">
                <a:solidFill>
                  <a:schemeClr val="tx1"/>
                </a:solidFill>
                <a:ea typeface="ＭＳ Ｐゴシック" panose="020B0600070205080204" pitchFamily="34" charset="-128"/>
              </a:rPr>
              <a:pPr/>
              <a:t>35</a:t>
            </a:fld>
            <a:endParaRPr lang="en-US" altLang="en-US" sz="1200" b="0">
              <a:solidFill>
                <a:schemeClr val="tx1"/>
              </a:solidFill>
              <a:ea typeface="ＭＳ Ｐゴシック" panose="020B0600070205080204" pitchFamily="34" charset="-128"/>
            </a:endParaRPr>
          </a:p>
        </p:txBody>
      </p:sp>
      <p:sp>
        <p:nvSpPr>
          <p:cNvPr id="57346" name="Rectangle 2">
            <a:extLst>
              <a:ext uri="{FF2B5EF4-FFF2-40B4-BE49-F238E27FC236}">
                <a16:creationId xmlns:a16="http://schemas.microsoft.com/office/drawing/2014/main" id="{56E2CEF4-16C0-B34B-9BA2-5F2733A1A34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7347" name="Rectangle 3">
            <a:extLst>
              <a:ext uri="{FF2B5EF4-FFF2-40B4-BE49-F238E27FC236}">
                <a16:creationId xmlns:a16="http://schemas.microsoft.com/office/drawing/2014/main" id="{99598098-877B-8F40-90AC-FB6E997842C5}"/>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2667578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F9C05AB8-56C4-FE4B-BCA5-ABBF340354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E574665C-708B-0442-A4E2-D343B1C3D330}" type="slidenum">
              <a:rPr lang="en-US" altLang="en-US" sz="1200" b="0">
                <a:solidFill>
                  <a:schemeClr val="tx1"/>
                </a:solidFill>
                <a:ea typeface="ＭＳ Ｐゴシック" panose="020B0600070205080204" pitchFamily="34" charset="-128"/>
              </a:rPr>
              <a:pPr/>
              <a:t>36</a:t>
            </a:fld>
            <a:endParaRPr lang="en-US" altLang="en-US" sz="1200" b="0">
              <a:solidFill>
                <a:schemeClr val="tx1"/>
              </a:solidFill>
              <a:ea typeface="ＭＳ Ｐゴシック" panose="020B0600070205080204" pitchFamily="34" charset="-128"/>
            </a:endParaRPr>
          </a:p>
        </p:txBody>
      </p:sp>
      <p:sp>
        <p:nvSpPr>
          <p:cNvPr id="59394" name="Rectangle 2">
            <a:extLst>
              <a:ext uri="{FF2B5EF4-FFF2-40B4-BE49-F238E27FC236}">
                <a16:creationId xmlns:a16="http://schemas.microsoft.com/office/drawing/2014/main" id="{B480F67B-C9C4-A248-836E-48968667FDB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9395" name="Rectangle 3">
            <a:extLst>
              <a:ext uri="{FF2B5EF4-FFF2-40B4-BE49-F238E27FC236}">
                <a16:creationId xmlns:a16="http://schemas.microsoft.com/office/drawing/2014/main" id="{B3BC5C3E-6B9D-7A41-BEEC-22754171B631}"/>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z="1100">
                <a:solidFill>
                  <a:srgbClr val="000000"/>
                </a:solidFill>
                <a:latin typeface="Lucida Grande" panose="020B0600040502020204" pitchFamily="34" charset="0"/>
              </a:rPr>
              <a:t>Slide concept by William V. Ganis, PhD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EDUCATIONAL USE ONLY </a:t>
            </a:r>
            <a:br>
              <a:rPr lang="en-US" altLang="en-US" sz="1100">
                <a:solidFill>
                  <a:srgbClr val="000000"/>
                </a:solidFill>
                <a:latin typeface="Lucida Grande" panose="020B0600040502020204" pitchFamily="34" charset="0"/>
              </a:rPr>
            </a:br>
            <a:r>
              <a:rPr lang="en-US" altLang="en-US" sz="1100">
                <a:solidFill>
                  <a:srgbClr val="000000"/>
                </a:solidFill>
                <a:latin typeface="Lucida Grande" panose="020B0600040502020204" pitchFamily="34" charset="0"/>
              </a:rPr>
              <a:t>For publication, reproduction or transmission of images, please contact individual artists, estates, photographers and exhibiting institutions for permissions and rights. </a:t>
            </a:r>
          </a:p>
          <a:p>
            <a:pPr>
              <a:spcBef>
                <a:spcPct val="0"/>
              </a:spcBef>
            </a:pPr>
            <a:endParaRPr lang="en-US" altLang="en-US"/>
          </a:p>
          <a:p>
            <a:pPr>
              <a:spcBef>
                <a:spcPct val="0"/>
              </a:spcBef>
            </a:pPr>
            <a:endParaRPr lang="en-US" altLang="en-US"/>
          </a:p>
        </p:txBody>
      </p:sp>
    </p:spTree>
    <p:extLst>
      <p:ext uri="{BB962C8B-B14F-4D97-AF65-F5344CB8AC3E}">
        <p14:creationId xmlns:p14="http://schemas.microsoft.com/office/powerpoint/2010/main" val="4098433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4BB876C9-321F-944D-B3E9-7A67A5BAA614}" type="datetimeFigureOut">
              <a:rPr lang="en-US" smtClean="0"/>
              <a:t>1/4/19</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53EB4675-5CB9-374D-95E0-CF889DB05CC4}"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89517487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B876C9-321F-944D-B3E9-7A67A5BAA614}" type="datetimeFigureOut">
              <a:rPr lang="en-US" smtClean="0"/>
              <a:t>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4675-5CB9-374D-95E0-CF889DB05CC4}" type="slidenum">
              <a:rPr lang="en-US" smtClean="0"/>
              <a:t>‹#›</a:t>
            </a:fld>
            <a:endParaRPr lang="en-US"/>
          </a:p>
        </p:txBody>
      </p:sp>
    </p:spTree>
    <p:extLst>
      <p:ext uri="{BB962C8B-B14F-4D97-AF65-F5344CB8AC3E}">
        <p14:creationId xmlns:p14="http://schemas.microsoft.com/office/powerpoint/2010/main" val="1131884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B876C9-321F-944D-B3E9-7A67A5BAA614}" type="datetimeFigureOut">
              <a:rPr lang="en-US" smtClean="0"/>
              <a:t>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4675-5CB9-374D-95E0-CF889DB05CC4}" type="slidenum">
              <a:rPr lang="en-US" smtClean="0"/>
              <a:t>‹#›</a:t>
            </a:fld>
            <a:endParaRPr lang="en-US"/>
          </a:p>
        </p:txBody>
      </p:sp>
    </p:spTree>
    <p:extLst>
      <p:ext uri="{BB962C8B-B14F-4D97-AF65-F5344CB8AC3E}">
        <p14:creationId xmlns:p14="http://schemas.microsoft.com/office/powerpoint/2010/main" val="4000310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3333" y="722313"/>
            <a:ext cx="11516784" cy="762000"/>
          </a:xfrm>
        </p:spPr>
        <p:txBody>
          <a:bodyPr/>
          <a:lstStyle/>
          <a:p>
            <a:r>
              <a:rPr lang="en-US"/>
              <a:t>Click to edit Master title style</a:t>
            </a:r>
          </a:p>
        </p:txBody>
      </p:sp>
      <p:sp>
        <p:nvSpPr>
          <p:cNvPr id="3" name="Text Placeholder 2"/>
          <p:cNvSpPr>
            <a:spLocks noGrp="1"/>
          </p:cNvSpPr>
          <p:nvPr>
            <p:ph type="body" sz="half" idx="1"/>
          </p:nvPr>
        </p:nvSpPr>
        <p:spPr>
          <a:xfrm>
            <a:off x="438151" y="1941513"/>
            <a:ext cx="5369983"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4" y="1941513"/>
            <a:ext cx="53721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A33C89-295B-1A4C-BF92-72C3620D3ED0}"/>
              </a:ext>
            </a:extLst>
          </p:cNvPr>
          <p:cNvSpPr>
            <a:spLocks noGrp="1"/>
          </p:cNvSpPr>
          <p:nvPr>
            <p:ph type="dt" sz="half" idx="10"/>
          </p:nvPr>
        </p:nvSpPr>
        <p:spPr>
          <a:xfrm>
            <a:off x="4578351" y="6343650"/>
            <a:ext cx="2540000" cy="457200"/>
          </a:xfrm>
          <a:prstGeom prst="rect">
            <a:avLst/>
          </a:prstGeom>
        </p:spPr>
        <p:txBody>
          <a:bodyPr/>
          <a:lstStyle>
            <a:lvl1pPr eaLnBrk="1" hangingPunct="1">
              <a:defRPr>
                <a:latin typeface="Times" charset="0"/>
                <a:ea typeface="ヒラギノ明朝 ProN W6" charset="-128"/>
                <a:cs typeface="ヒラギノ明朝 ProN W6" charset="-128"/>
                <a:sym typeface="Times" charset="0"/>
              </a:defRPr>
            </a:lvl1pPr>
          </a:lstStyle>
          <a:p>
            <a:pPr>
              <a:defRPr/>
            </a:pPr>
            <a:endParaRPr lang="en-US"/>
          </a:p>
        </p:txBody>
      </p:sp>
      <p:sp>
        <p:nvSpPr>
          <p:cNvPr id="6" name="Footer Placeholder 5">
            <a:extLst>
              <a:ext uri="{FF2B5EF4-FFF2-40B4-BE49-F238E27FC236}">
                <a16:creationId xmlns:a16="http://schemas.microsoft.com/office/drawing/2014/main" id="{7A3D4DBB-DC0A-DC44-A9C9-81379E16CCC4}"/>
              </a:ext>
            </a:extLst>
          </p:cNvPr>
          <p:cNvSpPr>
            <a:spLocks noGrp="1"/>
          </p:cNvSpPr>
          <p:nvPr>
            <p:ph type="ftr" sz="quarter" idx="11"/>
          </p:nvPr>
        </p:nvSpPr>
        <p:spPr>
          <a:xfrm>
            <a:off x="8144933" y="6343650"/>
            <a:ext cx="3860800" cy="457200"/>
          </a:xfrm>
          <a:prstGeom prst="rect">
            <a:avLst/>
          </a:prstGeom>
        </p:spPr>
        <p:txBody>
          <a:bodyPr/>
          <a:lstStyle>
            <a:lvl1pPr eaLnBrk="1" hangingPunct="1">
              <a:defRPr>
                <a:latin typeface="Times" charset="0"/>
                <a:ea typeface="ヒラギノ明朝 ProN W6" charset="-128"/>
                <a:cs typeface="ヒラギノ明朝 ProN W6" charset="-128"/>
                <a:sym typeface="Times" charset="0"/>
              </a:defRPr>
            </a:lvl1pPr>
          </a:lstStyle>
          <a:p>
            <a:pPr>
              <a:defRPr/>
            </a:pPr>
            <a:endParaRPr lang="en-US"/>
          </a:p>
        </p:txBody>
      </p:sp>
      <p:sp>
        <p:nvSpPr>
          <p:cNvPr id="7" name="Slide Number Placeholder 6">
            <a:extLst>
              <a:ext uri="{FF2B5EF4-FFF2-40B4-BE49-F238E27FC236}">
                <a16:creationId xmlns:a16="http://schemas.microsoft.com/office/drawing/2014/main" id="{86AAA67D-D262-9F43-BE34-C9E792D2643C}"/>
              </a:ext>
            </a:extLst>
          </p:cNvPr>
          <p:cNvSpPr>
            <a:spLocks noGrp="1"/>
          </p:cNvSpPr>
          <p:nvPr>
            <p:ph type="sldNum" sz="quarter" idx="12"/>
          </p:nvPr>
        </p:nvSpPr>
        <p:spPr>
          <a:xfrm>
            <a:off x="194733" y="6361113"/>
            <a:ext cx="2540000" cy="457200"/>
          </a:xfrm>
        </p:spPr>
        <p:txBody>
          <a:bodyPr/>
          <a:lstStyle>
            <a:lvl1pPr>
              <a:defRPr>
                <a:latin typeface="+mn-lt"/>
                <a:ea typeface="+mn-ea"/>
                <a:cs typeface="+mn-cs"/>
                <a:sym typeface="Lucida Grande" charset="0"/>
              </a:defRPr>
            </a:lvl1pPr>
          </a:lstStyle>
          <a:p>
            <a:pPr>
              <a:defRPr/>
            </a:pPr>
            <a:endParaRPr lang="en-US"/>
          </a:p>
        </p:txBody>
      </p:sp>
    </p:spTree>
    <p:extLst>
      <p:ext uri="{BB962C8B-B14F-4D97-AF65-F5344CB8AC3E}">
        <p14:creationId xmlns:p14="http://schemas.microsoft.com/office/powerpoint/2010/main" val="905263066"/>
      </p:ext>
    </p:extLst>
  </p:cSld>
  <p:clrMapOvr>
    <a:masterClrMapping/>
  </p:clrMapOvr>
  <p:transition>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B876C9-321F-944D-B3E9-7A67A5BAA614}" type="datetimeFigureOut">
              <a:rPr lang="en-US" smtClean="0"/>
              <a:t>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B4675-5CB9-374D-95E0-CF889DB05CC4}" type="slidenum">
              <a:rPr lang="en-US" smtClean="0"/>
              <a:t>‹#›</a:t>
            </a:fld>
            <a:endParaRPr lang="en-US"/>
          </a:p>
        </p:txBody>
      </p:sp>
    </p:spTree>
    <p:extLst>
      <p:ext uri="{BB962C8B-B14F-4D97-AF65-F5344CB8AC3E}">
        <p14:creationId xmlns:p14="http://schemas.microsoft.com/office/powerpoint/2010/main" val="3209564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4BB876C9-321F-944D-B3E9-7A67A5BAA614}" type="datetimeFigureOut">
              <a:rPr lang="en-US" smtClean="0"/>
              <a:t>1/4/19</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53EB4675-5CB9-374D-95E0-CF889DB05CC4}"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32019426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B876C9-321F-944D-B3E9-7A67A5BAA614}" type="datetimeFigureOut">
              <a:rPr lang="en-US" smtClean="0"/>
              <a:t>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EB4675-5CB9-374D-95E0-CF889DB05CC4}" type="slidenum">
              <a:rPr lang="en-US" smtClean="0"/>
              <a:t>‹#›</a:t>
            </a:fld>
            <a:endParaRPr lang="en-US"/>
          </a:p>
        </p:txBody>
      </p:sp>
    </p:spTree>
    <p:extLst>
      <p:ext uri="{BB962C8B-B14F-4D97-AF65-F5344CB8AC3E}">
        <p14:creationId xmlns:p14="http://schemas.microsoft.com/office/powerpoint/2010/main" val="174353507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B876C9-321F-944D-B3E9-7A67A5BAA614}" type="datetimeFigureOut">
              <a:rPr lang="en-US" smtClean="0"/>
              <a:t>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EB4675-5CB9-374D-95E0-CF889DB05CC4}" type="slidenum">
              <a:rPr lang="en-US" smtClean="0"/>
              <a:t>‹#›</a:t>
            </a:fld>
            <a:endParaRPr lang="en-US"/>
          </a:p>
        </p:txBody>
      </p:sp>
    </p:spTree>
    <p:extLst>
      <p:ext uri="{BB962C8B-B14F-4D97-AF65-F5344CB8AC3E}">
        <p14:creationId xmlns:p14="http://schemas.microsoft.com/office/powerpoint/2010/main" val="60232116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B876C9-321F-944D-B3E9-7A67A5BAA614}" type="datetimeFigureOut">
              <a:rPr lang="en-US" smtClean="0"/>
              <a:t>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EB4675-5CB9-374D-95E0-CF889DB05CC4}" type="slidenum">
              <a:rPr lang="en-US" smtClean="0"/>
              <a:t>‹#›</a:t>
            </a:fld>
            <a:endParaRPr lang="en-US"/>
          </a:p>
        </p:txBody>
      </p:sp>
    </p:spTree>
    <p:extLst>
      <p:ext uri="{BB962C8B-B14F-4D97-AF65-F5344CB8AC3E}">
        <p14:creationId xmlns:p14="http://schemas.microsoft.com/office/powerpoint/2010/main" val="109886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B876C9-321F-944D-B3E9-7A67A5BAA614}" type="datetimeFigureOut">
              <a:rPr lang="en-US" smtClean="0"/>
              <a:t>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EB4675-5CB9-374D-95E0-CF889DB05CC4}" type="slidenum">
              <a:rPr lang="en-US" smtClean="0"/>
              <a:t>‹#›</a:t>
            </a:fld>
            <a:endParaRPr lang="en-US"/>
          </a:p>
        </p:txBody>
      </p:sp>
    </p:spTree>
    <p:extLst>
      <p:ext uri="{BB962C8B-B14F-4D97-AF65-F5344CB8AC3E}">
        <p14:creationId xmlns:p14="http://schemas.microsoft.com/office/powerpoint/2010/main" val="1572876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BB876C9-321F-944D-B3E9-7A67A5BAA614}" type="datetimeFigureOut">
              <a:rPr lang="en-US" smtClean="0"/>
              <a:t>1/4/19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3EB4675-5CB9-374D-95E0-CF889DB05CC4}"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684327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BB876C9-321F-944D-B3E9-7A67A5BAA614}" type="datetimeFigureOut">
              <a:rPr lang="en-US" smtClean="0"/>
              <a:t>1/4/19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3EB4675-5CB9-374D-95E0-CF889DB05CC4}"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37027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4BB876C9-321F-944D-B3E9-7A67A5BAA614}" type="datetimeFigureOut">
              <a:rPr lang="en-US" smtClean="0"/>
              <a:t>1/4/19</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53EB4675-5CB9-374D-95E0-CF889DB05CC4}"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2947759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khanacademy.org/test-prep/ap-art-history/early-europe-and-colonial-americas/medieval-europe-islamic-world/v/catacomb-priscilla"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khanacademy.org/test-prep/ap-art-history/early-europe-and-colonial-americas/medieval-europe-islamic-world/v/santa-sabina-rom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xml"/><Relationship Id="rId4" Type="http://schemas.openxmlformats.org/officeDocument/2006/relationships/hyperlink" Target="http://smarthistory.khanacademy.org/the-mausoleum-of-galla-placidia.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 Id="rId5" Type="http://schemas.openxmlformats.org/officeDocument/2006/relationships/image" Target="../media/image53.jpeg"/><Relationship Id="rId4" Type="http://schemas.openxmlformats.org/officeDocument/2006/relationships/image" Target="../media/image52.jpeg"/></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2.jpeg"/><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66C08-AD3A-4145-A2F3-7E37D1426571}"/>
              </a:ext>
            </a:extLst>
          </p:cNvPr>
          <p:cNvSpPr>
            <a:spLocks noGrp="1"/>
          </p:cNvSpPr>
          <p:nvPr>
            <p:ph type="ctrTitle"/>
          </p:nvPr>
        </p:nvSpPr>
        <p:spPr/>
        <p:txBody>
          <a:bodyPr/>
          <a:lstStyle/>
          <a:p>
            <a:r>
              <a:rPr lang="en-US" dirty="0"/>
              <a:t>Europe</a:t>
            </a:r>
            <a:br>
              <a:rPr lang="en-US" dirty="0"/>
            </a:br>
            <a:r>
              <a:rPr lang="en-US" dirty="0"/>
              <a:t>200 – 1325CE</a:t>
            </a:r>
          </a:p>
        </p:txBody>
      </p:sp>
      <p:sp>
        <p:nvSpPr>
          <p:cNvPr id="3" name="Subtitle 2">
            <a:extLst>
              <a:ext uri="{FF2B5EF4-FFF2-40B4-BE49-F238E27FC236}">
                <a16:creationId xmlns:a16="http://schemas.microsoft.com/office/drawing/2014/main" id="{818969AE-27BC-3346-9207-4EA1FBF31E81}"/>
              </a:ext>
            </a:extLst>
          </p:cNvPr>
          <p:cNvSpPr>
            <a:spLocks noGrp="1"/>
          </p:cNvSpPr>
          <p:nvPr>
            <p:ph type="subTitle" idx="1"/>
          </p:nvPr>
        </p:nvSpPr>
        <p:spPr/>
        <p:txBody>
          <a:bodyPr/>
          <a:lstStyle/>
          <a:p>
            <a:r>
              <a:rPr lang="en-US" dirty="0"/>
              <a:t>Content Area #3</a:t>
            </a:r>
          </a:p>
          <a:p>
            <a:r>
              <a:rPr lang="en-US" dirty="0"/>
              <a:t>Early Europe</a:t>
            </a:r>
          </a:p>
        </p:txBody>
      </p:sp>
      <p:sp>
        <p:nvSpPr>
          <p:cNvPr id="4" name="Rectangle 3">
            <a:extLst>
              <a:ext uri="{FF2B5EF4-FFF2-40B4-BE49-F238E27FC236}">
                <a16:creationId xmlns:a16="http://schemas.microsoft.com/office/drawing/2014/main" id="{FBB24239-A9D8-AD49-ABE1-92D971134F17}"/>
              </a:ext>
            </a:extLst>
          </p:cNvPr>
          <p:cNvSpPr/>
          <p:nvPr/>
        </p:nvSpPr>
        <p:spPr>
          <a:xfrm>
            <a:off x="2682337" y="4857850"/>
            <a:ext cx="6829242" cy="369332"/>
          </a:xfrm>
          <a:prstGeom prst="rect">
            <a:avLst/>
          </a:prstGeom>
        </p:spPr>
        <p:txBody>
          <a:bodyPr wrap="none">
            <a:spAutoFit/>
          </a:bodyPr>
          <a:lstStyle/>
          <a:p>
            <a:r>
              <a:rPr lang="en-US" dirty="0"/>
              <a:t>Judaism, Early Christian, Byzantine, Migratory, Romanesque &amp; Gothic</a:t>
            </a:r>
          </a:p>
        </p:txBody>
      </p:sp>
    </p:spTree>
    <p:extLst>
      <p:ext uri="{BB962C8B-B14F-4D97-AF65-F5344CB8AC3E}">
        <p14:creationId xmlns:p14="http://schemas.microsoft.com/office/powerpoint/2010/main" val="2697854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Judaism</a:t>
            </a:r>
          </a:p>
        </p:txBody>
      </p:sp>
      <p:sp>
        <p:nvSpPr>
          <p:cNvPr id="6" name="Content Placeholder 5"/>
          <p:cNvSpPr>
            <a:spLocks noGrp="1"/>
          </p:cNvSpPr>
          <p:nvPr>
            <p:ph idx="1"/>
          </p:nvPr>
        </p:nvSpPr>
        <p:spPr>
          <a:xfrm>
            <a:off x="1038080" y="1428750"/>
            <a:ext cx="10268240" cy="4344473"/>
          </a:xfrm>
        </p:spPr>
        <p:txBody>
          <a:bodyPr>
            <a:normAutofit fontScale="70000" lnSpcReduction="20000"/>
          </a:bodyPr>
          <a:lstStyle/>
          <a:p>
            <a:r>
              <a:rPr lang="en-US" dirty="0"/>
              <a:t>Monotheistic</a:t>
            </a:r>
          </a:p>
          <a:p>
            <a:pPr lvl="1"/>
            <a:r>
              <a:rPr lang="en-US" dirty="0"/>
              <a:t>God created and rules the universe, hears the prayers of the faithful, made a pact with their ancestors (the Hebrews) and are God’s chosen people</a:t>
            </a:r>
          </a:p>
          <a:p>
            <a:pPr lvl="1"/>
            <a:r>
              <a:rPr lang="en-US" dirty="0"/>
              <a:t>Await the savior or Messiah (Christians believe this was Jesus)</a:t>
            </a:r>
          </a:p>
          <a:p>
            <a:r>
              <a:rPr lang="en-US" dirty="0"/>
              <a:t>Written records of God’s will</a:t>
            </a:r>
          </a:p>
          <a:p>
            <a:pPr lvl="1"/>
            <a:r>
              <a:rPr lang="en-US" dirty="0"/>
              <a:t>Hebrew Bible or Old Testament</a:t>
            </a:r>
          </a:p>
          <a:p>
            <a:pPr lvl="1"/>
            <a:r>
              <a:rPr lang="en-US" dirty="0"/>
              <a:t>Torah-first five books of the Hebrew Bible</a:t>
            </a:r>
          </a:p>
          <a:p>
            <a:pPr lvl="2"/>
            <a:r>
              <a:rPr lang="en-US" dirty="0"/>
              <a:t>God promised the patriarch Abraham that Canaan would be the homeland for Jewish people</a:t>
            </a:r>
          </a:p>
          <a:p>
            <a:r>
              <a:rPr lang="en-US" dirty="0"/>
              <a:t>Trace their origins to a Semitic-speaking people called the Hebrews who lived in Canaan</a:t>
            </a:r>
          </a:p>
          <a:p>
            <a:pPr lvl="1"/>
            <a:r>
              <a:rPr lang="en-US" dirty="0"/>
              <a:t>Moses led Hebrews out of slavery in Egypt to the promised land of Canaan in around 2000 BCE; climbed Mt. Sinai and received the Ten Commandments, which were kept in the Ark of the Covenant</a:t>
            </a:r>
          </a:p>
          <a:p>
            <a:r>
              <a:rPr lang="en-US" dirty="0"/>
              <a:t>Jewish law forbade the worship of idols, especially sculpture-in-the-round</a:t>
            </a:r>
          </a:p>
          <a:p>
            <a:r>
              <a:rPr lang="en-US" dirty="0"/>
              <a:t>Synagogues</a:t>
            </a:r>
          </a:p>
          <a:p>
            <a:pPr lvl="1"/>
            <a:r>
              <a:rPr lang="en-US" dirty="0"/>
              <a:t>Emphasized religious learning, a place to study the Torah</a:t>
            </a:r>
          </a:p>
          <a:p>
            <a:pPr lvl="1"/>
            <a:r>
              <a:rPr lang="en-US" dirty="0"/>
              <a:t>Can be any large room where the Torah scrolls  are kept and read, as well as a place of communal gathering</a:t>
            </a:r>
          </a:p>
          <a:p>
            <a:pPr lvl="1"/>
            <a:r>
              <a:rPr lang="en-US" dirty="0"/>
              <a:t>Some were originally located in private homes or in buildings constructed like homes</a:t>
            </a:r>
          </a:p>
        </p:txBody>
      </p:sp>
    </p:spTree>
    <p:extLst>
      <p:ext uri="{BB962C8B-B14F-4D97-AF65-F5344CB8AC3E}">
        <p14:creationId xmlns:p14="http://schemas.microsoft.com/office/powerpoint/2010/main" val="144392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Jewish Worship</a:t>
            </a:r>
          </a:p>
        </p:txBody>
      </p:sp>
      <p:sp>
        <p:nvSpPr>
          <p:cNvPr id="3" name="Content Placeholder 2"/>
          <p:cNvSpPr>
            <a:spLocks noGrp="1"/>
          </p:cNvSpPr>
          <p:nvPr>
            <p:ph idx="1"/>
          </p:nvPr>
        </p:nvSpPr>
        <p:spPr>
          <a:xfrm>
            <a:off x="682580" y="1378039"/>
            <a:ext cx="10822032" cy="5022761"/>
          </a:xfrm>
        </p:spPr>
        <p:txBody>
          <a:bodyPr>
            <a:normAutofit fontScale="92500" lnSpcReduction="20000"/>
          </a:bodyPr>
          <a:lstStyle/>
          <a:p>
            <a:r>
              <a:rPr lang="en-US" dirty="0"/>
              <a:t>Described in Jewish Bible, during their exile in Egypt, Israelites made sacrifices to God in the Tabernacle, a huge movable tent</a:t>
            </a:r>
          </a:p>
          <a:p>
            <a:pPr lvl="1"/>
            <a:r>
              <a:rPr lang="en-US" dirty="0"/>
              <a:t>Also made sacrifices in the large outer court and burned incense in the inner chamber, the “Holy of Holies”</a:t>
            </a:r>
          </a:p>
          <a:p>
            <a:pPr lvl="1"/>
            <a:r>
              <a:rPr lang="en-US" dirty="0"/>
              <a:t>Holy of Holies housed the Ark of the Covenant, which contained the Ten Commandments and the manna (substance that miraculously provided food to the Israelites in the wilderness)</a:t>
            </a:r>
          </a:p>
          <a:p>
            <a:pPr lvl="1"/>
            <a:r>
              <a:rPr lang="en-US" dirty="0"/>
              <a:t>Where God revealed His presence</a:t>
            </a:r>
          </a:p>
          <a:p>
            <a:r>
              <a:rPr lang="en-US" dirty="0"/>
              <a:t>Did not have a permanent place of worship until King Solomon built the Temple in Jerusalem in 10</a:t>
            </a:r>
            <a:r>
              <a:rPr lang="en-US" baseline="30000" dirty="0"/>
              <a:t>th</a:t>
            </a:r>
            <a:r>
              <a:rPr lang="en-US" dirty="0"/>
              <a:t> century BCE</a:t>
            </a:r>
          </a:p>
          <a:p>
            <a:pPr lvl="1"/>
            <a:r>
              <a:rPr lang="en-US" dirty="0"/>
              <a:t>Was destroyed in 586 BCE and replaced by the Second Temple, now the location of the Dome of the Rock</a:t>
            </a:r>
          </a:p>
          <a:p>
            <a:r>
              <a:rPr lang="en-US" dirty="0"/>
              <a:t>Not much is known about the liturgy except: animal sacrifices, incense burning, chanting of Psalms, blessings, and the making and eating of “showbread” (bread placed on a specifically dedicated table in the Temple as an offering to God)</a:t>
            </a:r>
          </a:p>
          <a:p>
            <a:r>
              <a:rPr lang="en-US" dirty="0"/>
              <a:t>Roman emperor Titus destroyed the Second Temple in 70 CE and Jews were forced to worship only in their synagogues, where were halls for prayer and study, not sacrifice</a:t>
            </a:r>
          </a:p>
          <a:p>
            <a:pPr lvl="1"/>
            <a:r>
              <a:rPr lang="en-US" dirty="0"/>
              <a:t>Also a place to include readings of scripture and teachings</a:t>
            </a:r>
          </a:p>
          <a:p>
            <a:pPr lvl="1"/>
            <a:r>
              <a:rPr lang="en-US" dirty="0"/>
              <a:t>Included a bema, or platform from which men could read scripture and teach</a:t>
            </a:r>
          </a:p>
          <a:p>
            <a:endParaRPr lang="en-US" dirty="0"/>
          </a:p>
        </p:txBody>
      </p:sp>
    </p:spTree>
    <p:extLst>
      <p:ext uri="{BB962C8B-B14F-4D97-AF65-F5344CB8AC3E}">
        <p14:creationId xmlns:p14="http://schemas.microsoft.com/office/powerpoint/2010/main" val="3708689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Box 3">
            <a:extLst>
              <a:ext uri="{FF2B5EF4-FFF2-40B4-BE49-F238E27FC236}">
                <a16:creationId xmlns:a16="http://schemas.microsoft.com/office/drawing/2014/main" id="{0CE2E304-8A6E-A843-A611-C5A29BDDE29B}"/>
              </a:ext>
            </a:extLst>
          </p:cNvPr>
          <p:cNvSpPr txBox="1">
            <a:spLocks noChangeArrowheads="1"/>
          </p:cNvSpPr>
          <p:nvPr/>
        </p:nvSpPr>
        <p:spPr bwMode="auto">
          <a:xfrm>
            <a:off x="1752600" y="152401"/>
            <a:ext cx="55626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r>
              <a:rPr lang="en-US" altLang="en-US" b="0" dirty="0">
                <a:solidFill>
                  <a:schemeClr val="accent1"/>
                </a:solidFill>
                <a:latin typeface="Futura Hv BT" panose="020B0602020204020303" pitchFamily="34" charset="-79"/>
                <a:ea typeface="ＭＳ Ｐゴシック" panose="020B0600070205080204" pitchFamily="34" charset="-128"/>
              </a:rPr>
              <a:t>The eventual conversion of the Pagan world to Christianity brought a </a:t>
            </a:r>
            <a:r>
              <a:rPr lang="en-US" altLang="en-US" i="1" dirty="0">
                <a:solidFill>
                  <a:srgbClr val="F6AF42"/>
                </a:solidFill>
                <a:latin typeface="Futura Hv BT" panose="020B0602020204020303" pitchFamily="34" charset="-79"/>
                <a:ea typeface="ＭＳ Ｐゴシック" panose="020B0600070205080204" pitchFamily="34" charset="-128"/>
              </a:rPr>
              <a:t>“new, non-naturalistic, *</a:t>
            </a:r>
            <a:r>
              <a:rPr lang="en-US" altLang="en-US" i="1" u="sng" dirty="0">
                <a:solidFill>
                  <a:srgbClr val="F6AF42"/>
                </a:solidFill>
                <a:latin typeface="Futura Hv BT" panose="020B0602020204020303" pitchFamily="34" charset="-79"/>
                <a:ea typeface="ＭＳ Ｐゴシック" panose="020B0600070205080204" pitchFamily="34" charset="-128"/>
              </a:rPr>
              <a:t>hieratic</a:t>
            </a:r>
            <a:r>
              <a:rPr lang="en-US" altLang="en-US" i="1" dirty="0">
                <a:solidFill>
                  <a:srgbClr val="F6AF42"/>
                </a:solidFill>
                <a:latin typeface="Futura Hv BT" panose="020B0602020204020303" pitchFamily="34" charset="-79"/>
                <a:ea typeface="ＭＳ Ｐゴシック" panose="020B0600070205080204" pitchFamily="34" charset="-128"/>
              </a:rPr>
              <a:t> aesthetic” </a:t>
            </a:r>
            <a:r>
              <a:rPr lang="en-US" altLang="en-US" b="0" dirty="0">
                <a:solidFill>
                  <a:schemeClr val="accent1"/>
                </a:solidFill>
                <a:latin typeface="Futura Hv BT" panose="020B0602020204020303" pitchFamily="34" charset="-79"/>
                <a:ea typeface="ＭＳ Ｐゴシック" panose="020B0600070205080204" pitchFamily="34" charset="-128"/>
              </a:rPr>
              <a:t>to art and design in that era. </a:t>
            </a:r>
          </a:p>
          <a:p>
            <a:pPr eaLnBrk="1" hangingPunct="1"/>
            <a:endParaRPr lang="en-US" altLang="en-US" b="0" dirty="0">
              <a:solidFill>
                <a:schemeClr val="accent1"/>
              </a:solidFill>
              <a:latin typeface="Futura Hv BT" panose="020B0602020204020303" pitchFamily="34" charset="-79"/>
              <a:ea typeface="ＭＳ Ｐゴシック" panose="020B0600070205080204" pitchFamily="34" charset="-128"/>
            </a:endParaRPr>
          </a:p>
          <a:p>
            <a:pPr algn="ctr" eaLnBrk="1" hangingPunct="1"/>
            <a:r>
              <a:rPr lang="en-US" altLang="en-US" i="1" dirty="0">
                <a:solidFill>
                  <a:schemeClr val="accent1"/>
                </a:solidFill>
                <a:latin typeface="Futura Hv BT" panose="020B0602020204020303" pitchFamily="34" charset="-79"/>
                <a:ea typeface="ＭＳ Ｐゴシック" panose="020B0600070205080204" pitchFamily="34" charset="-128"/>
              </a:rPr>
              <a:t>How do we identify art from this transitional period?</a:t>
            </a:r>
          </a:p>
          <a:p>
            <a:pPr eaLnBrk="1" hangingPunct="1"/>
            <a:endParaRPr lang="en-US" altLang="en-US" b="0" dirty="0">
              <a:solidFill>
                <a:schemeClr val="accent1"/>
              </a:solidFill>
              <a:latin typeface="Futura Hv BT" panose="020B0602020204020303" pitchFamily="34" charset="-79"/>
              <a:ea typeface="ＭＳ Ｐゴシック" panose="020B0600070205080204" pitchFamily="34" charset="-128"/>
            </a:endParaRPr>
          </a:p>
          <a:p>
            <a:pPr eaLnBrk="1" hangingPunct="1"/>
            <a:r>
              <a:rPr lang="en-US" altLang="en-US" b="0" dirty="0">
                <a:solidFill>
                  <a:schemeClr val="accent1"/>
                </a:solidFill>
                <a:latin typeface="Futura Hv BT" panose="020B0602020204020303" pitchFamily="34" charset="-79"/>
                <a:ea typeface="ＭＳ Ｐゴシック" panose="020B0600070205080204" pitchFamily="34" charset="-128"/>
              </a:rPr>
              <a:t>Look for a mix of traditional classic features, Jewish (or old testament) narratives, and distinctive early Christian motifs.</a:t>
            </a:r>
          </a:p>
        </p:txBody>
      </p:sp>
      <p:sp>
        <p:nvSpPr>
          <p:cNvPr id="3" name="TextBox 2">
            <a:extLst>
              <a:ext uri="{FF2B5EF4-FFF2-40B4-BE49-F238E27FC236}">
                <a16:creationId xmlns:a16="http://schemas.microsoft.com/office/drawing/2014/main" id="{A9071801-FABC-EC49-9C78-2934B8AF7057}"/>
              </a:ext>
            </a:extLst>
          </p:cNvPr>
          <p:cNvSpPr txBox="1"/>
          <p:nvPr/>
        </p:nvSpPr>
        <p:spPr>
          <a:xfrm>
            <a:off x="1676400" y="5867400"/>
            <a:ext cx="8763000" cy="369332"/>
          </a:xfrm>
          <a:prstGeom prst="rect">
            <a:avLst/>
          </a:prstGeom>
          <a:noFill/>
        </p:spPr>
        <p:txBody>
          <a:bodyPr>
            <a:spAutoFit/>
          </a:bodyPr>
          <a:lstStyle/>
          <a:p>
            <a:pPr eaLnBrk="1" hangingPunct="1">
              <a:defRPr/>
            </a:pPr>
            <a:r>
              <a:rPr lang="en-US" u="sng" dirty="0">
                <a:solidFill>
                  <a:srgbClr val="FBAE00"/>
                </a:solidFill>
                <a:cs typeface="ヒラギノ明朝 ProN W6" charset="-128"/>
                <a:sym typeface="Times" charset="0"/>
              </a:rPr>
              <a:t>*hieratic aesthetic</a:t>
            </a:r>
            <a:r>
              <a:rPr lang="en-US" dirty="0">
                <a:solidFill>
                  <a:srgbClr val="FBAE00"/>
                </a:solidFill>
                <a:cs typeface="ヒラギノ明朝 ProN W6" charset="-128"/>
                <a:sym typeface="Times" charset="0"/>
              </a:rPr>
              <a:t>: art style that is set by religious traditions</a:t>
            </a:r>
          </a:p>
        </p:txBody>
      </p:sp>
      <p:pic>
        <p:nvPicPr>
          <p:cNvPr id="10243" name="Picture 4" descr="3.jpg                                                          000CDCA2William's Hard Drive           B6EA260F:">
            <a:extLst>
              <a:ext uri="{FF2B5EF4-FFF2-40B4-BE49-F238E27FC236}">
                <a16:creationId xmlns:a16="http://schemas.microsoft.com/office/drawing/2014/main" id="{9E7CF5EA-8B61-0F4F-9248-FEED419F3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758" b="505"/>
          <a:stretch>
            <a:fillRect/>
          </a:stretch>
        </p:blipFill>
        <p:spPr bwMode="auto">
          <a:xfrm>
            <a:off x="7334250" y="228600"/>
            <a:ext cx="3028950"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FE8A3CE8-FE3B-1746-A966-E6EDE847C77A}"/>
              </a:ext>
            </a:extLst>
          </p:cNvPr>
          <p:cNvSpPr txBox="1">
            <a:spLocks noChangeArrowheads="1"/>
          </p:cNvSpPr>
          <p:nvPr/>
        </p:nvSpPr>
        <p:spPr bwMode="auto">
          <a:xfrm>
            <a:off x="7239000" y="4648201"/>
            <a:ext cx="3352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spcBef>
                <a:spcPct val="50000"/>
              </a:spcBef>
            </a:pPr>
            <a:r>
              <a:rPr lang="en-US" altLang="en-US" sz="1600" b="0">
                <a:solidFill>
                  <a:srgbClr val="FBAE00"/>
                </a:solidFill>
                <a:latin typeface="Futura Hv BT" panose="020B0602020204020303" pitchFamily="34" charset="-79"/>
                <a:ea typeface="ＭＳ Ｐゴシック" panose="020B0600070205080204" pitchFamily="34" charset="-128"/>
              </a:rPr>
              <a:t>Detail of </a:t>
            </a:r>
            <a:r>
              <a:rPr lang="en-US" altLang="en-US" sz="1600" i="1">
                <a:solidFill>
                  <a:srgbClr val="FBAE00"/>
                </a:solidFill>
                <a:latin typeface="Futura Hv BT" panose="020B0602020204020303" pitchFamily="34" charset="-79"/>
                <a:ea typeface="ＭＳ Ｐゴシック" panose="020B0600070205080204" pitchFamily="34" charset="-128"/>
              </a:rPr>
              <a:t>Saint Apollinare Nuovo</a:t>
            </a:r>
          </a:p>
          <a:p>
            <a:pPr eaLnBrk="1" hangingPunct="1">
              <a:spcBef>
                <a:spcPct val="50000"/>
              </a:spcBef>
            </a:pPr>
            <a:r>
              <a:rPr lang="en-US" altLang="en-US" sz="1600" b="0">
                <a:solidFill>
                  <a:srgbClr val="FBAE00"/>
                </a:solidFill>
                <a:latin typeface="Futura Hv BT" panose="020B0602020204020303" pitchFamily="34" charset="-79"/>
                <a:ea typeface="ＭＳ Ｐゴシック" panose="020B0600070205080204" pitchFamily="34" charset="-128"/>
              </a:rPr>
              <a:t>Ravenna, Italy. 504 CE</a:t>
            </a:r>
          </a:p>
        </p:txBody>
      </p:sp>
    </p:spTree>
    <p:extLst>
      <p:ext uri="{BB962C8B-B14F-4D97-AF65-F5344CB8AC3E}">
        <p14:creationId xmlns:p14="http://schemas.microsoft.com/office/powerpoint/2010/main" val="3776758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5BE4EE85-2FF0-8742-ADF4-34E2E7AB2A96}"/>
              </a:ext>
            </a:extLst>
          </p:cNvPr>
          <p:cNvSpPr>
            <a:spLocks/>
          </p:cNvSpPr>
          <p:nvPr/>
        </p:nvSpPr>
        <p:spPr bwMode="auto">
          <a:xfrm>
            <a:off x="8686800" y="6553200"/>
            <a:ext cx="1917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algn="r" eaLnBrk="1" hangingPunct="1"/>
            <a:r>
              <a:rPr lang="en-US" altLang="en-US" sz="1400" b="0">
                <a:solidFill>
                  <a:schemeClr val="tx1"/>
                </a:solidFill>
                <a:latin typeface="Lucida Grande" panose="020B0600040502020204" pitchFamily="34" charset="0"/>
                <a:cs typeface="Lucida Grande" panose="020B0600040502020204" pitchFamily="34" charset="0"/>
                <a:sym typeface="Lucida Grande" panose="020B0600040502020204" pitchFamily="34" charset="0"/>
              </a:rPr>
              <a:t>2</a:t>
            </a:r>
          </a:p>
        </p:txBody>
      </p:sp>
      <p:sp>
        <p:nvSpPr>
          <p:cNvPr id="4098" name="Rectangle 2">
            <a:extLst>
              <a:ext uri="{FF2B5EF4-FFF2-40B4-BE49-F238E27FC236}">
                <a16:creationId xmlns:a16="http://schemas.microsoft.com/office/drawing/2014/main" id="{E98FDC30-CA6D-EB47-BAE6-8A4C07FF512A}"/>
              </a:ext>
            </a:extLst>
          </p:cNvPr>
          <p:cNvSpPr>
            <a:spLocks noGrp="1" noChangeArrowheads="1"/>
          </p:cNvSpPr>
          <p:nvPr>
            <p:ph type="title"/>
          </p:nvPr>
        </p:nvSpPr>
        <p:spPr>
          <a:xfrm>
            <a:off x="1524000" y="0"/>
            <a:ext cx="9144000" cy="1600200"/>
          </a:xfrm>
        </p:spPr>
        <p:txBody>
          <a:bodyPr vert="horz" lIns="91440" tIns="45720" rIns="132080" bIns="45720" rtlCol="0" anchor="t">
            <a:normAutofit/>
          </a:bodyPr>
          <a:lstStyle/>
          <a:p>
            <a:pPr algn="ctr" eaLnBrk="1" hangingPunct="1">
              <a:defRPr/>
            </a:pPr>
            <a:r>
              <a:rPr lang="en-US" altLang="en-US" sz="3800">
                <a:sym typeface="Lucida Grande" charset="0"/>
              </a:rPr>
              <a:t>Europe and the Near East in Late Antiquity</a:t>
            </a:r>
          </a:p>
        </p:txBody>
      </p:sp>
      <p:pic>
        <p:nvPicPr>
          <p:cNvPr id="11267" name="Picture 3">
            <a:extLst>
              <a:ext uri="{FF2B5EF4-FFF2-40B4-BE49-F238E27FC236}">
                <a16:creationId xmlns:a16="http://schemas.microsoft.com/office/drawing/2014/main" id="{C78BAE8D-C6E5-3E45-B0BE-15C36AA7623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8201"/>
            <a:ext cx="91440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436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5BFB5A97-5926-DC42-8DB3-52EBAA2831DC}"/>
              </a:ext>
            </a:extLst>
          </p:cNvPr>
          <p:cNvSpPr>
            <a:spLocks/>
          </p:cNvSpPr>
          <p:nvPr/>
        </p:nvSpPr>
        <p:spPr bwMode="auto">
          <a:xfrm>
            <a:off x="8686800" y="6553200"/>
            <a:ext cx="1917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algn="r" eaLnBrk="1" hangingPunct="1"/>
            <a:r>
              <a:rPr lang="en-US" altLang="en-US" sz="1400" b="0">
                <a:solidFill>
                  <a:schemeClr val="tx1"/>
                </a:solidFill>
                <a:latin typeface="Lucida Grande" panose="020B0600040502020204" pitchFamily="34" charset="0"/>
                <a:cs typeface="Lucida Grande" panose="020B0600040502020204" pitchFamily="34" charset="0"/>
                <a:sym typeface="Lucida Grande" panose="020B0600040502020204" pitchFamily="34" charset="0"/>
              </a:rPr>
              <a:t>3</a:t>
            </a:r>
          </a:p>
        </p:txBody>
      </p:sp>
      <p:sp>
        <p:nvSpPr>
          <p:cNvPr id="5122" name="Rectangle 2">
            <a:extLst>
              <a:ext uri="{FF2B5EF4-FFF2-40B4-BE49-F238E27FC236}">
                <a16:creationId xmlns:a16="http://schemas.microsoft.com/office/drawing/2014/main" id="{0EBC1CF1-9A73-254D-B3CA-7D0AD800CDC2}"/>
              </a:ext>
            </a:extLst>
          </p:cNvPr>
          <p:cNvSpPr>
            <a:spLocks noGrp="1" noChangeArrowheads="1"/>
          </p:cNvSpPr>
          <p:nvPr>
            <p:ph type="title"/>
          </p:nvPr>
        </p:nvSpPr>
        <p:spPr>
          <a:xfrm>
            <a:off x="1524000" y="146242"/>
            <a:ext cx="9144000" cy="517525"/>
          </a:xfrm>
        </p:spPr>
        <p:txBody>
          <a:bodyPr vert="horz" lIns="91440" tIns="45720" rIns="132080" bIns="45720" rtlCol="0" anchor="t">
            <a:noAutofit/>
          </a:bodyPr>
          <a:lstStyle/>
          <a:p>
            <a:pPr eaLnBrk="1" hangingPunct="1">
              <a:defRPr/>
            </a:pPr>
            <a:r>
              <a:rPr lang="en-US" altLang="en-US" sz="2800" dirty="0">
                <a:sym typeface="Lucida Grande" charset="0"/>
              </a:rPr>
              <a:t>Interior of the synagogue at Dura-</a:t>
            </a:r>
            <a:r>
              <a:rPr lang="en-US" altLang="en-US" sz="2800" dirty="0" err="1">
                <a:sym typeface="Lucida Grande" charset="0"/>
              </a:rPr>
              <a:t>Europos</a:t>
            </a:r>
            <a:r>
              <a:rPr lang="en-US" altLang="en-US" sz="2800" dirty="0">
                <a:sym typeface="Lucida Grande" charset="0"/>
              </a:rPr>
              <a:t>, Syria, with wall-paintings of Old Testament themes, ca. 245–256. Tempera on plaster. Reconstruction in National Museum, Damascus.  </a:t>
            </a:r>
          </a:p>
        </p:txBody>
      </p:sp>
      <p:pic>
        <p:nvPicPr>
          <p:cNvPr id="14339" name="Picture 3">
            <a:extLst>
              <a:ext uri="{FF2B5EF4-FFF2-40B4-BE49-F238E27FC236}">
                <a16:creationId xmlns:a16="http://schemas.microsoft.com/office/drawing/2014/main" id="{5B4F8838-BB46-3545-8C0E-B47DC072E59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03362"/>
            <a:ext cx="9144000"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857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a:extLst>
              <a:ext uri="{FF2B5EF4-FFF2-40B4-BE49-F238E27FC236}">
                <a16:creationId xmlns:a16="http://schemas.microsoft.com/office/drawing/2014/main" id="{910A8813-3BDA-9B4B-9B66-1FFB5C256D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9789" y="638172"/>
            <a:ext cx="3775442" cy="319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Box 4">
            <a:extLst>
              <a:ext uri="{FF2B5EF4-FFF2-40B4-BE49-F238E27FC236}">
                <a16:creationId xmlns:a16="http://schemas.microsoft.com/office/drawing/2014/main" id="{E3ADF06B-4EFC-4040-B400-1292363004F2}"/>
              </a:ext>
            </a:extLst>
          </p:cNvPr>
          <p:cNvSpPr txBox="1">
            <a:spLocks noChangeArrowheads="1"/>
          </p:cNvSpPr>
          <p:nvPr/>
        </p:nvSpPr>
        <p:spPr bwMode="auto">
          <a:xfrm>
            <a:off x="1638300" y="4621405"/>
            <a:ext cx="891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r>
              <a:rPr lang="en-US" altLang="en-US" b="0" dirty="0">
                <a:solidFill>
                  <a:schemeClr val="tx1"/>
                </a:solidFill>
                <a:latin typeface="Futura Hv BT" panose="020B0602020204020303" pitchFamily="34" charset="-79"/>
                <a:ea typeface="ＭＳ Ｐゴシック" panose="020B0600070205080204" pitchFamily="34" charset="-128"/>
              </a:rPr>
              <a:t>Jews of the Roman empire did not worship idols, but they did paint biblical stories on the walls of synagogues. </a:t>
            </a:r>
          </a:p>
          <a:p>
            <a:pPr eaLnBrk="1" hangingPunct="1"/>
            <a:r>
              <a:rPr lang="en-US" altLang="en-US" u="sng" dirty="0">
                <a:solidFill>
                  <a:schemeClr val="tx1"/>
                </a:solidFill>
                <a:latin typeface="Futura Hv BT" panose="020B0602020204020303" pitchFamily="34" charset="-79"/>
                <a:ea typeface="ＭＳ Ｐゴシック" panose="020B0600070205080204" pitchFamily="34" charset="-128"/>
              </a:rPr>
              <a:t>God is only depicted as a hand</a:t>
            </a:r>
            <a:r>
              <a:rPr lang="en-US" altLang="en-US" b="0" dirty="0">
                <a:solidFill>
                  <a:schemeClr val="tx1"/>
                </a:solidFill>
                <a:latin typeface="Futura Hv BT" panose="020B0602020204020303" pitchFamily="34" charset="-79"/>
                <a:ea typeface="ＭＳ Ｐゴシック" panose="020B0600070205080204" pitchFamily="34" charset="-128"/>
              </a:rPr>
              <a:t> reaching down from near the top of the picture</a:t>
            </a:r>
            <a:r>
              <a:rPr lang="ja-JP" altLang="en-US" b="0">
                <a:solidFill>
                  <a:schemeClr val="tx1"/>
                </a:solidFill>
                <a:latin typeface="Futura Hv BT" panose="020B0602020204020303" pitchFamily="34" charset="-79"/>
                <a:ea typeface="ＭＳ Ｐゴシック" panose="020B0600070205080204" pitchFamily="34" charset="-128"/>
              </a:rPr>
              <a:t>’</a:t>
            </a:r>
            <a:r>
              <a:rPr lang="en-US" altLang="ja-JP" b="0" dirty="0">
                <a:solidFill>
                  <a:schemeClr val="tx1"/>
                </a:solidFill>
                <a:latin typeface="Futura Hv BT" panose="020B0602020204020303" pitchFamily="34" charset="-79"/>
                <a:ea typeface="ＭＳ Ｐゴシック" panose="020B0600070205080204" pitchFamily="34" charset="-128"/>
              </a:rPr>
              <a:t>s frame. </a:t>
            </a:r>
            <a:endParaRPr lang="en-US" altLang="en-US" b="0" dirty="0">
              <a:solidFill>
                <a:schemeClr val="tx1"/>
              </a:solidFill>
              <a:latin typeface="Futura Hv BT" panose="020B0602020204020303" pitchFamily="34" charset="-79"/>
              <a:ea typeface="ＭＳ Ｐゴシック" panose="020B0600070205080204" pitchFamily="34" charset="-128"/>
            </a:endParaRPr>
          </a:p>
        </p:txBody>
      </p:sp>
      <p:sp>
        <p:nvSpPr>
          <p:cNvPr id="17411" name="TextBox 4">
            <a:extLst>
              <a:ext uri="{FF2B5EF4-FFF2-40B4-BE49-F238E27FC236}">
                <a16:creationId xmlns:a16="http://schemas.microsoft.com/office/drawing/2014/main" id="{C9AE7214-E568-3244-8870-77918BAE808C}"/>
              </a:ext>
            </a:extLst>
          </p:cNvPr>
          <p:cNvSpPr txBox="1">
            <a:spLocks noChangeArrowheads="1"/>
          </p:cNvSpPr>
          <p:nvPr/>
        </p:nvSpPr>
        <p:spPr bwMode="auto">
          <a:xfrm>
            <a:off x="4955513" y="235404"/>
            <a:ext cx="3124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r>
              <a:rPr lang="en-US" altLang="en-US" b="0" dirty="0">
                <a:solidFill>
                  <a:schemeClr val="tx1"/>
                </a:solidFill>
                <a:latin typeface="Futura Hv BT" panose="020B0602020204020303" pitchFamily="34" charset="-79"/>
                <a:ea typeface="ＭＳ Ｐゴシック" panose="020B0600070205080204" pitchFamily="34" charset="-128"/>
              </a:rPr>
              <a:t>The Dura-</a:t>
            </a:r>
            <a:r>
              <a:rPr lang="en-US" altLang="en-US" b="0" dirty="0" err="1">
                <a:solidFill>
                  <a:schemeClr val="tx1"/>
                </a:solidFill>
                <a:latin typeface="Futura Hv BT" panose="020B0602020204020303" pitchFamily="34" charset="-79"/>
                <a:ea typeface="ＭＳ Ｐゴシック" panose="020B0600070205080204" pitchFamily="34" charset="-128"/>
              </a:rPr>
              <a:t>Europos</a:t>
            </a:r>
            <a:r>
              <a:rPr lang="en-US" altLang="en-US" b="0" dirty="0">
                <a:solidFill>
                  <a:schemeClr val="tx1"/>
                </a:solidFill>
                <a:latin typeface="Futura Hv BT" panose="020B0602020204020303" pitchFamily="34" charset="-79"/>
                <a:ea typeface="ＭＳ Ｐゴシック" panose="020B0600070205080204" pitchFamily="34" charset="-128"/>
              </a:rPr>
              <a:t> Synagogue paintings surprised scholars because they seemed to defy the 2</a:t>
            </a:r>
            <a:r>
              <a:rPr lang="en-US" altLang="en-US" b="0" baseline="30000" dirty="0">
                <a:solidFill>
                  <a:schemeClr val="tx1"/>
                </a:solidFill>
                <a:latin typeface="Futura Hv BT" panose="020B0602020204020303" pitchFamily="34" charset="-79"/>
                <a:ea typeface="ＭＳ Ｐゴシック" panose="020B0600070205080204" pitchFamily="34" charset="-128"/>
              </a:rPr>
              <a:t>nd</a:t>
            </a:r>
            <a:r>
              <a:rPr lang="en-US" altLang="en-US" b="0" dirty="0">
                <a:solidFill>
                  <a:schemeClr val="tx1"/>
                </a:solidFill>
                <a:latin typeface="Futura Hv BT" panose="020B0602020204020303" pitchFamily="34" charset="-79"/>
                <a:ea typeface="ＭＳ Ｐゴシック" panose="020B0600070205080204" pitchFamily="34" charset="-128"/>
              </a:rPr>
              <a:t> commandment (banning the creation of </a:t>
            </a:r>
            <a:r>
              <a:rPr lang="ja-JP" altLang="en-US" b="0">
                <a:solidFill>
                  <a:schemeClr val="tx1"/>
                </a:solidFill>
                <a:latin typeface="Futura Hv BT" panose="020B0602020204020303" pitchFamily="34" charset="-79"/>
                <a:ea typeface="ＭＳ Ｐゴシック" panose="020B0600070205080204" pitchFamily="34" charset="-128"/>
              </a:rPr>
              <a:t>“</a:t>
            </a:r>
            <a:r>
              <a:rPr lang="en-US" altLang="ja-JP" b="0" dirty="0">
                <a:solidFill>
                  <a:schemeClr val="tx1"/>
                </a:solidFill>
                <a:latin typeface="Futura Hv BT" panose="020B0602020204020303" pitchFamily="34" charset="-79"/>
                <a:ea typeface="ＭＳ Ｐゴシック" panose="020B0600070205080204" pitchFamily="34" charset="-128"/>
              </a:rPr>
              <a:t>graven images</a:t>
            </a:r>
            <a:r>
              <a:rPr lang="ja-JP" altLang="en-US" b="0">
                <a:solidFill>
                  <a:schemeClr val="tx1"/>
                </a:solidFill>
                <a:latin typeface="Futura Hv BT" panose="020B0602020204020303" pitchFamily="34" charset="-79"/>
                <a:ea typeface="ＭＳ Ｐゴシック" panose="020B0600070205080204" pitchFamily="34" charset="-128"/>
              </a:rPr>
              <a:t>”</a:t>
            </a:r>
            <a:r>
              <a:rPr lang="en-US" altLang="ja-JP" b="0" dirty="0">
                <a:solidFill>
                  <a:schemeClr val="tx1"/>
                </a:solidFill>
                <a:latin typeface="Futura Hv BT" panose="020B0602020204020303" pitchFamily="34" charset="-79"/>
                <a:ea typeface="ＭＳ Ｐゴシック" panose="020B0600070205080204" pitchFamily="34" charset="-128"/>
              </a:rPr>
              <a:t>).</a:t>
            </a:r>
          </a:p>
          <a:p>
            <a:pPr eaLnBrk="1" hangingPunct="1"/>
            <a:endParaRPr lang="en-US" altLang="en-US" b="0" dirty="0">
              <a:solidFill>
                <a:schemeClr val="tx1"/>
              </a:solidFill>
              <a:latin typeface="Futura Hv BT" panose="020B0602020204020303" pitchFamily="34" charset="-79"/>
              <a:ea typeface="ＭＳ Ｐゴシック" panose="020B0600070205080204" pitchFamily="34" charset="-128"/>
            </a:endParaRPr>
          </a:p>
        </p:txBody>
      </p:sp>
      <p:pic>
        <p:nvPicPr>
          <p:cNvPr id="5" name="Picture 4">
            <a:extLst>
              <a:ext uri="{FF2B5EF4-FFF2-40B4-BE49-F238E27FC236}">
                <a16:creationId xmlns:a16="http://schemas.microsoft.com/office/drawing/2014/main" id="{A6EC83A8-0ECB-AC45-95D8-BC4CCD1BB6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3993" y="132305"/>
            <a:ext cx="380891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503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4756" y="264641"/>
            <a:ext cx="10515600" cy="639427"/>
          </a:xfrm>
        </p:spPr>
        <p:txBody>
          <a:bodyPr>
            <a:normAutofit fontScale="90000"/>
          </a:bodyPr>
          <a:lstStyle/>
          <a:p>
            <a:pPr algn="ctr">
              <a:defRPr/>
            </a:pPr>
            <a:r>
              <a:rPr lang="en-US" dirty="0"/>
              <a:t>BURIAL PRACTICES</a:t>
            </a:r>
          </a:p>
        </p:txBody>
      </p:sp>
      <p:sp>
        <p:nvSpPr>
          <p:cNvPr id="5123" name="Content Placeholder 2"/>
          <p:cNvSpPr>
            <a:spLocks noGrp="1"/>
          </p:cNvSpPr>
          <p:nvPr>
            <p:ph idx="1"/>
          </p:nvPr>
        </p:nvSpPr>
        <p:spPr>
          <a:xfrm>
            <a:off x="838200" y="1095038"/>
            <a:ext cx="10515600" cy="4351338"/>
          </a:xfrm>
          <a:ln>
            <a:miter lim="800000"/>
            <a:headEnd/>
            <a:tailEnd/>
          </a:ln>
        </p:spPr>
        <p:txBody>
          <a:bodyPr numCol="2">
            <a:normAutofit fontScale="92500" lnSpcReduction="20000"/>
          </a:bodyPr>
          <a:lstStyle/>
          <a:p>
            <a:pPr eaLnBrk="1" hangingPunct="1">
              <a:defRPr/>
            </a:pPr>
            <a:r>
              <a:rPr lang="en-US" dirty="0"/>
              <a:t>*</a:t>
            </a:r>
            <a:r>
              <a:rPr lang="en-US" sz="2300" dirty="0"/>
              <a:t>Early Christian art refers to the earliest preserved works with Christian subjects, not the art of the Christians in the time of Jesus</a:t>
            </a:r>
          </a:p>
          <a:p>
            <a:pPr eaLnBrk="1" hangingPunct="1">
              <a:defRPr/>
            </a:pPr>
            <a:r>
              <a:rPr lang="en-US" sz="2300" dirty="0"/>
              <a:t>Most Christian art is found in catacombs (vast subterranean networks of galleries and chambers used for burying the Christian dead)</a:t>
            </a:r>
          </a:p>
          <a:p>
            <a:pPr eaLnBrk="1" hangingPunct="1">
              <a:defRPr/>
            </a:pPr>
            <a:r>
              <a:rPr lang="en-US" sz="2300" dirty="0"/>
              <a:t>Catacombs were tunneled out of </a:t>
            </a:r>
            <a:r>
              <a:rPr lang="en-US" sz="2300" dirty="0" err="1"/>
              <a:t>tufa</a:t>
            </a:r>
            <a:r>
              <a:rPr lang="en-US" sz="2300" dirty="0"/>
              <a:t> bedrock (like the Etruscans, but less elaborate) some extend 60-90 miles, could house as many as 4 million bodies</a:t>
            </a:r>
          </a:p>
          <a:p>
            <a:pPr eaLnBrk="1" hangingPunct="1">
              <a:defRPr/>
            </a:pPr>
            <a:r>
              <a:rPr lang="en-US" sz="2300" dirty="0"/>
              <a:t>Roman custom required that Christians be buried outside city walls on private property purchased by a confraternity (association of Christian families)</a:t>
            </a:r>
          </a:p>
          <a:p>
            <a:pPr eaLnBrk="1" hangingPunct="1">
              <a:defRPr/>
            </a:pPr>
            <a:r>
              <a:rPr lang="en-US" sz="2300" dirty="0"/>
              <a:t>Process: galleries 3-4 feet wide were dug around the perimeter of the burial ground at a convenient level below the surface, then they cut openings (</a:t>
            </a:r>
            <a:r>
              <a:rPr lang="en-US" sz="2300" dirty="0" err="1"/>
              <a:t>loculi</a:t>
            </a:r>
            <a:r>
              <a:rPr lang="en-US" sz="2300" dirty="0"/>
              <a:t>) to receive the bodies, placed on top of each other like shelves</a:t>
            </a:r>
          </a:p>
          <a:p>
            <a:pPr lvl="1" eaLnBrk="1" hangingPunct="1">
              <a:defRPr/>
            </a:pPr>
            <a:r>
              <a:rPr lang="en-US" sz="2300" dirty="0"/>
              <a:t>Later they carved out small rooms (cubicula) that served as </a:t>
            </a:r>
            <a:r>
              <a:rPr lang="en-US" sz="2300" dirty="0" err="1"/>
              <a:t>morturary</a:t>
            </a:r>
            <a:r>
              <a:rPr lang="en-US" sz="2300" dirty="0"/>
              <a:t> chapels</a:t>
            </a:r>
          </a:p>
          <a:p>
            <a:pPr lvl="1" eaLnBrk="1" hangingPunct="1">
              <a:defRPr/>
            </a:pPr>
            <a:r>
              <a:rPr lang="en-US" sz="2300" dirty="0"/>
              <a:t>Once the galleries were full, they built more at right angles, and then built lower into the ground, and made staircases</a:t>
            </a:r>
          </a:p>
        </p:txBody>
      </p:sp>
      <p:pic>
        <p:nvPicPr>
          <p:cNvPr id="6148" name="Picture 6" descr="Catacomb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5181600"/>
            <a:ext cx="25908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9"/>
          <p:cNvSpPr>
            <a:spLocks noChangeArrowheads="1"/>
          </p:cNvSpPr>
          <p:nvPr/>
        </p:nvSpPr>
        <p:spPr bwMode="auto">
          <a:xfrm>
            <a:off x="8305800" y="4724401"/>
            <a:ext cx="781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a:solidFill>
                  <a:srgbClr val="FF0000"/>
                </a:solidFill>
              </a:rPr>
              <a:t>loculi</a:t>
            </a:r>
          </a:p>
        </p:txBody>
      </p:sp>
      <p:sp>
        <p:nvSpPr>
          <p:cNvPr id="6150" name="Line 10"/>
          <p:cNvSpPr>
            <a:spLocks noChangeShapeType="1"/>
          </p:cNvSpPr>
          <p:nvPr/>
        </p:nvSpPr>
        <p:spPr bwMode="auto">
          <a:xfrm flipH="1">
            <a:off x="8458200" y="5105400"/>
            <a:ext cx="152400" cy="685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1" name="Line 11"/>
          <p:cNvSpPr>
            <a:spLocks noChangeShapeType="1"/>
          </p:cNvSpPr>
          <p:nvPr/>
        </p:nvSpPr>
        <p:spPr bwMode="auto">
          <a:xfrm>
            <a:off x="8763000" y="5181600"/>
            <a:ext cx="457200"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438340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Text Box 2">
            <a:extLst>
              <a:ext uri="{FF2B5EF4-FFF2-40B4-BE49-F238E27FC236}">
                <a16:creationId xmlns:a16="http://schemas.microsoft.com/office/drawing/2014/main" id="{A4DB00ED-633E-7B48-96C2-26E85B7AF228}"/>
              </a:ext>
            </a:extLst>
          </p:cNvPr>
          <p:cNvSpPr txBox="1">
            <a:spLocks noChangeArrowheads="1"/>
          </p:cNvSpPr>
          <p:nvPr/>
        </p:nvSpPr>
        <p:spPr bwMode="auto">
          <a:xfrm>
            <a:off x="1670050" y="4343401"/>
            <a:ext cx="3962400" cy="1200329"/>
          </a:xfrm>
          <a:prstGeom prst="rect">
            <a:avLst/>
          </a:prstGeom>
          <a:noFill/>
          <a:ln w="9525">
            <a:noFill/>
            <a:miter lim="800000"/>
            <a:headEnd/>
            <a:tailEnd/>
          </a:ln>
        </p:spPr>
        <p:txBody>
          <a:bodyPr>
            <a:spAutoFit/>
          </a:bodyPr>
          <a:lstStyle/>
          <a:p>
            <a:pPr algn="r" eaLnBrk="1" hangingPunct="1">
              <a:spcBef>
                <a:spcPct val="50000"/>
              </a:spcBef>
              <a:defRPr/>
            </a:pPr>
            <a:r>
              <a:rPr lang="en-US" dirty="0">
                <a:solidFill>
                  <a:srgbClr val="FBAE00"/>
                </a:solidFill>
                <a:cs typeface="ヒラギノ明朝 ProN W6" charset="-128"/>
                <a:sym typeface="Times" charset="0"/>
              </a:rPr>
              <a:t>Catacomb showing </a:t>
            </a:r>
            <a:r>
              <a:rPr lang="en-US" u="sng" dirty="0" err="1">
                <a:solidFill>
                  <a:srgbClr val="FBAE00"/>
                </a:solidFill>
                <a:cs typeface="ヒラギノ明朝 ProN W6" charset="-128"/>
                <a:sym typeface="Times" charset="0"/>
              </a:rPr>
              <a:t>loculi</a:t>
            </a:r>
            <a:endParaRPr lang="en-US" u="sng" dirty="0">
              <a:solidFill>
                <a:srgbClr val="FBAE00"/>
              </a:solidFill>
              <a:cs typeface="ヒラギノ明朝 ProN W6" charset="-128"/>
              <a:sym typeface="Times" charset="0"/>
            </a:endParaRPr>
          </a:p>
          <a:p>
            <a:pPr algn="r" eaLnBrk="1" hangingPunct="1">
              <a:spcBef>
                <a:spcPct val="50000"/>
              </a:spcBef>
              <a:defRPr/>
            </a:pPr>
            <a:r>
              <a:rPr lang="en-US" dirty="0">
                <a:solidFill>
                  <a:srgbClr val="FBAE00"/>
                </a:solidFill>
                <a:cs typeface="ヒラギノ明朝 ProN W6" charset="-128"/>
                <a:sym typeface="Times" charset="0"/>
              </a:rPr>
              <a:t>Rome</a:t>
            </a:r>
          </a:p>
          <a:p>
            <a:pPr algn="r" eaLnBrk="1" hangingPunct="1">
              <a:spcBef>
                <a:spcPct val="50000"/>
              </a:spcBef>
              <a:defRPr/>
            </a:pPr>
            <a:r>
              <a:rPr lang="en-US" dirty="0">
                <a:solidFill>
                  <a:srgbClr val="FBAE00"/>
                </a:solidFill>
                <a:cs typeface="ヒラギノ明朝 ProN W6" charset="-128"/>
                <a:sym typeface="Times" charset="0"/>
              </a:rPr>
              <a:t>3rd-4th centuries</a:t>
            </a:r>
          </a:p>
        </p:txBody>
      </p:sp>
      <p:pic>
        <p:nvPicPr>
          <p:cNvPr id="33794" name="Picture 4" descr="catacomb.jpg                                                   000CE8C5William's Hard Drive           B6EA260F:">
            <a:extLst>
              <a:ext uri="{FF2B5EF4-FFF2-40B4-BE49-F238E27FC236}">
                <a16:creationId xmlns:a16="http://schemas.microsoft.com/office/drawing/2014/main" id="{F24AFF98-BB01-C945-B362-A4C03FFD1A1E}"/>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6988098" y="25400"/>
            <a:ext cx="47244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860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870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02"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BC498CEC-AD96-1045-A47E-C027E792CBC9}"/>
              </a:ext>
            </a:extLst>
          </p:cNvPr>
          <p:cNvSpPr>
            <a:spLocks noGrp="1" noChangeArrowheads="1"/>
          </p:cNvSpPr>
          <p:nvPr>
            <p:ph type="title"/>
          </p:nvPr>
        </p:nvSpPr>
        <p:spPr>
          <a:xfrm>
            <a:off x="1524000" y="52389"/>
            <a:ext cx="8955088" cy="1431925"/>
          </a:xfrm>
        </p:spPr>
        <p:txBody>
          <a:bodyPr/>
          <a:lstStyle/>
          <a:p>
            <a:pPr eaLnBrk="1" hangingPunct="1">
              <a:defRPr/>
            </a:pPr>
            <a:r>
              <a:rPr lang="en-US" altLang="en-US" sz="3600">
                <a:solidFill>
                  <a:srgbClr val="FBAE00"/>
                </a:solidFill>
                <a:sym typeface="Lucida Grande" charset="0"/>
              </a:rPr>
              <a:t>Frescoes on the </a:t>
            </a:r>
            <a:br>
              <a:rPr lang="en-US" altLang="en-US" sz="3600">
                <a:solidFill>
                  <a:srgbClr val="FBAE00"/>
                </a:solidFill>
                <a:sym typeface="Lucida Grande" charset="0"/>
              </a:rPr>
            </a:br>
            <a:r>
              <a:rPr lang="en-US" altLang="en-US" sz="3600" b="1" i="1" u="sng">
                <a:solidFill>
                  <a:srgbClr val="FBAE00"/>
                </a:solidFill>
                <a:sym typeface="Lucida Grande" charset="0"/>
              </a:rPr>
              <a:t>Dome of Heaven</a:t>
            </a:r>
            <a:r>
              <a:rPr lang="en-US" altLang="en-US" sz="3600" b="1" i="1">
                <a:solidFill>
                  <a:srgbClr val="FBAE00"/>
                </a:solidFill>
                <a:sym typeface="Lucida Grande" charset="0"/>
              </a:rPr>
              <a:t>:</a:t>
            </a:r>
          </a:p>
        </p:txBody>
      </p:sp>
      <p:sp>
        <p:nvSpPr>
          <p:cNvPr id="35842" name="Rectangle 3">
            <a:extLst>
              <a:ext uri="{FF2B5EF4-FFF2-40B4-BE49-F238E27FC236}">
                <a16:creationId xmlns:a16="http://schemas.microsoft.com/office/drawing/2014/main" id="{A2E66A44-4B43-E949-A9CC-81E93201259A}"/>
              </a:ext>
            </a:extLst>
          </p:cNvPr>
          <p:cNvSpPr>
            <a:spLocks noGrp="1" noChangeArrowheads="1"/>
          </p:cNvSpPr>
          <p:nvPr>
            <p:ph type="body" idx="1"/>
          </p:nvPr>
        </p:nvSpPr>
        <p:spPr bwMode="auto">
          <a:xfrm>
            <a:off x="1700214" y="1371600"/>
            <a:ext cx="8739187"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endParaRPr lang="en-US" altLang="en-US" sz="2400" dirty="0">
              <a:solidFill>
                <a:srgbClr val="FBAE00"/>
              </a:solidFill>
            </a:endParaRPr>
          </a:p>
          <a:p>
            <a:pPr eaLnBrk="1" hangingPunct="1"/>
            <a:r>
              <a:rPr lang="en-US" altLang="en-US" sz="2400" dirty="0">
                <a:solidFill>
                  <a:srgbClr val="FBAE00"/>
                </a:solidFill>
              </a:rPr>
              <a:t>Chambers that served as </a:t>
            </a:r>
            <a:r>
              <a:rPr lang="en-US" altLang="en-US" sz="2400" b="1" u="sng" dirty="0">
                <a:solidFill>
                  <a:srgbClr val="FBAE00"/>
                </a:solidFill>
              </a:rPr>
              <a:t>mortuary chapels</a:t>
            </a:r>
            <a:r>
              <a:rPr lang="en-US" altLang="en-US" sz="2400" dirty="0">
                <a:solidFill>
                  <a:srgbClr val="FBAE00"/>
                </a:solidFill>
              </a:rPr>
              <a:t> adjoining the galleries </a:t>
            </a:r>
            <a:r>
              <a:rPr lang="en-US" altLang="en-US" sz="2400" b="1" u="sng" dirty="0">
                <a:solidFill>
                  <a:srgbClr val="FBAE00"/>
                </a:solidFill>
              </a:rPr>
              <a:t>in catacombs</a:t>
            </a:r>
            <a:r>
              <a:rPr lang="en-US" altLang="en-US" sz="2400" dirty="0">
                <a:solidFill>
                  <a:srgbClr val="FBAE00"/>
                </a:solidFill>
              </a:rPr>
              <a:t> were sometimes painted with Christian symbols and motifs.</a:t>
            </a:r>
          </a:p>
          <a:p>
            <a:pPr eaLnBrk="1" hangingPunct="1"/>
            <a:r>
              <a:rPr lang="en-US" altLang="en-US" sz="2400" dirty="0">
                <a:solidFill>
                  <a:srgbClr val="FBAE00"/>
                </a:solidFill>
              </a:rPr>
              <a:t>Paintings vary in quality from hastily rendered “graffiti” to sensitive and clearly professional painting that rivals any Roman examples known. </a:t>
            </a:r>
          </a:p>
          <a:p>
            <a:pPr eaLnBrk="1" hangingPunct="1"/>
            <a:r>
              <a:rPr lang="en-US" altLang="en-US" sz="2400" dirty="0">
                <a:solidFill>
                  <a:srgbClr val="FBAE00"/>
                </a:solidFill>
              </a:rPr>
              <a:t>Imagery ranges from mere decoration, to simple symbols (fish, anchors, grapes, birds), to figures of the deceased praying (the </a:t>
            </a:r>
            <a:r>
              <a:rPr lang="en-US" altLang="en-US" sz="2400" b="1" u="sng" dirty="0" err="1">
                <a:solidFill>
                  <a:srgbClr val="FBAE00"/>
                </a:solidFill>
              </a:rPr>
              <a:t>orantes</a:t>
            </a:r>
            <a:r>
              <a:rPr lang="en-US" altLang="en-US" sz="2400" b="1" u="sng" dirty="0">
                <a:solidFill>
                  <a:srgbClr val="FBAE00"/>
                </a:solidFill>
              </a:rPr>
              <a:t> figures</a:t>
            </a:r>
            <a:r>
              <a:rPr lang="en-US" altLang="en-US" sz="2400" dirty="0">
                <a:solidFill>
                  <a:srgbClr val="FBAE00"/>
                </a:solidFill>
              </a:rPr>
              <a:t>), to scenes from the old and new testaments. </a:t>
            </a:r>
          </a:p>
          <a:p>
            <a:pPr eaLnBrk="1" hangingPunct="1"/>
            <a:r>
              <a:rPr lang="en-US" altLang="en-US" sz="2400" dirty="0">
                <a:solidFill>
                  <a:srgbClr val="FBAE00"/>
                </a:solidFill>
              </a:rPr>
              <a:t>One may safely surmise that the wealthier families provided the richer decorations. </a:t>
            </a:r>
          </a:p>
        </p:txBody>
      </p:sp>
    </p:spTree>
    <p:extLst>
      <p:ext uri="{BB962C8B-B14F-4D97-AF65-F5344CB8AC3E}">
        <p14:creationId xmlns:p14="http://schemas.microsoft.com/office/powerpoint/2010/main" val="3768428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733" y="533986"/>
            <a:ext cx="8160901" cy="5286949"/>
          </a:xfrm>
          <a:prstGeom prst="rect">
            <a:avLst/>
          </a:prstGeom>
        </p:spPr>
      </p:pic>
      <p:pic>
        <p:nvPicPr>
          <p:cNvPr id="3" name="Picture 2">
            <a:extLst>
              <a:ext uri="{FF2B5EF4-FFF2-40B4-BE49-F238E27FC236}">
                <a16:creationId xmlns:a16="http://schemas.microsoft.com/office/drawing/2014/main" id="{B85E97EF-3873-AD4F-BA84-849B553AA1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6842" y="310966"/>
            <a:ext cx="3765157" cy="5754029"/>
          </a:xfrm>
          <a:prstGeom prst="rect">
            <a:avLst/>
          </a:prstGeom>
        </p:spPr>
      </p:pic>
      <p:sp>
        <p:nvSpPr>
          <p:cNvPr id="4" name="5-Point Star 3">
            <a:extLst>
              <a:ext uri="{FF2B5EF4-FFF2-40B4-BE49-F238E27FC236}">
                <a16:creationId xmlns:a16="http://schemas.microsoft.com/office/drawing/2014/main" id="{19DC6E7E-3389-8F4C-93BF-95175052D480}"/>
              </a:ext>
            </a:extLst>
          </p:cNvPr>
          <p:cNvSpPr/>
          <p:nvPr/>
        </p:nvSpPr>
        <p:spPr>
          <a:xfrm>
            <a:off x="1524000" y="5434063"/>
            <a:ext cx="1306286" cy="12618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8774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Early Christian</a:t>
            </a:r>
          </a:p>
        </p:txBody>
      </p:sp>
      <p:sp>
        <p:nvSpPr>
          <p:cNvPr id="7" name="Text Placeholder 6"/>
          <p:cNvSpPr>
            <a:spLocks noGrp="1"/>
          </p:cNvSpPr>
          <p:nvPr>
            <p:ph type="body" idx="1"/>
          </p:nvPr>
        </p:nvSpPr>
        <p:spPr/>
        <p:txBody>
          <a:bodyPr/>
          <a:lstStyle/>
          <a:p>
            <a:r>
              <a:rPr lang="en-US" dirty="0"/>
              <a:t>Medieval Art</a:t>
            </a:r>
          </a:p>
        </p:txBody>
      </p:sp>
    </p:spTree>
    <p:extLst>
      <p:ext uri="{BB962C8B-B14F-4D97-AF65-F5344CB8AC3E}">
        <p14:creationId xmlns:p14="http://schemas.microsoft.com/office/powerpoint/2010/main" val="964292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Text Box 2">
            <a:extLst>
              <a:ext uri="{FF2B5EF4-FFF2-40B4-BE49-F238E27FC236}">
                <a16:creationId xmlns:a16="http://schemas.microsoft.com/office/drawing/2014/main" id="{D482EE87-0FD9-FB44-8B3A-5CFDD0662790}"/>
              </a:ext>
            </a:extLst>
          </p:cNvPr>
          <p:cNvSpPr txBox="1">
            <a:spLocks noChangeArrowheads="1"/>
          </p:cNvSpPr>
          <p:nvPr/>
        </p:nvSpPr>
        <p:spPr bwMode="auto">
          <a:xfrm>
            <a:off x="1752600" y="5170489"/>
            <a:ext cx="4038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algn="r" eaLnBrk="1" hangingPunct="1">
              <a:spcBef>
                <a:spcPct val="50000"/>
              </a:spcBef>
            </a:pPr>
            <a:r>
              <a:rPr lang="en-US" altLang="en-US" sz="2000" i="1">
                <a:solidFill>
                  <a:srgbClr val="FBAE00"/>
                </a:solidFill>
                <a:latin typeface="Futura Hv BT" panose="020B0602020204020303" pitchFamily="34" charset="-79"/>
                <a:ea typeface="ＭＳ Ｐゴシック" panose="020B0600070205080204" pitchFamily="34" charset="-128"/>
              </a:rPr>
              <a:t>Orant figure</a:t>
            </a:r>
          </a:p>
          <a:p>
            <a:pPr algn="r" eaLnBrk="1" hangingPunct="1">
              <a:spcBef>
                <a:spcPct val="50000"/>
              </a:spcBef>
            </a:pPr>
            <a:r>
              <a:rPr lang="en-US" altLang="en-US" sz="2000" b="0">
                <a:solidFill>
                  <a:srgbClr val="FBAE00"/>
                </a:solidFill>
                <a:latin typeface="Futura Hv BT" panose="020B0602020204020303" pitchFamily="34" charset="-79"/>
                <a:ea typeface="ＭＳ Ｐゴシック" panose="020B0600070205080204" pitchFamily="34" charset="-128"/>
              </a:rPr>
              <a:t>Catacomb of Priscilla, Rome,Italy</a:t>
            </a:r>
          </a:p>
          <a:p>
            <a:pPr algn="r" eaLnBrk="1" hangingPunct="1">
              <a:spcBef>
                <a:spcPct val="50000"/>
              </a:spcBef>
            </a:pPr>
            <a:r>
              <a:rPr lang="en-US" altLang="en-US" sz="2000" b="0">
                <a:solidFill>
                  <a:srgbClr val="FBAE00"/>
                </a:solidFill>
                <a:latin typeface="Futura Hv BT" panose="020B0602020204020303" pitchFamily="34" charset="-79"/>
                <a:ea typeface="ＭＳ Ｐゴシック" panose="020B0600070205080204" pitchFamily="34" charset="-128"/>
              </a:rPr>
              <a:t>3</a:t>
            </a:r>
            <a:r>
              <a:rPr lang="en-US" altLang="en-US" sz="2000" b="0" baseline="30000">
                <a:solidFill>
                  <a:srgbClr val="FBAE00"/>
                </a:solidFill>
                <a:latin typeface="Futura Hv BT" panose="020B0602020204020303" pitchFamily="34" charset="-79"/>
                <a:ea typeface="ＭＳ Ｐゴシック" panose="020B0600070205080204" pitchFamily="34" charset="-128"/>
              </a:rPr>
              <a:t>rd</a:t>
            </a:r>
            <a:r>
              <a:rPr lang="en-US" altLang="en-US" sz="2000" b="0">
                <a:solidFill>
                  <a:srgbClr val="FBAE00"/>
                </a:solidFill>
                <a:latin typeface="Futura Hv BT" panose="020B0602020204020303" pitchFamily="34" charset="-79"/>
                <a:ea typeface="ＭＳ Ｐゴシック" panose="020B0600070205080204" pitchFamily="34" charset="-128"/>
              </a:rPr>
              <a:t> century, fresco</a:t>
            </a:r>
          </a:p>
        </p:txBody>
      </p:sp>
      <p:pic>
        <p:nvPicPr>
          <p:cNvPr id="41986" name="Picture 4" descr="roman_donna_velata-ca#CE6B4.jpg                                000CE8C5William's Hard Drive           B6EA260F:">
            <a:extLst>
              <a:ext uri="{FF2B5EF4-FFF2-40B4-BE49-F238E27FC236}">
                <a16:creationId xmlns:a16="http://schemas.microsoft.com/office/drawing/2014/main" id="{220C7B8D-6F40-DF4C-A60B-9ED18B93F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85"/>
          <a:stretch>
            <a:fillRect/>
          </a:stretch>
        </p:blipFill>
        <p:spPr bwMode="auto">
          <a:xfrm>
            <a:off x="5867400" y="-25400"/>
            <a:ext cx="4800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1">
            <a:extLst>
              <a:ext uri="{FF2B5EF4-FFF2-40B4-BE49-F238E27FC236}">
                <a16:creationId xmlns:a16="http://schemas.microsoft.com/office/drawing/2014/main" id="{37341689-6544-6C4C-B73C-A1B9447C47C2}"/>
              </a:ext>
            </a:extLst>
          </p:cNvPr>
          <p:cNvSpPr txBox="1">
            <a:spLocks noChangeArrowheads="1"/>
          </p:cNvSpPr>
          <p:nvPr/>
        </p:nvSpPr>
        <p:spPr bwMode="auto">
          <a:xfrm>
            <a:off x="1752600" y="304800"/>
            <a:ext cx="31242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r>
              <a:rPr lang="en-US" altLang="en-US" u="sng">
                <a:solidFill>
                  <a:srgbClr val="FBAE00"/>
                </a:solidFill>
                <a:latin typeface="Futura Hv BT" panose="020B0602020204020303" pitchFamily="34" charset="-79"/>
                <a:ea typeface="ＭＳ Ｐゴシック" panose="020B0600070205080204" pitchFamily="34" charset="-128"/>
              </a:rPr>
              <a:t>Orant</a:t>
            </a:r>
            <a:r>
              <a:rPr lang="en-US" altLang="en-US">
                <a:solidFill>
                  <a:srgbClr val="FBAE00"/>
                </a:solidFill>
                <a:latin typeface="Futura Hv BT" panose="020B0602020204020303" pitchFamily="34" charset="-79"/>
                <a:ea typeface="ＭＳ Ｐゴシック" panose="020B0600070205080204" pitchFamily="34" charset="-128"/>
              </a:rPr>
              <a:t>:</a:t>
            </a:r>
            <a:endParaRPr lang="en-US" altLang="en-US">
              <a:solidFill>
                <a:srgbClr val="DA0007"/>
              </a:solidFill>
              <a:latin typeface="Rockwell" panose="02060603020205020403" pitchFamily="18" charset="77"/>
              <a:ea typeface="ＭＳ Ｐゴシック" panose="020B0600070205080204" pitchFamily="34" charset="-128"/>
            </a:endParaRPr>
          </a:p>
          <a:p>
            <a:pPr eaLnBrk="1" hangingPunct="1"/>
            <a:r>
              <a:rPr lang="en-US" altLang="en-US" b="0">
                <a:solidFill>
                  <a:srgbClr val="FBAE00"/>
                </a:solidFill>
                <a:latin typeface="Futura Hv BT" panose="020B0602020204020303" pitchFamily="34" charset="-79"/>
                <a:ea typeface="ＭＳ Ｐゴシック" panose="020B0600070205080204" pitchFamily="34" charset="-128"/>
              </a:rPr>
              <a:t>figure of the deceased praying</a:t>
            </a:r>
          </a:p>
          <a:p>
            <a:pPr eaLnBrk="1" hangingPunct="1"/>
            <a:endParaRPr lang="en-US" altLang="en-US" b="0">
              <a:solidFill>
                <a:srgbClr val="FBAE00"/>
              </a:solidFill>
              <a:latin typeface="Futura Hv BT" panose="020B0602020204020303" pitchFamily="34" charset="-79"/>
              <a:ea typeface="ＭＳ Ｐゴシック" panose="020B0600070205080204" pitchFamily="34" charset="-128"/>
            </a:endParaRPr>
          </a:p>
          <a:p>
            <a:pPr algn="r" eaLnBrk="1" hangingPunct="1"/>
            <a:r>
              <a:rPr lang="en-US" altLang="en-US" sz="2000" b="0">
                <a:solidFill>
                  <a:srgbClr val="FBAE00"/>
                </a:solidFill>
                <a:latin typeface="Futura Hv BT" panose="020B0602020204020303" pitchFamily="34" charset="-79"/>
                <a:ea typeface="ＭＳ Ｐゴシック" panose="020B0600070205080204" pitchFamily="34" charset="-128"/>
              </a:rPr>
              <a:t>The hands up gesture is a praying posture. </a:t>
            </a:r>
            <a:endParaRPr lang="en-US" altLang="en-US" sz="2000" b="0">
              <a:solidFill>
                <a:srgbClr val="DA0007"/>
              </a:solidFill>
              <a:latin typeface="Rockwell" panose="02060603020205020403" pitchFamily="18" charset="77"/>
              <a:ea typeface="ＭＳ Ｐゴシック" panose="020B0600070205080204" pitchFamily="34" charset="-128"/>
            </a:endParaRPr>
          </a:p>
        </p:txBody>
      </p:sp>
    </p:spTree>
    <p:extLst>
      <p:ext uri="{BB962C8B-B14F-4D97-AF65-F5344CB8AC3E}">
        <p14:creationId xmlns:p14="http://schemas.microsoft.com/office/powerpoint/2010/main" val="2787913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864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25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Reality vs. Abstraction</a:t>
            </a:r>
          </a:p>
        </p:txBody>
      </p:sp>
      <p:sp>
        <p:nvSpPr>
          <p:cNvPr id="3" name="Content Placeholder 2"/>
          <p:cNvSpPr>
            <a:spLocks noGrp="1"/>
          </p:cNvSpPr>
          <p:nvPr>
            <p:ph idx="1"/>
          </p:nvPr>
        </p:nvSpPr>
        <p:spPr>
          <a:xfrm>
            <a:off x="1219200" y="1660072"/>
            <a:ext cx="10332635" cy="3777622"/>
          </a:xfrm>
        </p:spPr>
        <p:txBody>
          <a:bodyPr>
            <a:normAutofit/>
          </a:bodyPr>
          <a:lstStyle/>
          <a:p>
            <a:r>
              <a:rPr lang="en-US" dirty="0"/>
              <a:t>Classical art-focused on realism and naturalism, creating an illusion for the viewer</a:t>
            </a:r>
          </a:p>
          <a:p>
            <a:pPr lvl="1"/>
            <a:r>
              <a:rPr lang="en-US" dirty="0"/>
              <a:t>This is a problem for the Christians</a:t>
            </a:r>
          </a:p>
          <a:p>
            <a:pPr lvl="1"/>
            <a:r>
              <a:rPr lang="en-US" dirty="0"/>
              <a:t>One of the ten commandments was to forbid graven images</a:t>
            </a:r>
          </a:p>
          <a:p>
            <a:pPr lvl="1"/>
            <a:r>
              <a:rPr lang="en-US" dirty="0"/>
              <a:t>However-most early Christians were converted pagans who were accustomed to using images in religious worship</a:t>
            </a:r>
          </a:p>
          <a:p>
            <a:r>
              <a:rPr lang="en-US" dirty="0"/>
              <a:t>If illusionary art looks like something in nature, it can be considered idolatry</a:t>
            </a:r>
          </a:p>
          <a:p>
            <a:pPr lvl="1"/>
            <a:r>
              <a:rPr lang="en-US" dirty="0"/>
              <a:t>Augustine-images are like actors and are “lying,” an image cannot be what it claims to be</a:t>
            </a:r>
          </a:p>
          <a:p>
            <a:r>
              <a:rPr lang="en-US" dirty="0"/>
              <a:t>Christians favored flat representations of people, animals, and subjects</a:t>
            </a:r>
          </a:p>
          <a:p>
            <a:pPr lvl="1"/>
            <a:r>
              <a:rPr lang="en-US" dirty="0"/>
              <a:t>Removed the “lying” and temptations of idolatry</a:t>
            </a:r>
          </a:p>
        </p:txBody>
      </p:sp>
    </p:spTree>
    <p:extLst>
      <p:ext uri="{BB962C8B-B14F-4D97-AF65-F5344CB8AC3E}">
        <p14:creationId xmlns:p14="http://schemas.microsoft.com/office/powerpoint/2010/main" val="3352357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a:extLst>
              <a:ext uri="{FF2B5EF4-FFF2-40B4-BE49-F238E27FC236}">
                <a16:creationId xmlns:a16="http://schemas.microsoft.com/office/drawing/2014/main" id="{A98AD5D5-B8D7-3343-B678-7F6A57A9367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2" y="9525"/>
            <a:ext cx="5080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2">
            <a:extLst>
              <a:ext uri="{FF2B5EF4-FFF2-40B4-BE49-F238E27FC236}">
                <a16:creationId xmlns:a16="http://schemas.microsoft.com/office/drawing/2014/main" id="{35CDAF41-0DC7-034E-8C8F-F44CB2B4E4E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8757" y="2118732"/>
            <a:ext cx="6956888" cy="473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9DE6D3EF-FF3D-EA41-BC4B-EAFDD2E3948C}"/>
              </a:ext>
            </a:extLst>
          </p:cNvPr>
          <p:cNvSpPr>
            <a:spLocks noGrp="1" noChangeArrowheads="1"/>
          </p:cNvSpPr>
          <p:nvPr>
            <p:ph type="title"/>
          </p:nvPr>
        </p:nvSpPr>
        <p:spPr>
          <a:xfrm>
            <a:off x="5804136" y="414415"/>
            <a:ext cx="5666130" cy="2682719"/>
          </a:xfrm>
        </p:spPr>
        <p:txBody>
          <a:bodyPr vert="horz" lIns="91440" tIns="45720" rIns="132080" bIns="45720" rtlCol="0" anchor="t">
            <a:noAutofit/>
          </a:bodyPr>
          <a:lstStyle/>
          <a:p>
            <a:pPr eaLnBrk="1" hangingPunct="1">
              <a:defRPr/>
            </a:pPr>
            <a:r>
              <a:rPr lang="en-US" altLang="en-US" sz="1800" dirty="0">
                <a:sym typeface="Lucida Grande" charset="0"/>
              </a:rPr>
              <a:t>The Good Shepherd, the story of Jonah, and </a:t>
            </a:r>
            <a:r>
              <a:rPr lang="en-US" altLang="en-US" sz="1800" dirty="0" err="1">
                <a:sym typeface="Lucida Grande" charset="0"/>
              </a:rPr>
              <a:t>orants</a:t>
            </a:r>
            <a:r>
              <a:rPr lang="en-US" altLang="en-US" sz="1800" dirty="0">
                <a:sym typeface="Lucida Grande" charset="0"/>
              </a:rPr>
              <a:t>, painted ceiling of a cubiculum in the Catacomb of Saints Peter and Marcellinus, Rome, Italy, early fourth century.  </a:t>
            </a:r>
          </a:p>
        </p:txBody>
      </p:sp>
    </p:spTree>
    <p:extLst>
      <p:ext uri="{BB962C8B-B14F-4D97-AF65-F5344CB8AC3E}">
        <p14:creationId xmlns:p14="http://schemas.microsoft.com/office/powerpoint/2010/main" val="899145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6733" y="140677"/>
            <a:ext cx="3932237" cy="792164"/>
          </a:xfrm>
        </p:spPr>
        <p:txBody>
          <a:bodyPr anchor="t">
            <a:normAutofit/>
          </a:bodyPr>
          <a:lstStyle/>
          <a:p>
            <a:pPr>
              <a:defRPr/>
            </a:pPr>
            <a:r>
              <a:rPr lang="en-US" sz="2400" dirty="0">
                <a:solidFill>
                  <a:schemeClr val="accent6">
                    <a:lumMod val="75000"/>
                  </a:schemeClr>
                </a:solidFill>
              </a:rPr>
              <a:t>The Good Shepherd, 400 CE, Early Christian, Rome, fresco</a:t>
            </a:r>
          </a:p>
        </p:txBody>
      </p:sp>
      <p:sp>
        <p:nvSpPr>
          <p:cNvPr id="6147" name="Text Placeholder 5"/>
          <p:cNvSpPr>
            <a:spLocks noGrp="1"/>
          </p:cNvSpPr>
          <p:nvPr>
            <p:ph type="body" sz="half" idx="2"/>
          </p:nvPr>
        </p:nvSpPr>
        <p:spPr>
          <a:xfrm>
            <a:off x="90084" y="932841"/>
            <a:ext cx="4273070" cy="5925159"/>
          </a:xfrm>
        </p:spPr>
        <p:txBody>
          <a:bodyPr>
            <a:noAutofit/>
          </a:bodyPr>
          <a:lstStyle/>
          <a:p>
            <a:pPr eaLnBrk="1" hangingPunct="1">
              <a:buFont typeface="Arial" pitchFamily="34" charset="0"/>
              <a:buChar char="•"/>
              <a:defRPr/>
            </a:pPr>
            <a:r>
              <a:rPr lang="en-US" sz="1300" dirty="0"/>
              <a:t>Found in the catacomb of Saints Peter and </a:t>
            </a:r>
            <a:r>
              <a:rPr lang="en-US" sz="1300" dirty="0" err="1"/>
              <a:t>Marcellinus</a:t>
            </a:r>
            <a:endParaRPr lang="en-US" sz="1300" dirty="0"/>
          </a:p>
          <a:p>
            <a:pPr eaLnBrk="1" hangingPunct="1">
              <a:lnSpc>
                <a:spcPct val="100000"/>
              </a:lnSpc>
              <a:buFont typeface="Arial" pitchFamily="34" charset="0"/>
              <a:buChar char="•"/>
              <a:defRPr/>
            </a:pPr>
            <a:r>
              <a:rPr lang="en-US" sz="1300" dirty="0"/>
              <a:t>Lunettes-semi-circular frames </a:t>
            </a:r>
          </a:p>
          <a:p>
            <a:pPr eaLnBrk="1" hangingPunct="1">
              <a:lnSpc>
                <a:spcPct val="100000"/>
              </a:lnSpc>
              <a:buFont typeface="Arial" pitchFamily="34" charset="0"/>
              <a:buChar char="•"/>
              <a:defRPr/>
            </a:pPr>
            <a:r>
              <a:rPr lang="en-US" sz="1300" dirty="0"/>
              <a:t>Form the arms of a cross</a:t>
            </a:r>
          </a:p>
          <a:p>
            <a:pPr eaLnBrk="1" hangingPunct="1">
              <a:buFont typeface="Arial" pitchFamily="34" charset="0"/>
              <a:buChar char="•"/>
              <a:defRPr/>
            </a:pPr>
            <a:r>
              <a:rPr lang="en-US" sz="1300" dirty="0" err="1"/>
              <a:t>Orants</a:t>
            </a:r>
            <a:r>
              <a:rPr lang="en-US" sz="1300" dirty="0"/>
              <a:t>-praying figures</a:t>
            </a:r>
          </a:p>
          <a:p>
            <a:pPr eaLnBrk="1" hangingPunct="1">
              <a:buFont typeface="Arial" pitchFamily="34" charset="0"/>
              <a:buChar char="•"/>
              <a:defRPr/>
            </a:pPr>
            <a:r>
              <a:rPr lang="en-US" sz="1300" dirty="0"/>
              <a:t>Story in the lunettes- Jonah and the whale</a:t>
            </a:r>
          </a:p>
          <a:p>
            <a:pPr eaLnBrk="1" hangingPunct="1">
              <a:defRPr/>
            </a:pPr>
            <a:r>
              <a:rPr lang="en-US" sz="1300" dirty="0"/>
              <a:t>     Jonah is considered a  prefiguration (prophetic </a:t>
            </a:r>
          </a:p>
          <a:p>
            <a:pPr eaLnBrk="1" hangingPunct="1">
              <a:defRPr/>
            </a:pPr>
            <a:r>
              <a:rPr lang="en-US" sz="1300" dirty="0"/>
              <a:t>      forerunner of Christ)</a:t>
            </a:r>
          </a:p>
          <a:p>
            <a:pPr eaLnBrk="1" hangingPunct="1">
              <a:buFont typeface="Arial" pitchFamily="34" charset="0"/>
              <a:buChar char="•"/>
              <a:defRPr/>
            </a:pPr>
            <a:r>
              <a:rPr lang="en-US" sz="1300" dirty="0"/>
              <a:t>Man, woman and child accompany the story (</a:t>
            </a:r>
            <a:r>
              <a:rPr lang="en-US" sz="1300" dirty="0" err="1"/>
              <a:t>orants</a:t>
            </a:r>
            <a:r>
              <a:rPr lang="en-US" sz="1300" dirty="0"/>
              <a:t>), found in the cross-section of the fresco, are a Christian family seeking the heavenly afterlife</a:t>
            </a:r>
          </a:p>
          <a:p>
            <a:pPr eaLnBrk="1" hangingPunct="1">
              <a:buFont typeface="Arial" pitchFamily="34" charset="0"/>
              <a:buChar char="•"/>
              <a:defRPr/>
            </a:pPr>
            <a:r>
              <a:rPr lang="en-US" sz="1300" dirty="0"/>
              <a:t> In the center, Christ is depicted as youthful, protector of the flock (common until Christianity was declared an official religion)</a:t>
            </a:r>
          </a:p>
          <a:p>
            <a:pPr eaLnBrk="1" hangingPunct="1">
              <a:defRPr/>
            </a:pPr>
            <a:r>
              <a:rPr lang="en-US" sz="1300" dirty="0"/>
              <a:t>     Sheep is symbol for lost sinner that Christ brings back                   to the  “flock”</a:t>
            </a:r>
          </a:p>
          <a:p>
            <a:pPr>
              <a:defRPr/>
            </a:pPr>
            <a:r>
              <a:rPr lang="en-US" sz="1300" dirty="0">
                <a:hlinkClick r:id="rId2"/>
              </a:rPr>
              <a:t>https://www.khanacademy.org/test-prep/ap-art-history/early-europe-and-colonial-americas/medieval-europe-islamic-world/v/catacomb-priscilla</a:t>
            </a:r>
            <a:endParaRPr lang="en-US" sz="1300" dirty="0"/>
          </a:p>
          <a:p>
            <a:pPr>
              <a:defRPr/>
            </a:pPr>
            <a:endParaRPr lang="en-US" sz="1300" dirty="0"/>
          </a:p>
        </p:txBody>
      </p:sp>
      <p:pic>
        <p:nvPicPr>
          <p:cNvPr id="71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970" y="737053"/>
            <a:ext cx="7652947" cy="5383894"/>
          </a:xfrm>
          <a:prstGeom prst="rect">
            <a:avLst/>
          </a:prstGeom>
          <a:noFill/>
          <a:ln w="1905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8" name="Line 12"/>
          <p:cNvSpPr>
            <a:spLocks noChangeShapeType="1"/>
          </p:cNvSpPr>
          <p:nvPr/>
        </p:nvSpPr>
        <p:spPr bwMode="auto">
          <a:xfrm>
            <a:off x="8389013" y="1594757"/>
            <a:ext cx="76200" cy="2743200"/>
          </a:xfrm>
          <a:prstGeom prst="line">
            <a:avLst/>
          </a:prstGeom>
          <a:noFill/>
          <a:ln w="38100">
            <a:solidFill>
              <a:srgbClr val="00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13"/>
          <p:cNvSpPr>
            <a:spLocks noChangeShapeType="1"/>
          </p:cNvSpPr>
          <p:nvPr/>
        </p:nvSpPr>
        <p:spPr bwMode="auto">
          <a:xfrm flipV="1">
            <a:off x="7051323" y="3004457"/>
            <a:ext cx="3581400" cy="76200"/>
          </a:xfrm>
          <a:prstGeom prst="line">
            <a:avLst/>
          </a:prstGeom>
          <a:noFill/>
          <a:ln w="38100">
            <a:solidFill>
              <a:srgbClr val="00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Rectangle 15"/>
          <p:cNvSpPr>
            <a:spLocks noChangeArrowheads="1"/>
          </p:cNvSpPr>
          <p:nvPr/>
        </p:nvSpPr>
        <p:spPr bwMode="auto">
          <a:xfrm>
            <a:off x="9737815" y="2540681"/>
            <a:ext cx="1295400" cy="1295400"/>
          </a:xfrm>
          <a:prstGeom prst="rect">
            <a:avLst/>
          </a:prstGeom>
          <a:noFill/>
          <a:ln w="38100">
            <a:solidFill>
              <a:srgbClr val="00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Book Antiqua" panose="02040602050305030304" pitchFamily="18" charset="0"/>
            </a:endParaRPr>
          </a:p>
        </p:txBody>
      </p:sp>
      <p:sp>
        <p:nvSpPr>
          <p:cNvPr id="13" name="Rectangle 17"/>
          <p:cNvSpPr>
            <a:spLocks noChangeArrowheads="1"/>
          </p:cNvSpPr>
          <p:nvPr/>
        </p:nvSpPr>
        <p:spPr bwMode="auto">
          <a:xfrm>
            <a:off x="5565775" y="6295119"/>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err="1">
                <a:solidFill>
                  <a:srgbClr val="FF0000"/>
                </a:solidFill>
                <a:latin typeface="Book Antiqua" panose="02040602050305030304" pitchFamily="18" charset="0"/>
              </a:rPr>
              <a:t>Orants</a:t>
            </a:r>
            <a:endParaRPr lang="en-US" altLang="en-US" b="1" dirty="0">
              <a:solidFill>
                <a:srgbClr val="FF0000"/>
              </a:solidFill>
              <a:latin typeface="Book Antiqua" panose="02040602050305030304" pitchFamily="18" charset="0"/>
            </a:endParaRPr>
          </a:p>
        </p:txBody>
      </p:sp>
      <p:sp>
        <p:nvSpPr>
          <p:cNvPr id="14" name="Oval 18"/>
          <p:cNvSpPr>
            <a:spLocks noChangeArrowheads="1"/>
          </p:cNvSpPr>
          <p:nvPr/>
        </p:nvSpPr>
        <p:spPr bwMode="auto">
          <a:xfrm>
            <a:off x="6793003" y="1937657"/>
            <a:ext cx="914400" cy="914400"/>
          </a:xfrm>
          <a:prstGeom prst="ellipse">
            <a:avLst/>
          </a:prstGeom>
          <a:noFill/>
          <a:ln w="38100">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Book Antiqua" panose="02040602050305030304" pitchFamily="18" charset="0"/>
            </a:endParaRPr>
          </a:p>
        </p:txBody>
      </p:sp>
      <p:sp>
        <p:nvSpPr>
          <p:cNvPr id="15" name="Oval 19"/>
          <p:cNvSpPr>
            <a:spLocks noChangeArrowheads="1"/>
          </p:cNvSpPr>
          <p:nvPr/>
        </p:nvSpPr>
        <p:spPr bwMode="auto">
          <a:xfrm>
            <a:off x="6941213" y="3477985"/>
            <a:ext cx="914400" cy="914400"/>
          </a:xfrm>
          <a:prstGeom prst="ellipse">
            <a:avLst/>
          </a:prstGeom>
          <a:noFill/>
          <a:ln w="38100">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Book Antiqua" panose="02040602050305030304" pitchFamily="18" charset="0"/>
            </a:endParaRPr>
          </a:p>
        </p:txBody>
      </p:sp>
      <p:sp>
        <p:nvSpPr>
          <p:cNvPr id="16" name="Line 21"/>
          <p:cNvSpPr>
            <a:spLocks noChangeShapeType="1"/>
          </p:cNvSpPr>
          <p:nvPr/>
        </p:nvSpPr>
        <p:spPr bwMode="auto">
          <a:xfrm flipV="1">
            <a:off x="6026150" y="2852056"/>
            <a:ext cx="1025173" cy="3428999"/>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22"/>
          <p:cNvSpPr>
            <a:spLocks noChangeShapeType="1"/>
          </p:cNvSpPr>
          <p:nvPr/>
        </p:nvSpPr>
        <p:spPr bwMode="auto">
          <a:xfrm flipV="1">
            <a:off x="6026150" y="4337957"/>
            <a:ext cx="1194445" cy="1943099"/>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Rectangle 14"/>
          <p:cNvSpPr>
            <a:spLocks noChangeArrowheads="1"/>
          </p:cNvSpPr>
          <p:nvPr/>
        </p:nvSpPr>
        <p:spPr bwMode="auto">
          <a:xfrm>
            <a:off x="9855290" y="4490357"/>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rgbClr val="FF0000"/>
                </a:solidFill>
                <a:latin typeface="Book Antiqua" panose="02040602050305030304" pitchFamily="18" charset="0"/>
              </a:rPr>
              <a:t>lunettes</a:t>
            </a:r>
          </a:p>
        </p:txBody>
      </p:sp>
      <p:cxnSp>
        <p:nvCxnSpPr>
          <p:cNvPr id="21" name="Straight Arrow Connector 20"/>
          <p:cNvCxnSpPr>
            <a:cxnSpLocks/>
          </p:cNvCxnSpPr>
          <p:nvPr/>
        </p:nvCxnSpPr>
        <p:spPr>
          <a:xfrm flipV="1">
            <a:off x="10004515" y="4604657"/>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10458540" y="3858985"/>
            <a:ext cx="0" cy="5334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749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6147">
                                            <p:txEl>
                                              <p:pRg st="0" end="0"/>
                                            </p:txEl>
                                          </p:spTgt>
                                        </p:tgtEl>
                                        <p:attrNameLst>
                                          <p:attrName>style.visibility</p:attrName>
                                        </p:attrNameLst>
                                      </p:cBhvr>
                                      <p:to>
                                        <p:strVal val="visible"/>
                                      </p:to>
                                    </p:set>
                                    <p:animEffect transition="in" filter="blinds(horizontal)">
                                      <p:cBhvr>
                                        <p:cTn id="51" dur="500"/>
                                        <p:tgtEl>
                                          <p:spTgt spid="6147">
                                            <p:txEl>
                                              <p:pRg st="0" end="0"/>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6147">
                                            <p:txEl>
                                              <p:pRg st="1" end="1"/>
                                            </p:txEl>
                                          </p:spTgt>
                                        </p:tgtEl>
                                        <p:attrNameLst>
                                          <p:attrName>style.visibility</p:attrName>
                                        </p:attrNameLst>
                                      </p:cBhvr>
                                      <p:to>
                                        <p:strVal val="visible"/>
                                      </p:to>
                                    </p:set>
                                    <p:animEffect transition="in" filter="blinds(horizontal)">
                                      <p:cBhvr>
                                        <p:cTn id="54" dur="500"/>
                                        <p:tgtEl>
                                          <p:spTgt spid="6147">
                                            <p:txEl>
                                              <p:pRg st="1" end="1"/>
                                            </p:txEl>
                                          </p:spTgt>
                                        </p:tgtEl>
                                      </p:cBhvr>
                                    </p:animEffect>
                                  </p:childTnLst>
                                </p:cTn>
                              </p:par>
                              <p:par>
                                <p:cTn id="55" presetID="3" presetClass="entr" presetSubtype="10" fill="hold" nodeType="withEffect">
                                  <p:stCondLst>
                                    <p:cond delay="0"/>
                                  </p:stCondLst>
                                  <p:childTnLst>
                                    <p:set>
                                      <p:cBhvr>
                                        <p:cTn id="56" dur="1" fill="hold">
                                          <p:stCondLst>
                                            <p:cond delay="0"/>
                                          </p:stCondLst>
                                        </p:cTn>
                                        <p:tgtEl>
                                          <p:spTgt spid="6147">
                                            <p:txEl>
                                              <p:pRg st="2" end="2"/>
                                            </p:txEl>
                                          </p:spTgt>
                                        </p:tgtEl>
                                        <p:attrNameLst>
                                          <p:attrName>style.visibility</p:attrName>
                                        </p:attrNameLst>
                                      </p:cBhvr>
                                      <p:to>
                                        <p:strVal val="visible"/>
                                      </p:to>
                                    </p:set>
                                    <p:animEffect transition="in" filter="blinds(horizontal)">
                                      <p:cBhvr>
                                        <p:cTn id="57" dur="500"/>
                                        <p:tgtEl>
                                          <p:spTgt spid="6147">
                                            <p:txEl>
                                              <p:pRg st="2" end="2"/>
                                            </p:txEl>
                                          </p:spTgt>
                                        </p:tgtEl>
                                      </p:cBhvr>
                                    </p:animEffect>
                                  </p:childTnLst>
                                </p:cTn>
                              </p:par>
                              <p:par>
                                <p:cTn id="58" presetID="3" presetClass="entr" presetSubtype="10" fill="hold" nodeType="withEffect">
                                  <p:stCondLst>
                                    <p:cond delay="0"/>
                                  </p:stCondLst>
                                  <p:childTnLst>
                                    <p:set>
                                      <p:cBhvr>
                                        <p:cTn id="59" dur="1" fill="hold">
                                          <p:stCondLst>
                                            <p:cond delay="0"/>
                                          </p:stCondLst>
                                        </p:cTn>
                                        <p:tgtEl>
                                          <p:spTgt spid="6147">
                                            <p:txEl>
                                              <p:pRg st="3" end="3"/>
                                            </p:txEl>
                                          </p:spTgt>
                                        </p:tgtEl>
                                        <p:attrNameLst>
                                          <p:attrName>style.visibility</p:attrName>
                                        </p:attrNameLst>
                                      </p:cBhvr>
                                      <p:to>
                                        <p:strVal val="visible"/>
                                      </p:to>
                                    </p:set>
                                    <p:animEffect transition="in" filter="blinds(horizontal)">
                                      <p:cBhvr>
                                        <p:cTn id="60" dur="500"/>
                                        <p:tgtEl>
                                          <p:spTgt spid="6147">
                                            <p:txEl>
                                              <p:pRg st="3" end="3"/>
                                            </p:txEl>
                                          </p:spTgt>
                                        </p:tgtEl>
                                      </p:cBhvr>
                                    </p:animEffect>
                                  </p:childTnLst>
                                </p:cTn>
                              </p:par>
                              <p:par>
                                <p:cTn id="61" presetID="3" presetClass="entr" presetSubtype="10" fill="hold" nodeType="withEffect">
                                  <p:stCondLst>
                                    <p:cond delay="0"/>
                                  </p:stCondLst>
                                  <p:childTnLst>
                                    <p:set>
                                      <p:cBhvr>
                                        <p:cTn id="62" dur="1" fill="hold">
                                          <p:stCondLst>
                                            <p:cond delay="0"/>
                                          </p:stCondLst>
                                        </p:cTn>
                                        <p:tgtEl>
                                          <p:spTgt spid="6147">
                                            <p:txEl>
                                              <p:pRg st="4" end="4"/>
                                            </p:txEl>
                                          </p:spTgt>
                                        </p:tgtEl>
                                        <p:attrNameLst>
                                          <p:attrName>style.visibility</p:attrName>
                                        </p:attrNameLst>
                                      </p:cBhvr>
                                      <p:to>
                                        <p:strVal val="visible"/>
                                      </p:to>
                                    </p:set>
                                    <p:animEffect transition="in" filter="blinds(horizontal)">
                                      <p:cBhvr>
                                        <p:cTn id="63" dur="500"/>
                                        <p:tgtEl>
                                          <p:spTgt spid="6147">
                                            <p:txEl>
                                              <p:pRg st="4" end="4"/>
                                            </p:txEl>
                                          </p:spTgt>
                                        </p:tgtEl>
                                      </p:cBhvr>
                                    </p:animEffect>
                                  </p:childTnLst>
                                </p:cTn>
                              </p:par>
                              <p:par>
                                <p:cTn id="64" presetID="3" presetClass="entr" presetSubtype="10" fill="hold" nodeType="withEffect">
                                  <p:stCondLst>
                                    <p:cond delay="0"/>
                                  </p:stCondLst>
                                  <p:childTnLst>
                                    <p:set>
                                      <p:cBhvr>
                                        <p:cTn id="65" dur="1" fill="hold">
                                          <p:stCondLst>
                                            <p:cond delay="0"/>
                                          </p:stCondLst>
                                        </p:cTn>
                                        <p:tgtEl>
                                          <p:spTgt spid="6147">
                                            <p:txEl>
                                              <p:pRg st="5" end="5"/>
                                            </p:txEl>
                                          </p:spTgt>
                                        </p:tgtEl>
                                        <p:attrNameLst>
                                          <p:attrName>style.visibility</p:attrName>
                                        </p:attrNameLst>
                                      </p:cBhvr>
                                      <p:to>
                                        <p:strVal val="visible"/>
                                      </p:to>
                                    </p:set>
                                    <p:animEffect transition="in" filter="blinds(horizontal)">
                                      <p:cBhvr>
                                        <p:cTn id="66" dur="500"/>
                                        <p:tgtEl>
                                          <p:spTgt spid="6147">
                                            <p:txEl>
                                              <p:pRg st="5" end="5"/>
                                            </p:txEl>
                                          </p:spTgt>
                                        </p:tgtEl>
                                      </p:cBhvr>
                                    </p:animEffect>
                                  </p:childTnLst>
                                </p:cTn>
                              </p:par>
                              <p:par>
                                <p:cTn id="67" presetID="3" presetClass="entr" presetSubtype="10" fill="hold" nodeType="withEffect">
                                  <p:stCondLst>
                                    <p:cond delay="0"/>
                                  </p:stCondLst>
                                  <p:childTnLst>
                                    <p:set>
                                      <p:cBhvr>
                                        <p:cTn id="68" dur="1" fill="hold">
                                          <p:stCondLst>
                                            <p:cond delay="0"/>
                                          </p:stCondLst>
                                        </p:cTn>
                                        <p:tgtEl>
                                          <p:spTgt spid="6147">
                                            <p:txEl>
                                              <p:pRg st="6" end="6"/>
                                            </p:txEl>
                                          </p:spTgt>
                                        </p:tgtEl>
                                        <p:attrNameLst>
                                          <p:attrName>style.visibility</p:attrName>
                                        </p:attrNameLst>
                                      </p:cBhvr>
                                      <p:to>
                                        <p:strVal val="visible"/>
                                      </p:to>
                                    </p:set>
                                    <p:animEffect transition="in" filter="blinds(horizontal)">
                                      <p:cBhvr>
                                        <p:cTn id="69" dur="500"/>
                                        <p:tgtEl>
                                          <p:spTgt spid="6147">
                                            <p:txEl>
                                              <p:pRg st="6" end="6"/>
                                            </p:txEl>
                                          </p:spTgt>
                                        </p:tgtEl>
                                      </p:cBhvr>
                                    </p:animEffect>
                                  </p:childTnLst>
                                </p:cTn>
                              </p:par>
                              <p:par>
                                <p:cTn id="70" presetID="3" presetClass="entr" presetSubtype="10" fill="hold" nodeType="withEffect">
                                  <p:stCondLst>
                                    <p:cond delay="0"/>
                                  </p:stCondLst>
                                  <p:childTnLst>
                                    <p:set>
                                      <p:cBhvr>
                                        <p:cTn id="71" dur="1" fill="hold">
                                          <p:stCondLst>
                                            <p:cond delay="0"/>
                                          </p:stCondLst>
                                        </p:cTn>
                                        <p:tgtEl>
                                          <p:spTgt spid="6147">
                                            <p:txEl>
                                              <p:pRg st="7" end="7"/>
                                            </p:txEl>
                                          </p:spTgt>
                                        </p:tgtEl>
                                        <p:attrNameLst>
                                          <p:attrName>style.visibility</p:attrName>
                                        </p:attrNameLst>
                                      </p:cBhvr>
                                      <p:to>
                                        <p:strVal val="visible"/>
                                      </p:to>
                                    </p:set>
                                    <p:animEffect transition="in" filter="blinds(horizontal)">
                                      <p:cBhvr>
                                        <p:cTn id="72" dur="500"/>
                                        <p:tgtEl>
                                          <p:spTgt spid="6147">
                                            <p:txEl>
                                              <p:pRg st="7" end="7"/>
                                            </p:txEl>
                                          </p:spTgt>
                                        </p:tgtEl>
                                      </p:cBhvr>
                                    </p:animEffect>
                                  </p:childTnLst>
                                </p:cTn>
                              </p:par>
                              <p:par>
                                <p:cTn id="73" presetID="3" presetClass="entr" presetSubtype="10" fill="hold" nodeType="withEffect">
                                  <p:stCondLst>
                                    <p:cond delay="0"/>
                                  </p:stCondLst>
                                  <p:childTnLst>
                                    <p:set>
                                      <p:cBhvr>
                                        <p:cTn id="74" dur="1" fill="hold">
                                          <p:stCondLst>
                                            <p:cond delay="0"/>
                                          </p:stCondLst>
                                        </p:cTn>
                                        <p:tgtEl>
                                          <p:spTgt spid="6147">
                                            <p:txEl>
                                              <p:pRg st="8" end="8"/>
                                            </p:txEl>
                                          </p:spTgt>
                                        </p:tgtEl>
                                        <p:attrNameLst>
                                          <p:attrName>style.visibility</p:attrName>
                                        </p:attrNameLst>
                                      </p:cBhvr>
                                      <p:to>
                                        <p:strVal val="visible"/>
                                      </p:to>
                                    </p:set>
                                    <p:animEffect transition="in" filter="blinds(horizontal)">
                                      <p:cBhvr>
                                        <p:cTn id="75" dur="500"/>
                                        <p:tgtEl>
                                          <p:spTgt spid="6147">
                                            <p:txEl>
                                              <p:pRg st="8" end="8"/>
                                            </p:txEl>
                                          </p:spTgt>
                                        </p:tgtEl>
                                      </p:cBhvr>
                                    </p:animEffect>
                                  </p:childTnLst>
                                </p:cTn>
                              </p:par>
                              <p:par>
                                <p:cTn id="76" presetID="3" presetClass="entr" presetSubtype="10" fill="hold" nodeType="withEffect">
                                  <p:stCondLst>
                                    <p:cond delay="0"/>
                                  </p:stCondLst>
                                  <p:childTnLst>
                                    <p:set>
                                      <p:cBhvr>
                                        <p:cTn id="77" dur="1" fill="hold">
                                          <p:stCondLst>
                                            <p:cond delay="0"/>
                                          </p:stCondLst>
                                        </p:cTn>
                                        <p:tgtEl>
                                          <p:spTgt spid="6147">
                                            <p:txEl>
                                              <p:pRg st="9" end="9"/>
                                            </p:txEl>
                                          </p:spTgt>
                                        </p:tgtEl>
                                        <p:attrNameLst>
                                          <p:attrName>style.visibility</p:attrName>
                                        </p:attrNameLst>
                                      </p:cBhvr>
                                      <p:to>
                                        <p:strVal val="visible"/>
                                      </p:to>
                                    </p:set>
                                    <p:animEffect transition="in" filter="blinds(horizontal)">
                                      <p:cBhvr>
                                        <p:cTn id="78" dur="500"/>
                                        <p:tgtEl>
                                          <p:spTgt spid="6147">
                                            <p:txEl>
                                              <p:pRg st="9" end="9"/>
                                            </p:txEl>
                                          </p:spTgt>
                                        </p:tgtEl>
                                      </p:cBhvr>
                                    </p:animEffect>
                                  </p:childTnLst>
                                </p:cTn>
                              </p:par>
                              <p:par>
                                <p:cTn id="79" presetID="3" presetClass="entr" presetSubtype="10" fill="hold" nodeType="withEffect">
                                  <p:stCondLst>
                                    <p:cond delay="0"/>
                                  </p:stCondLst>
                                  <p:childTnLst>
                                    <p:set>
                                      <p:cBhvr>
                                        <p:cTn id="80" dur="1" fill="hold">
                                          <p:stCondLst>
                                            <p:cond delay="0"/>
                                          </p:stCondLst>
                                        </p:cTn>
                                        <p:tgtEl>
                                          <p:spTgt spid="6147">
                                            <p:txEl>
                                              <p:pRg st="10" end="10"/>
                                            </p:txEl>
                                          </p:spTgt>
                                        </p:tgtEl>
                                        <p:attrNameLst>
                                          <p:attrName>style.visibility</p:attrName>
                                        </p:attrNameLst>
                                      </p:cBhvr>
                                      <p:to>
                                        <p:strVal val="visible"/>
                                      </p:to>
                                    </p:set>
                                    <p:animEffect transition="in" filter="blinds(horizontal)">
                                      <p:cBhvr>
                                        <p:cTn id="81" dur="500"/>
                                        <p:tgtEl>
                                          <p:spTgt spid="614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3" grpId="0"/>
      <p:bldP spid="14" grpId="0" animBg="1"/>
      <p:bldP spid="15" grpId="0" animBg="1"/>
      <p:bldP spid="16" grpId="0" animBg="1"/>
      <p:bldP spid="17"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Text Box 2">
            <a:extLst>
              <a:ext uri="{FF2B5EF4-FFF2-40B4-BE49-F238E27FC236}">
                <a16:creationId xmlns:a16="http://schemas.microsoft.com/office/drawing/2014/main" id="{C31B650A-9241-FE48-932E-EBC865865421}"/>
              </a:ext>
            </a:extLst>
          </p:cNvPr>
          <p:cNvSpPr txBox="1">
            <a:spLocks noChangeArrowheads="1"/>
          </p:cNvSpPr>
          <p:nvPr/>
        </p:nvSpPr>
        <p:spPr bwMode="auto">
          <a:xfrm>
            <a:off x="1524000" y="5410200"/>
            <a:ext cx="4419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algn="r" eaLnBrk="1" hangingPunct="1">
              <a:spcBef>
                <a:spcPct val="50000"/>
              </a:spcBef>
            </a:pPr>
            <a:r>
              <a:rPr lang="en-US" altLang="en-US" sz="2000" i="1">
                <a:solidFill>
                  <a:srgbClr val="FBAE00"/>
                </a:solidFill>
                <a:latin typeface="Futura Hv BT" panose="020B0602020204020303" pitchFamily="34" charset="-79"/>
                <a:ea typeface="ＭＳ Ｐゴシック" panose="020B0600070205080204" pitchFamily="34" charset="-128"/>
              </a:rPr>
              <a:t>Good Shepherd </a:t>
            </a:r>
            <a:r>
              <a:rPr lang="en-US" altLang="en-US" sz="2000" b="0" i="1">
                <a:solidFill>
                  <a:srgbClr val="FBAE00"/>
                </a:solidFill>
                <a:latin typeface="Futura Hv BT" panose="020B0602020204020303" pitchFamily="34" charset="-79"/>
                <a:ea typeface="ＭＳ Ｐゴシック" panose="020B0600070205080204" pitchFamily="34" charset="-128"/>
              </a:rPr>
              <a:t>(detail)</a:t>
            </a:r>
          </a:p>
          <a:p>
            <a:pPr algn="r" eaLnBrk="1" hangingPunct="1">
              <a:spcBef>
                <a:spcPct val="50000"/>
              </a:spcBef>
            </a:pPr>
            <a:r>
              <a:rPr lang="en-US" altLang="en-US" sz="2000" b="0">
                <a:solidFill>
                  <a:srgbClr val="FBAE00"/>
                </a:solidFill>
                <a:latin typeface="Futura Hv BT" panose="020B0602020204020303" pitchFamily="34" charset="-79"/>
                <a:ea typeface="ＭＳ Ｐゴシック" panose="020B0600070205080204" pitchFamily="34" charset="-128"/>
              </a:rPr>
              <a:t>Catacomb of Pietro and Marcellino, Rome, Italy, early 4th century fresco</a:t>
            </a:r>
          </a:p>
        </p:txBody>
      </p:sp>
      <p:pic>
        <p:nvPicPr>
          <p:cNvPr id="39938" name="Picture 3" descr="good_shepherd.jpg                                              000CE8C5William's Hard Drive           B6EA260F:">
            <a:extLst>
              <a:ext uri="{FF2B5EF4-FFF2-40B4-BE49-F238E27FC236}">
                <a16:creationId xmlns:a16="http://schemas.microsoft.com/office/drawing/2014/main" id="{52786133-37F7-694E-8471-0708A5552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4648200" cy="635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a:extLst>
              <a:ext uri="{FF2B5EF4-FFF2-40B4-BE49-F238E27FC236}">
                <a16:creationId xmlns:a16="http://schemas.microsoft.com/office/drawing/2014/main" id="{26632EDA-F016-FB4D-A537-44D101296F41}"/>
              </a:ext>
            </a:extLst>
          </p:cNvPr>
          <p:cNvSpPr txBox="1">
            <a:spLocks noChangeArrowheads="1"/>
          </p:cNvSpPr>
          <p:nvPr/>
        </p:nvSpPr>
        <p:spPr bwMode="auto">
          <a:xfrm>
            <a:off x="1600200" y="76200"/>
            <a:ext cx="441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lnSpc>
                <a:spcPct val="110000"/>
              </a:lnSpc>
              <a:spcBef>
                <a:spcPct val="20000"/>
              </a:spcBef>
              <a:buClr>
                <a:srgbClr val="CCFF33"/>
              </a:buClr>
              <a:buSzPct val="70000"/>
            </a:pPr>
            <a:r>
              <a:rPr lang="en-US" altLang="en-US" i="1" dirty="0">
                <a:solidFill>
                  <a:srgbClr val="FBAE00"/>
                </a:solidFill>
                <a:latin typeface="Futura Hv BT" panose="020B0602020204020303" pitchFamily="34" charset="-79"/>
                <a:ea typeface="ＭＳ Ｐゴシック" panose="020B0600070205080204" pitchFamily="34" charset="-128"/>
              </a:rPr>
              <a:t>Before the 4</a:t>
            </a:r>
            <a:r>
              <a:rPr lang="en-US" altLang="en-US" i="1" baseline="30000" dirty="0">
                <a:solidFill>
                  <a:srgbClr val="FBAE00"/>
                </a:solidFill>
                <a:latin typeface="Futura Hv BT" panose="020B0602020204020303" pitchFamily="34" charset="-79"/>
                <a:ea typeface="ＭＳ Ｐゴシック" panose="020B0600070205080204" pitchFamily="34" charset="-128"/>
              </a:rPr>
              <a:t>th</a:t>
            </a:r>
            <a:r>
              <a:rPr lang="en-US" altLang="en-US" i="1" dirty="0">
                <a:solidFill>
                  <a:srgbClr val="FBAE00"/>
                </a:solidFill>
                <a:latin typeface="Futura Hv BT" panose="020B0602020204020303" pitchFamily="34" charset="-79"/>
                <a:ea typeface="ＭＳ Ｐゴシック" panose="020B0600070205080204" pitchFamily="34" charset="-128"/>
              </a:rPr>
              <a:t> century</a:t>
            </a:r>
            <a:r>
              <a:rPr lang="en-US" altLang="en-US" b="0" dirty="0">
                <a:solidFill>
                  <a:srgbClr val="FBAE00"/>
                </a:solidFill>
                <a:latin typeface="Futura Hv BT" panose="020B0602020204020303" pitchFamily="34" charset="-79"/>
                <a:ea typeface="ＭＳ Ｐゴシック" panose="020B0600070205080204" pitchFamily="34" charset="-128"/>
              </a:rPr>
              <a:t>, artists almost always depicted Christ as either </a:t>
            </a:r>
            <a:r>
              <a:rPr lang="en-US" altLang="en-US" u="sng" dirty="0">
                <a:solidFill>
                  <a:srgbClr val="FBAE00"/>
                </a:solidFill>
                <a:latin typeface="Futura Hv BT" panose="020B0602020204020303" pitchFamily="34" charset="-79"/>
                <a:ea typeface="ＭＳ Ｐゴシック" panose="020B0600070205080204" pitchFamily="34" charset="-128"/>
              </a:rPr>
              <a:t>the Good Shepherd</a:t>
            </a:r>
            <a:r>
              <a:rPr lang="en-US" altLang="en-US" dirty="0">
                <a:solidFill>
                  <a:srgbClr val="FBAE00"/>
                </a:solidFill>
                <a:latin typeface="Futura Hv BT" panose="020B0602020204020303" pitchFamily="34" charset="-79"/>
                <a:ea typeface="ＭＳ Ｐゴシック" panose="020B0600070205080204" pitchFamily="34" charset="-128"/>
              </a:rPr>
              <a:t> </a:t>
            </a:r>
            <a:r>
              <a:rPr lang="en-US" altLang="en-US" b="0" dirty="0">
                <a:solidFill>
                  <a:srgbClr val="FBAE00"/>
                </a:solidFill>
                <a:latin typeface="Futura Hv BT" panose="020B0602020204020303" pitchFamily="34" charset="-79"/>
                <a:ea typeface="ＭＳ Ｐゴシック" panose="020B0600070205080204" pitchFamily="34" charset="-128"/>
              </a:rPr>
              <a:t>or as a </a:t>
            </a:r>
            <a:r>
              <a:rPr lang="en-US" altLang="en-US" u="sng" dirty="0">
                <a:solidFill>
                  <a:srgbClr val="FBAE00"/>
                </a:solidFill>
                <a:latin typeface="Futura Hv BT" panose="020B0602020204020303" pitchFamily="34" charset="-79"/>
                <a:ea typeface="ＭＳ Ｐゴシック" panose="020B0600070205080204" pitchFamily="34" charset="-128"/>
              </a:rPr>
              <a:t>young teacher</a:t>
            </a:r>
            <a:r>
              <a:rPr lang="en-US" altLang="en-US" b="0" dirty="0">
                <a:solidFill>
                  <a:srgbClr val="FBAE00"/>
                </a:solidFill>
                <a:latin typeface="Futura Hv BT" panose="020B0602020204020303" pitchFamily="34" charset="-79"/>
                <a:ea typeface="ＭＳ Ｐゴシック" panose="020B0600070205080204" pitchFamily="34" charset="-128"/>
              </a:rPr>
              <a:t>. </a:t>
            </a:r>
          </a:p>
          <a:p>
            <a:pPr eaLnBrk="1" hangingPunct="1">
              <a:lnSpc>
                <a:spcPct val="110000"/>
              </a:lnSpc>
              <a:spcBef>
                <a:spcPct val="20000"/>
              </a:spcBef>
              <a:buClr>
                <a:srgbClr val="CCFF33"/>
              </a:buClr>
              <a:buSzPct val="70000"/>
            </a:pPr>
            <a:r>
              <a:rPr lang="en-US" altLang="en-US" b="0" dirty="0">
                <a:solidFill>
                  <a:srgbClr val="FBAE00"/>
                </a:solidFill>
                <a:latin typeface="Futura Hv BT" panose="020B0602020204020303" pitchFamily="34" charset="-79"/>
                <a:ea typeface="ＭＳ Ｐゴシック" panose="020B0600070205080204" pitchFamily="34" charset="-128"/>
              </a:rPr>
              <a:t>Early Christian images depict him as a youth.</a:t>
            </a:r>
          </a:p>
          <a:p>
            <a:pPr eaLnBrk="1" hangingPunct="1">
              <a:lnSpc>
                <a:spcPct val="110000"/>
              </a:lnSpc>
              <a:spcBef>
                <a:spcPct val="20000"/>
              </a:spcBef>
              <a:buClr>
                <a:srgbClr val="CCFF33"/>
              </a:buClr>
              <a:buSzPct val="70000"/>
            </a:pPr>
            <a:endParaRPr lang="en-US" altLang="en-US" sz="1200" i="1" dirty="0">
              <a:solidFill>
                <a:srgbClr val="FBAE00"/>
              </a:solidFill>
              <a:latin typeface="Futura Hv BT" panose="020B0602020204020303" pitchFamily="34" charset="-79"/>
              <a:ea typeface="ＭＳ Ｐゴシック" panose="020B0600070205080204" pitchFamily="34" charset="-128"/>
            </a:endParaRPr>
          </a:p>
          <a:p>
            <a:pPr eaLnBrk="1" hangingPunct="1">
              <a:lnSpc>
                <a:spcPct val="110000"/>
              </a:lnSpc>
              <a:spcBef>
                <a:spcPct val="20000"/>
              </a:spcBef>
              <a:buClr>
                <a:srgbClr val="CCFF33"/>
              </a:buClr>
              <a:buSzPct val="70000"/>
            </a:pPr>
            <a:r>
              <a:rPr lang="en-US" altLang="en-US" i="1" u="sng" dirty="0">
                <a:solidFill>
                  <a:srgbClr val="FBAE00"/>
                </a:solidFill>
                <a:latin typeface="Futura Hv BT" panose="020B0602020204020303" pitchFamily="34" charset="-79"/>
                <a:ea typeface="ＭＳ Ｐゴシック" panose="020B0600070205080204" pitchFamily="34" charset="-128"/>
              </a:rPr>
              <a:t>After Constantine</a:t>
            </a:r>
            <a:r>
              <a:rPr lang="en-US" altLang="en-US" b="0" dirty="0">
                <a:solidFill>
                  <a:srgbClr val="FBAE00"/>
                </a:solidFill>
                <a:latin typeface="Futura Hv BT" panose="020B0602020204020303" pitchFamily="34" charset="-79"/>
                <a:ea typeface="ＭＳ Ｐゴシック" panose="020B0600070205080204" pitchFamily="34" charset="-128"/>
              </a:rPr>
              <a:t>, depictions of Christ changed – showing a halo, imperial purple robes, a throne, and eventually an older bearded face. </a:t>
            </a:r>
          </a:p>
        </p:txBody>
      </p:sp>
    </p:spTree>
    <p:extLst>
      <p:ext uri="{BB962C8B-B14F-4D97-AF65-F5344CB8AC3E}">
        <p14:creationId xmlns:p14="http://schemas.microsoft.com/office/powerpoint/2010/main" val="4091408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868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354"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6689FDB-A19F-254E-A320-59F1D6B0D2DD}"/>
              </a:ext>
            </a:extLst>
          </p:cNvPr>
          <p:cNvSpPr>
            <a:spLocks noGrp="1"/>
          </p:cNvSpPr>
          <p:nvPr>
            <p:ph type="sldNum" sz="quarter" idx="10"/>
          </p:nvPr>
        </p:nvSpPr>
        <p:spPr/>
        <p:txBody>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fld id="{1D1BCE25-6E2E-6F48-AF8E-D152BF02137D}" type="slidenum">
              <a:rPr lang="en-US" altLang="en-US" sz="1400" b="0">
                <a:solidFill>
                  <a:schemeClr val="tx1"/>
                </a:solidFill>
                <a:latin typeface="Lucida Grande" panose="020B0600040502020204" pitchFamily="34" charset="0"/>
                <a:sym typeface="Lucida Grande" panose="020B0600040502020204" pitchFamily="34" charset="0"/>
              </a:rPr>
              <a:pPr/>
              <a:t>25</a:t>
            </a:fld>
            <a:endParaRPr lang="en-US" altLang="en-US" sz="1400" b="0">
              <a:solidFill>
                <a:schemeClr val="tx1"/>
              </a:solidFill>
              <a:latin typeface="Lucida Grande" panose="020B0600040502020204" pitchFamily="34" charset="0"/>
              <a:sym typeface="Lucida Grande" panose="020B0600040502020204" pitchFamily="34" charset="0"/>
            </a:endParaRPr>
          </a:p>
        </p:txBody>
      </p:sp>
      <p:pic>
        <p:nvPicPr>
          <p:cNvPr id="36866" name="Picture 1">
            <a:extLst>
              <a:ext uri="{FF2B5EF4-FFF2-40B4-BE49-F238E27FC236}">
                <a16:creationId xmlns:a16="http://schemas.microsoft.com/office/drawing/2014/main" id="{BE21AD04-9418-444F-92DC-29B2CCA140A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5100"/>
            <a:ext cx="45339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a:extLst>
              <a:ext uri="{FF2B5EF4-FFF2-40B4-BE49-F238E27FC236}">
                <a16:creationId xmlns:a16="http://schemas.microsoft.com/office/drawing/2014/main" id="{A07CFA7B-42DC-7F40-9FBB-42BD2BDBCB0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5114" y="0"/>
            <a:ext cx="4002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3">
            <a:extLst>
              <a:ext uri="{FF2B5EF4-FFF2-40B4-BE49-F238E27FC236}">
                <a16:creationId xmlns:a16="http://schemas.microsoft.com/office/drawing/2014/main" id="{767C3C59-1D20-404F-9DAB-A62AB84C7CB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405188"/>
            <a:ext cx="50800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586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Box 4">
            <a:extLst>
              <a:ext uri="{FF2B5EF4-FFF2-40B4-BE49-F238E27FC236}">
                <a16:creationId xmlns:a16="http://schemas.microsoft.com/office/drawing/2014/main" id="{9010C07E-D858-D345-9248-51A2A8EFA769}"/>
              </a:ext>
            </a:extLst>
          </p:cNvPr>
          <p:cNvSpPr txBox="1">
            <a:spLocks noChangeArrowheads="1"/>
          </p:cNvSpPr>
          <p:nvPr/>
        </p:nvSpPr>
        <p:spPr bwMode="auto">
          <a:xfrm>
            <a:off x="1828800" y="228600"/>
            <a:ext cx="8610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lnSpc>
                <a:spcPct val="110000"/>
              </a:lnSpc>
            </a:pPr>
            <a:r>
              <a:rPr lang="en-US" altLang="en-US" sz="3200">
                <a:solidFill>
                  <a:srgbClr val="FBAE00"/>
                </a:solidFill>
                <a:latin typeface="Futura Hv BT" panose="020B0602020204020303" pitchFamily="34" charset="-79"/>
                <a:ea typeface="ＭＳ Ｐゴシック" panose="020B0600070205080204" pitchFamily="34" charset="-128"/>
              </a:rPr>
              <a:t>Jewish Subjects in Early Christian Art</a:t>
            </a:r>
          </a:p>
          <a:p>
            <a:pPr eaLnBrk="1" hangingPunct="1">
              <a:lnSpc>
                <a:spcPct val="110000"/>
              </a:lnSpc>
            </a:pPr>
            <a:endParaRPr lang="en-US" altLang="en-US" sz="1400">
              <a:solidFill>
                <a:srgbClr val="FBAE00"/>
              </a:solidFill>
              <a:latin typeface="Futura Hv BT" panose="020B0602020204020303" pitchFamily="34" charset="-79"/>
              <a:ea typeface="ＭＳ Ｐゴシック" panose="020B0600070205080204" pitchFamily="34" charset="-128"/>
            </a:endParaRPr>
          </a:p>
          <a:p>
            <a:pPr eaLnBrk="1" hangingPunct="1">
              <a:lnSpc>
                <a:spcPct val="110000"/>
              </a:lnSpc>
            </a:pPr>
            <a:r>
              <a:rPr lang="en-US" altLang="en-US">
                <a:solidFill>
                  <a:srgbClr val="FBAE00"/>
                </a:solidFill>
                <a:latin typeface="Futura Hv BT" panose="020B0602020204020303" pitchFamily="34" charset="-79"/>
                <a:ea typeface="ＭＳ Ｐゴシック" panose="020B0600070205080204" pitchFamily="34" charset="-128"/>
              </a:rPr>
              <a:t>Commonly depicted stories, that *</a:t>
            </a:r>
            <a:r>
              <a:rPr lang="en-US" altLang="en-US" u="sng">
                <a:solidFill>
                  <a:srgbClr val="FBAE00"/>
                </a:solidFill>
                <a:latin typeface="Futura Hv BT" panose="020B0602020204020303" pitchFamily="34" charset="-79"/>
                <a:ea typeface="ＭＳ Ｐゴシック" panose="020B0600070205080204" pitchFamily="34" charset="-128"/>
              </a:rPr>
              <a:t>prefigured</a:t>
            </a:r>
            <a:r>
              <a:rPr lang="en-US" altLang="en-US">
                <a:solidFill>
                  <a:srgbClr val="FBAE00"/>
                </a:solidFill>
                <a:latin typeface="Futura Hv BT" panose="020B0602020204020303" pitchFamily="34" charset="-79"/>
                <a:ea typeface="ＭＳ Ｐゴシック" panose="020B0600070205080204" pitchFamily="34" charset="-128"/>
              </a:rPr>
              <a:t> Christ </a:t>
            </a:r>
          </a:p>
          <a:p>
            <a:pPr eaLnBrk="1" hangingPunct="1">
              <a:lnSpc>
                <a:spcPct val="110000"/>
              </a:lnSpc>
            </a:pPr>
            <a:r>
              <a:rPr lang="en-US" altLang="en-US">
                <a:solidFill>
                  <a:srgbClr val="FBAE00"/>
                </a:solidFill>
                <a:latin typeface="Futura Hv BT" panose="020B0602020204020303" pitchFamily="34" charset="-79"/>
                <a:ea typeface="ＭＳ Ｐゴシック" panose="020B0600070205080204" pitchFamily="34" charset="-128"/>
              </a:rPr>
              <a:t>for early Christians:</a:t>
            </a:r>
          </a:p>
          <a:p>
            <a:pPr eaLnBrk="1" hangingPunct="1">
              <a:lnSpc>
                <a:spcPct val="110000"/>
              </a:lnSpc>
            </a:pPr>
            <a:endParaRPr lang="en-US" altLang="en-US" sz="1200" b="0">
              <a:solidFill>
                <a:srgbClr val="FBAE00"/>
              </a:solidFill>
              <a:latin typeface="Futura Hv BT" panose="020B0602020204020303" pitchFamily="34" charset="-79"/>
              <a:ea typeface="ＭＳ Ｐゴシック" panose="020B0600070205080204" pitchFamily="34" charset="-128"/>
            </a:endParaRPr>
          </a:p>
          <a:p>
            <a:pPr eaLnBrk="1" hangingPunct="1">
              <a:lnSpc>
                <a:spcPct val="110000"/>
              </a:lnSpc>
              <a:buFont typeface="Arial" panose="020B0604020202020204" pitchFamily="34" charset="0"/>
              <a:buChar char="•"/>
            </a:pPr>
            <a:r>
              <a:rPr lang="en-US" altLang="en-US">
                <a:solidFill>
                  <a:srgbClr val="FBAE00"/>
                </a:solidFill>
                <a:latin typeface="Futura Hv BT" panose="020B0602020204020303" pitchFamily="34" charset="-79"/>
                <a:ea typeface="ＭＳ Ｐゴシック" panose="020B0600070205080204" pitchFamily="34" charset="-128"/>
              </a:rPr>
              <a:t>Jonah and the </a:t>
            </a:r>
            <a:r>
              <a:rPr lang="ja-JP" altLang="en-US">
                <a:solidFill>
                  <a:srgbClr val="FBAE00"/>
                </a:solidFill>
                <a:latin typeface="Futura Hv BT" panose="020B0602020204020303" pitchFamily="34" charset="-79"/>
                <a:ea typeface="ＭＳ Ｐゴシック" panose="020B0600070205080204" pitchFamily="34" charset="-128"/>
              </a:rPr>
              <a:t>“</a:t>
            </a:r>
            <a:r>
              <a:rPr lang="en-US" altLang="ja-JP">
                <a:solidFill>
                  <a:srgbClr val="FBAE00"/>
                </a:solidFill>
                <a:latin typeface="Futura Hv BT" panose="020B0602020204020303" pitchFamily="34" charset="-79"/>
                <a:ea typeface="ＭＳ Ｐゴシック" panose="020B0600070205080204" pitchFamily="34" charset="-128"/>
              </a:rPr>
              <a:t>whale</a:t>
            </a:r>
            <a:r>
              <a:rPr lang="ja-JP" altLang="en-US">
                <a:solidFill>
                  <a:srgbClr val="FBAE00"/>
                </a:solidFill>
                <a:latin typeface="Futura Hv BT" panose="020B0602020204020303" pitchFamily="34" charset="-79"/>
                <a:ea typeface="ＭＳ Ｐゴシック" panose="020B0600070205080204" pitchFamily="34" charset="-128"/>
              </a:rPr>
              <a:t>”</a:t>
            </a:r>
            <a:r>
              <a:rPr lang="en-US" altLang="ja-JP" b="0">
                <a:solidFill>
                  <a:srgbClr val="FBAE00"/>
                </a:solidFill>
                <a:latin typeface="Futura Hv BT" panose="020B0602020204020303" pitchFamily="34" charset="-79"/>
                <a:ea typeface="ＭＳ Ｐゴシック" panose="020B0600070205080204" pitchFamily="34" charset="-128"/>
              </a:rPr>
              <a:t> – foretold Christ</a:t>
            </a:r>
            <a:r>
              <a:rPr lang="ja-JP" altLang="en-US" b="0">
                <a:solidFill>
                  <a:srgbClr val="FBAE00"/>
                </a:solidFill>
                <a:latin typeface="Futura Hv BT" panose="020B0602020204020303" pitchFamily="34" charset="-79"/>
                <a:ea typeface="ＭＳ Ｐゴシック" panose="020B0600070205080204" pitchFamily="34" charset="-128"/>
              </a:rPr>
              <a:t>’</a:t>
            </a:r>
            <a:r>
              <a:rPr lang="en-US" altLang="ja-JP" b="0">
                <a:solidFill>
                  <a:srgbClr val="FBAE00"/>
                </a:solidFill>
                <a:latin typeface="Futura Hv BT" panose="020B0602020204020303" pitchFamily="34" charset="-79"/>
                <a:ea typeface="ＭＳ Ｐゴシック" panose="020B0600070205080204" pitchFamily="34" charset="-128"/>
              </a:rPr>
              <a:t>s resurrection</a:t>
            </a:r>
          </a:p>
          <a:p>
            <a:pPr eaLnBrk="1" hangingPunct="1">
              <a:lnSpc>
                <a:spcPct val="110000"/>
              </a:lnSpc>
              <a:buFont typeface="Arial" panose="020B0604020202020204" pitchFamily="34" charset="0"/>
              <a:buChar char="•"/>
            </a:pPr>
            <a:r>
              <a:rPr lang="en-US" altLang="en-US">
                <a:solidFill>
                  <a:srgbClr val="FBAE00"/>
                </a:solidFill>
                <a:latin typeface="Futura Hv BT" panose="020B0602020204020303" pitchFamily="34" charset="-79"/>
                <a:ea typeface="ＭＳ Ｐゴシック" panose="020B0600070205080204" pitchFamily="34" charset="-128"/>
              </a:rPr>
              <a:t>Abraham and the 3 angels </a:t>
            </a:r>
            <a:r>
              <a:rPr lang="en-US" altLang="en-US" b="0">
                <a:solidFill>
                  <a:srgbClr val="FBAE00"/>
                </a:solidFill>
                <a:latin typeface="Futura Hv BT" panose="020B0602020204020303" pitchFamily="34" charset="-79"/>
                <a:ea typeface="ＭＳ Ｐゴシック" panose="020B0600070205080204" pitchFamily="34" charset="-128"/>
              </a:rPr>
              <a:t>– prefigured the immaculate conception and the Holy Trinity</a:t>
            </a:r>
          </a:p>
          <a:p>
            <a:pPr eaLnBrk="1" hangingPunct="1">
              <a:lnSpc>
                <a:spcPct val="110000"/>
              </a:lnSpc>
              <a:buFont typeface="Arial" panose="020B0604020202020204" pitchFamily="34" charset="0"/>
              <a:buChar char="•"/>
            </a:pPr>
            <a:r>
              <a:rPr lang="en-US" altLang="en-US">
                <a:solidFill>
                  <a:srgbClr val="FBAE00"/>
                </a:solidFill>
                <a:latin typeface="Futura Hv BT" panose="020B0602020204020303" pitchFamily="34" charset="-79"/>
                <a:ea typeface="ＭＳ Ｐゴシック" panose="020B0600070205080204" pitchFamily="34" charset="-128"/>
              </a:rPr>
              <a:t>Sacrifice of Isaac </a:t>
            </a:r>
            <a:r>
              <a:rPr lang="en-US" altLang="en-US" b="0">
                <a:solidFill>
                  <a:srgbClr val="FBAE00"/>
                </a:solidFill>
                <a:latin typeface="Futura Hv BT" panose="020B0602020204020303" pitchFamily="34" charset="-79"/>
                <a:ea typeface="ＭＳ Ｐゴシック" panose="020B0600070205080204" pitchFamily="34" charset="-128"/>
              </a:rPr>
              <a:t>– a prefiguration of the sacrifice of God</a:t>
            </a:r>
            <a:r>
              <a:rPr lang="ja-JP" altLang="en-US" b="0">
                <a:solidFill>
                  <a:srgbClr val="FBAE00"/>
                </a:solidFill>
                <a:latin typeface="Futura Hv BT" panose="020B0602020204020303" pitchFamily="34" charset="-79"/>
                <a:ea typeface="ＭＳ Ｐゴシック" panose="020B0600070205080204" pitchFamily="34" charset="-128"/>
              </a:rPr>
              <a:t>’</a:t>
            </a:r>
            <a:r>
              <a:rPr lang="en-US" altLang="ja-JP" b="0">
                <a:solidFill>
                  <a:srgbClr val="FBAE00"/>
                </a:solidFill>
                <a:latin typeface="Futura Hv BT" panose="020B0602020204020303" pitchFamily="34" charset="-79"/>
                <a:ea typeface="ＭＳ Ｐゴシック" panose="020B0600070205080204" pitchFamily="34" charset="-128"/>
              </a:rPr>
              <a:t>s son Christ</a:t>
            </a:r>
          </a:p>
          <a:p>
            <a:pPr eaLnBrk="1" hangingPunct="1">
              <a:lnSpc>
                <a:spcPct val="110000"/>
              </a:lnSpc>
              <a:buFont typeface="Arial" panose="020B0604020202020204" pitchFamily="34" charset="0"/>
              <a:buChar char="•"/>
            </a:pPr>
            <a:r>
              <a:rPr lang="en-US" altLang="en-US">
                <a:solidFill>
                  <a:srgbClr val="FBAE00"/>
                </a:solidFill>
                <a:latin typeface="Futura Hv BT" panose="020B0602020204020303" pitchFamily="34" charset="-79"/>
                <a:ea typeface="ＭＳ Ｐゴシック" panose="020B0600070205080204" pitchFamily="34" charset="-128"/>
              </a:rPr>
              <a:t>Daniel and the den of lions </a:t>
            </a:r>
            <a:r>
              <a:rPr lang="en-US" altLang="en-US" b="0">
                <a:solidFill>
                  <a:srgbClr val="FBAE00"/>
                </a:solidFill>
                <a:latin typeface="Futura Hv BT" panose="020B0602020204020303" pitchFamily="34" charset="-79"/>
                <a:ea typeface="ＭＳ Ｐゴシック" panose="020B0600070205080204" pitchFamily="34" charset="-128"/>
              </a:rPr>
              <a:t>– a salvation tale, and a triumph over death</a:t>
            </a:r>
          </a:p>
          <a:p>
            <a:pPr eaLnBrk="1" hangingPunct="1">
              <a:lnSpc>
                <a:spcPct val="110000"/>
              </a:lnSpc>
              <a:buFont typeface="Arial" panose="020B0604020202020204" pitchFamily="34" charset="0"/>
              <a:buChar char="•"/>
            </a:pPr>
            <a:r>
              <a:rPr lang="en-US" altLang="en-US">
                <a:solidFill>
                  <a:srgbClr val="FBAE00"/>
                </a:solidFill>
                <a:latin typeface="Futura Hv BT" panose="020B0602020204020303" pitchFamily="34" charset="-79"/>
                <a:ea typeface="ＭＳ Ｐゴシック" panose="020B0600070205080204" pitchFamily="34" charset="-128"/>
              </a:rPr>
              <a:t>Adam and Eve </a:t>
            </a:r>
            <a:r>
              <a:rPr lang="en-US" altLang="en-US" b="0">
                <a:solidFill>
                  <a:srgbClr val="FBAE00"/>
                </a:solidFill>
                <a:latin typeface="Futura Hv BT" panose="020B0602020204020303" pitchFamily="34" charset="-79"/>
                <a:ea typeface="ＭＳ Ｐゴシック" panose="020B0600070205080204" pitchFamily="34" charset="-128"/>
              </a:rPr>
              <a:t>– the </a:t>
            </a:r>
            <a:r>
              <a:rPr lang="ja-JP" altLang="en-US" b="0">
                <a:solidFill>
                  <a:srgbClr val="FBAE00"/>
                </a:solidFill>
                <a:latin typeface="Futura Hv BT" panose="020B0602020204020303" pitchFamily="34" charset="-79"/>
                <a:ea typeface="ＭＳ Ｐゴシック" panose="020B0600070205080204" pitchFamily="34" charset="-128"/>
              </a:rPr>
              <a:t>“</a:t>
            </a:r>
            <a:r>
              <a:rPr lang="en-US" altLang="ja-JP" b="0">
                <a:solidFill>
                  <a:srgbClr val="FBAE00"/>
                </a:solidFill>
                <a:latin typeface="Futura Hv BT" panose="020B0602020204020303" pitchFamily="34" charset="-79"/>
                <a:ea typeface="ＭＳ Ｐゴシック" panose="020B0600070205080204" pitchFamily="34" charset="-128"/>
              </a:rPr>
              <a:t>original sin</a:t>
            </a:r>
            <a:r>
              <a:rPr lang="ja-JP" altLang="en-US" b="0">
                <a:solidFill>
                  <a:srgbClr val="FBAE00"/>
                </a:solidFill>
                <a:latin typeface="Futura Hv BT" panose="020B0602020204020303" pitchFamily="34" charset="-79"/>
                <a:ea typeface="ＭＳ Ｐゴシック" panose="020B0600070205080204" pitchFamily="34" charset="-128"/>
              </a:rPr>
              <a:t>”</a:t>
            </a:r>
            <a:r>
              <a:rPr lang="en-US" altLang="ja-JP" b="0">
                <a:solidFill>
                  <a:srgbClr val="FBAE00"/>
                </a:solidFill>
                <a:latin typeface="Futura Hv BT" panose="020B0602020204020303" pitchFamily="34" charset="-79"/>
                <a:ea typeface="ＭＳ Ｐゴシック" panose="020B0600070205080204" pitchFamily="34" charset="-128"/>
              </a:rPr>
              <a:t> led to the need for Christ’s sacrifice on the cross</a:t>
            </a:r>
            <a:endParaRPr lang="en-US" altLang="en-US" b="0">
              <a:solidFill>
                <a:srgbClr val="FBAE00"/>
              </a:solidFill>
              <a:latin typeface="Futura Hv BT" panose="020B0602020204020303" pitchFamily="34" charset="-79"/>
              <a:ea typeface="ＭＳ Ｐゴシック" panose="020B0600070205080204" pitchFamily="34" charset="-128"/>
            </a:endParaRPr>
          </a:p>
        </p:txBody>
      </p:sp>
      <p:sp>
        <p:nvSpPr>
          <p:cNvPr id="3" name="TextBox 2">
            <a:extLst>
              <a:ext uri="{FF2B5EF4-FFF2-40B4-BE49-F238E27FC236}">
                <a16:creationId xmlns:a16="http://schemas.microsoft.com/office/drawing/2014/main" id="{D7F03B1E-0AB2-B84E-89ED-B1659806F9A5}"/>
              </a:ext>
            </a:extLst>
          </p:cNvPr>
          <p:cNvSpPr txBox="1"/>
          <p:nvPr/>
        </p:nvSpPr>
        <p:spPr>
          <a:xfrm>
            <a:off x="1905001" y="6167439"/>
            <a:ext cx="7333931" cy="430887"/>
          </a:xfrm>
          <a:prstGeom prst="rect">
            <a:avLst/>
          </a:prstGeom>
          <a:noFill/>
        </p:spPr>
        <p:txBody>
          <a:bodyPr wrap="none">
            <a:spAutoFit/>
          </a:bodyPr>
          <a:lstStyle/>
          <a:p>
            <a:pPr eaLnBrk="1" hangingPunct="1">
              <a:defRPr/>
            </a:pPr>
            <a:r>
              <a:rPr lang="en-US" sz="2200" i="1" dirty="0">
                <a:solidFill>
                  <a:srgbClr val="FBAE00"/>
                </a:solidFill>
                <a:cs typeface="ヒラギノ明朝 ProN W6" charset="-128"/>
                <a:sym typeface="Times" charset="0"/>
              </a:rPr>
              <a:t>*</a:t>
            </a:r>
            <a:r>
              <a:rPr lang="en-US" sz="2200" i="1" u="sng" dirty="0">
                <a:solidFill>
                  <a:srgbClr val="FBAE00"/>
                </a:solidFill>
                <a:cs typeface="ヒラギノ明朝 ProN W6" charset="-128"/>
                <a:sym typeface="Times" charset="0"/>
              </a:rPr>
              <a:t>Prefigure</a:t>
            </a:r>
            <a:r>
              <a:rPr lang="en-US" sz="2200" i="1" dirty="0">
                <a:solidFill>
                  <a:srgbClr val="FBAE00"/>
                </a:solidFill>
                <a:cs typeface="ヒラギノ明朝 ProN W6" charset="-128"/>
                <a:sym typeface="Times" charset="0"/>
              </a:rPr>
              <a:t>: to picture or imagine beforehand, to </a:t>
            </a:r>
            <a:r>
              <a:rPr lang="en-US" sz="2200" i="1" u="sng" dirty="0">
                <a:solidFill>
                  <a:srgbClr val="FBAE00"/>
                </a:solidFill>
                <a:cs typeface="ヒラギノ明朝 ProN W6" charset="-128"/>
                <a:sym typeface="Times" charset="0"/>
              </a:rPr>
              <a:t>foreshadow</a:t>
            </a:r>
          </a:p>
        </p:txBody>
      </p:sp>
    </p:spTree>
    <p:extLst>
      <p:ext uri="{BB962C8B-B14F-4D97-AF65-F5344CB8AC3E}">
        <p14:creationId xmlns:p14="http://schemas.microsoft.com/office/powerpoint/2010/main" val="2114617216"/>
      </p:ext>
    </p:extLst>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4" name="Text Box 2">
            <a:extLst>
              <a:ext uri="{FF2B5EF4-FFF2-40B4-BE49-F238E27FC236}">
                <a16:creationId xmlns:a16="http://schemas.microsoft.com/office/drawing/2014/main" id="{A0A31DD7-8201-8242-AF05-80E6FD1DEC56}"/>
              </a:ext>
            </a:extLst>
          </p:cNvPr>
          <p:cNvSpPr txBox="1">
            <a:spLocks noChangeArrowheads="1"/>
          </p:cNvSpPr>
          <p:nvPr/>
        </p:nvSpPr>
        <p:spPr bwMode="auto">
          <a:xfrm>
            <a:off x="1600200" y="2971800"/>
            <a:ext cx="8991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algn="r" eaLnBrk="1" hangingPunct="1">
              <a:spcBef>
                <a:spcPct val="50000"/>
              </a:spcBef>
            </a:pPr>
            <a:r>
              <a:rPr lang="en-US" altLang="en-US" sz="2000" i="1">
                <a:solidFill>
                  <a:srgbClr val="FBAE00"/>
                </a:solidFill>
                <a:latin typeface="Futura Hv BT" panose="020B0602020204020303" pitchFamily="34" charset="-79"/>
                <a:ea typeface="ＭＳ Ｐゴシック" panose="020B0600070205080204" pitchFamily="34" charset="-128"/>
              </a:rPr>
              <a:t>Sarcophagus with Philosopher, Orant, Old and New Testament Scenes</a:t>
            </a:r>
          </a:p>
          <a:p>
            <a:pPr algn="r" eaLnBrk="1" hangingPunct="1">
              <a:spcBef>
                <a:spcPct val="50000"/>
              </a:spcBef>
            </a:pPr>
            <a:r>
              <a:rPr lang="en-US" altLang="en-US" sz="2000" b="0">
                <a:solidFill>
                  <a:srgbClr val="FBAE00"/>
                </a:solidFill>
                <a:latin typeface="Futura Hv BT" panose="020B0602020204020303" pitchFamily="34" charset="-79"/>
                <a:ea typeface="ＭＳ Ｐゴシック" panose="020B0600070205080204" pitchFamily="34" charset="-128"/>
              </a:rPr>
              <a:t>from Rome, Italy</a:t>
            </a:r>
          </a:p>
          <a:p>
            <a:pPr algn="r" eaLnBrk="1" hangingPunct="1">
              <a:spcBef>
                <a:spcPct val="50000"/>
              </a:spcBef>
            </a:pPr>
            <a:r>
              <a:rPr lang="en-US" altLang="en-US" sz="2000" b="0">
                <a:solidFill>
                  <a:srgbClr val="FBAE00"/>
                </a:solidFill>
                <a:latin typeface="Futura Hv BT" panose="020B0602020204020303" pitchFamily="34" charset="-79"/>
                <a:ea typeface="ＭＳ Ｐゴシック" panose="020B0600070205080204" pitchFamily="34" charset="-128"/>
              </a:rPr>
              <a:t>ca. 270, marble, 1 ft. 11 1/4 in. x 6 ft. 2 in.</a:t>
            </a:r>
          </a:p>
        </p:txBody>
      </p:sp>
      <p:pic>
        <p:nvPicPr>
          <p:cNvPr id="44034" name="Picture 5" descr="sta_maria_antiqua_sarcoph_m">
            <a:extLst>
              <a:ext uri="{FF2B5EF4-FFF2-40B4-BE49-F238E27FC236}">
                <a16:creationId xmlns:a16="http://schemas.microsoft.com/office/drawing/2014/main" id="{1298E23E-6C5E-9C42-8FC6-A552022C7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1"/>
            <a:ext cx="87630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a:extLst>
              <a:ext uri="{FF2B5EF4-FFF2-40B4-BE49-F238E27FC236}">
                <a16:creationId xmlns:a16="http://schemas.microsoft.com/office/drawing/2014/main" id="{8F1FAFAA-C3F4-944E-94F9-82A385B2CF35}"/>
              </a:ext>
            </a:extLst>
          </p:cNvPr>
          <p:cNvSpPr txBox="1">
            <a:spLocks noChangeArrowheads="1"/>
          </p:cNvSpPr>
          <p:nvPr/>
        </p:nvSpPr>
        <p:spPr bwMode="auto">
          <a:xfrm>
            <a:off x="1354873" y="4722813"/>
            <a:ext cx="8991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lnSpc>
                <a:spcPct val="110000"/>
              </a:lnSpc>
              <a:spcBef>
                <a:spcPct val="20000"/>
              </a:spcBef>
              <a:buClr>
                <a:srgbClr val="CCFF33"/>
              </a:buClr>
              <a:buSzPct val="70000"/>
            </a:pPr>
            <a:r>
              <a:rPr lang="en-US" altLang="en-US" sz="2300" b="0" dirty="0">
                <a:solidFill>
                  <a:srgbClr val="FBAE00"/>
                </a:solidFill>
                <a:latin typeface="Futura Hv BT" panose="020B0602020204020303" pitchFamily="34" charset="-79"/>
                <a:ea typeface="ＭＳ Ｐゴシック" panose="020B0600070205080204" pitchFamily="34" charset="-128"/>
              </a:rPr>
              <a:t>Wealthy Christians continued to favor the sarcophagus for burial but had them carved with Christian themes and biblical subject matter.</a:t>
            </a:r>
          </a:p>
          <a:p>
            <a:pPr eaLnBrk="1" hangingPunct="1">
              <a:lnSpc>
                <a:spcPct val="110000"/>
              </a:lnSpc>
              <a:spcBef>
                <a:spcPct val="20000"/>
              </a:spcBef>
              <a:buClr>
                <a:srgbClr val="CCFF33"/>
              </a:buClr>
              <a:buSzPct val="70000"/>
            </a:pPr>
            <a:r>
              <a:rPr lang="en-US" altLang="en-US" sz="2300" b="0" dirty="0">
                <a:solidFill>
                  <a:srgbClr val="FBAE00"/>
                </a:solidFill>
                <a:latin typeface="Futura Hv BT" panose="020B0602020204020303" pitchFamily="34" charset="-79"/>
                <a:ea typeface="ＭＳ Ｐゴシック" panose="020B0600070205080204" pitchFamily="34" charset="-128"/>
              </a:rPr>
              <a:t>Reliefs designs were pre-made, leaving the central figures “unfinished” to add customized portrait faces at the time of burial. </a:t>
            </a:r>
          </a:p>
        </p:txBody>
      </p:sp>
    </p:spTree>
    <p:extLst>
      <p:ext uri="{BB962C8B-B14F-4D97-AF65-F5344CB8AC3E}">
        <p14:creationId xmlns:p14="http://schemas.microsoft.com/office/powerpoint/2010/main" val="997642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9809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099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Text Box 2">
            <a:extLst>
              <a:ext uri="{FF2B5EF4-FFF2-40B4-BE49-F238E27FC236}">
                <a16:creationId xmlns:a16="http://schemas.microsoft.com/office/drawing/2014/main" id="{145991D4-8880-BA43-9A00-5CDC44C4EE80}"/>
              </a:ext>
            </a:extLst>
          </p:cNvPr>
          <p:cNvSpPr txBox="1">
            <a:spLocks noChangeArrowheads="1"/>
          </p:cNvSpPr>
          <p:nvPr/>
        </p:nvSpPr>
        <p:spPr bwMode="auto">
          <a:xfrm>
            <a:off x="1676400" y="5153025"/>
            <a:ext cx="8305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spcBef>
                <a:spcPct val="50000"/>
              </a:spcBef>
            </a:pPr>
            <a:r>
              <a:rPr lang="en-US" altLang="en-US" sz="2000" i="1">
                <a:solidFill>
                  <a:srgbClr val="FBAE00"/>
                </a:solidFill>
                <a:latin typeface="Futura Hv BT" panose="020B0602020204020303" pitchFamily="34" charset="-79"/>
                <a:ea typeface="ＭＳ Ｐゴシック" panose="020B0600070205080204" pitchFamily="34" charset="-128"/>
              </a:rPr>
              <a:t>Sarcophagus with Old and New Testament Scenes, </a:t>
            </a:r>
            <a:r>
              <a:rPr lang="en-US" altLang="en-US" sz="2000" b="0" i="1" u="sng">
                <a:solidFill>
                  <a:srgbClr val="FBAE00"/>
                </a:solidFill>
                <a:latin typeface="Futura Hv BT" panose="020B0602020204020303" pitchFamily="34" charset="-79"/>
                <a:ea typeface="ＭＳ Ｐゴシック" panose="020B0600070205080204" pitchFamily="34" charset="-128"/>
              </a:rPr>
              <a:t>detail of Jonah</a:t>
            </a:r>
          </a:p>
          <a:p>
            <a:pPr eaLnBrk="1" hangingPunct="1">
              <a:spcBef>
                <a:spcPct val="50000"/>
              </a:spcBef>
            </a:pPr>
            <a:r>
              <a:rPr lang="en-US" altLang="en-US" sz="2000" b="0">
                <a:solidFill>
                  <a:srgbClr val="FBAE00"/>
                </a:solidFill>
                <a:latin typeface="Futura Hv BT" panose="020B0602020204020303" pitchFamily="34" charset="-79"/>
                <a:ea typeface="ＭＳ Ｐゴシック" panose="020B0600070205080204" pitchFamily="34" charset="-128"/>
              </a:rPr>
              <a:t>from Rome, Italy</a:t>
            </a:r>
          </a:p>
          <a:p>
            <a:pPr eaLnBrk="1" hangingPunct="1">
              <a:spcBef>
                <a:spcPct val="50000"/>
              </a:spcBef>
            </a:pPr>
            <a:r>
              <a:rPr lang="en-US" altLang="en-US" sz="2000" b="0">
                <a:solidFill>
                  <a:srgbClr val="FBAE00"/>
                </a:solidFill>
                <a:latin typeface="Futura Hv BT" panose="020B0602020204020303" pitchFamily="34" charset="-79"/>
                <a:ea typeface="ＭＳ Ｐゴシック" panose="020B0600070205080204" pitchFamily="34" charset="-128"/>
              </a:rPr>
              <a:t>ca. 270, marble, 1 ft. 11 1/4 in. x 6 ft. 2 in.</a:t>
            </a:r>
          </a:p>
        </p:txBody>
      </p:sp>
      <p:pic>
        <p:nvPicPr>
          <p:cNvPr id="46082" name="Picture 4" descr="4b.jpg                                                         000CE713William's Hard Drive           B6EA260F:">
            <a:extLst>
              <a:ext uri="{FF2B5EF4-FFF2-40B4-BE49-F238E27FC236}">
                <a16:creationId xmlns:a16="http://schemas.microsoft.com/office/drawing/2014/main" id="{C32DAAA6-0D1F-914A-93D9-6CDE660F8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1"/>
            <a:ext cx="7086600"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926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978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4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Text Box 2">
            <a:extLst>
              <a:ext uri="{FF2B5EF4-FFF2-40B4-BE49-F238E27FC236}">
                <a16:creationId xmlns:a16="http://schemas.microsoft.com/office/drawing/2014/main" id="{F80EB889-3C78-E447-9169-D32EE55DB21A}"/>
              </a:ext>
            </a:extLst>
          </p:cNvPr>
          <p:cNvSpPr txBox="1">
            <a:spLocks noChangeArrowheads="1"/>
          </p:cNvSpPr>
          <p:nvPr/>
        </p:nvSpPr>
        <p:spPr bwMode="auto">
          <a:xfrm>
            <a:off x="1676400" y="4711700"/>
            <a:ext cx="8839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spcBef>
                <a:spcPct val="50000"/>
              </a:spcBef>
            </a:pPr>
            <a:r>
              <a:rPr lang="en-US" altLang="en-US" i="1">
                <a:solidFill>
                  <a:srgbClr val="FBAE00"/>
                </a:solidFill>
                <a:latin typeface="Futura Hv BT" panose="020B0602020204020303" pitchFamily="34" charset="-79"/>
                <a:ea typeface="ＭＳ Ｐゴシック" panose="020B0600070205080204" pitchFamily="34" charset="-128"/>
              </a:rPr>
              <a:t>Sarcophagus with Old and New Testament Scenes, </a:t>
            </a:r>
            <a:r>
              <a:rPr lang="en-US" altLang="en-US" b="0" i="1" u="sng">
                <a:solidFill>
                  <a:srgbClr val="FBAE00"/>
                </a:solidFill>
                <a:latin typeface="Futura Hv BT" panose="020B0602020204020303" pitchFamily="34" charset="-79"/>
                <a:ea typeface="ＭＳ Ｐゴシック" panose="020B0600070205080204" pitchFamily="34" charset="-128"/>
              </a:rPr>
              <a:t>detail of Christ as Good Shepherd</a:t>
            </a:r>
            <a:r>
              <a:rPr lang="en-US" altLang="en-US" b="0" i="1">
                <a:solidFill>
                  <a:srgbClr val="FBAE00"/>
                </a:solidFill>
                <a:latin typeface="Futura Hv BT" panose="020B0602020204020303" pitchFamily="34" charset="-79"/>
                <a:ea typeface="ＭＳ Ｐゴシック" panose="020B0600070205080204" pitchFamily="34" charset="-128"/>
              </a:rPr>
              <a:t> AND as </a:t>
            </a:r>
            <a:r>
              <a:rPr lang="en-US" altLang="en-US" b="0" i="1" u="sng">
                <a:solidFill>
                  <a:srgbClr val="FBAE00"/>
                </a:solidFill>
                <a:latin typeface="Futura Hv BT" panose="020B0602020204020303" pitchFamily="34" charset="-79"/>
                <a:ea typeface="ＭＳ Ｐゴシック" panose="020B0600070205080204" pitchFamily="34" charset="-128"/>
              </a:rPr>
              <a:t>a Child receiving baptism</a:t>
            </a:r>
          </a:p>
          <a:p>
            <a:pPr eaLnBrk="1" hangingPunct="1">
              <a:spcBef>
                <a:spcPct val="50000"/>
              </a:spcBef>
            </a:pPr>
            <a:r>
              <a:rPr lang="en-US" altLang="en-US" sz="2000" b="0">
                <a:solidFill>
                  <a:srgbClr val="FBAE00"/>
                </a:solidFill>
                <a:latin typeface="Futura Hv BT" panose="020B0602020204020303" pitchFamily="34" charset="-79"/>
                <a:ea typeface="ＭＳ Ｐゴシック" panose="020B0600070205080204" pitchFamily="34" charset="-128"/>
              </a:rPr>
              <a:t>from Rome, Italy</a:t>
            </a:r>
          </a:p>
          <a:p>
            <a:pPr eaLnBrk="1" hangingPunct="1">
              <a:spcBef>
                <a:spcPct val="50000"/>
              </a:spcBef>
            </a:pPr>
            <a:r>
              <a:rPr lang="en-US" altLang="en-US" sz="2000" b="0">
                <a:solidFill>
                  <a:srgbClr val="FBAE00"/>
                </a:solidFill>
                <a:latin typeface="Futura Hv BT" panose="020B0602020204020303" pitchFamily="34" charset="-79"/>
                <a:ea typeface="ＭＳ Ｐゴシック" panose="020B0600070205080204" pitchFamily="34" charset="-128"/>
              </a:rPr>
              <a:t>ca. 270, marble, 1 ft. 11 1/4 in. x 6 ft. 2 in.</a:t>
            </a:r>
          </a:p>
        </p:txBody>
      </p:sp>
      <p:pic>
        <p:nvPicPr>
          <p:cNvPr id="48130" name="Picture 3" descr="4c.jpg                                                         000CE713William's Hard Drive           B6EA260F:">
            <a:extLst>
              <a:ext uri="{FF2B5EF4-FFF2-40B4-BE49-F238E27FC236}">
                <a16:creationId xmlns:a16="http://schemas.microsoft.com/office/drawing/2014/main" id="{6260A841-7B1C-F449-A0F0-48F30AC74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793"/>
          <a:stretch>
            <a:fillRect/>
          </a:stretch>
        </p:blipFill>
        <p:spPr bwMode="auto">
          <a:xfrm>
            <a:off x="4572000" y="122238"/>
            <a:ext cx="5943600" cy="458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197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9768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89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857" y="179615"/>
            <a:ext cx="9601200" cy="1485900"/>
          </a:xfrm>
        </p:spPr>
        <p:txBody>
          <a:bodyPr/>
          <a:lstStyle/>
          <a:p>
            <a:pPr algn="ctr">
              <a:defRPr/>
            </a:pPr>
            <a:r>
              <a:rPr lang="en-US" dirty="0">
                <a:solidFill>
                  <a:schemeClr val="accent6">
                    <a:lumMod val="75000"/>
                  </a:schemeClr>
                </a:solidFill>
              </a:rPr>
              <a:t>Timeline of Early Christianity</a:t>
            </a:r>
          </a:p>
        </p:txBody>
      </p:sp>
      <p:sp>
        <p:nvSpPr>
          <p:cNvPr id="3" name="Content Placeholder 2"/>
          <p:cNvSpPr>
            <a:spLocks noGrp="1"/>
          </p:cNvSpPr>
          <p:nvPr>
            <p:ph idx="1"/>
          </p:nvPr>
        </p:nvSpPr>
        <p:spPr>
          <a:xfrm>
            <a:off x="1371600" y="1356528"/>
            <a:ext cx="9601200" cy="5044272"/>
          </a:xfrm>
        </p:spPr>
        <p:txBody>
          <a:bodyPr>
            <a:normAutofit fontScale="85000" lnSpcReduction="10000"/>
          </a:bodyPr>
          <a:lstStyle/>
          <a:p>
            <a:pPr marL="548640" indent="-411480">
              <a:spcBef>
                <a:spcPct val="50000"/>
              </a:spcBef>
              <a:buClr>
                <a:schemeClr val="tx1">
                  <a:shade val="95000"/>
                </a:schemeClr>
              </a:buClr>
              <a:buNone/>
              <a:defRPr/>
            </a:pPr>
            <a:endParaRPr lang="en-US" dirty="0">
              <a:solidFill>
                <a:srgbClr val="FBAE00"/>
              </a:solidFill>
            </a:endParaRPr>
          </a:p>
          <a:p>
            <a:pPr marL="548640" indent="-411480">
              <a:spcBef>
                <a:spcPct val="50000"/>
              </a:spcBef>
              <a:buClr>
                <a:schemeClr val="tx1">
                  <a:shade val="95000"/>
                </a:schemeClr>
              </a:buClr>
              <a:buFont typeface="Wingdings 2"/>
              <a:buChar char=""/>
              <a:defRPr/>
            </a:pPr>
            <a:r>
              <a:rPr lang="en-US" dirty="0"/>
              <a:t>Crucifixion of Christ				ca. 29</a:t>
            </a:r>
          </a:p>
          <a:p>
            <a:pPr marL="548640" indent="-411480">
              <a:spcBef>
                <a:spcPct val="50000"/>
              </a:spcBef>
              <a:buClr>
                <a:schemeClr val="tx1">
                  <a:shade val="95000"/>
                </a:schemeClr>
              </a:buClr>
              <a:buFont typeface="Wingdings 2"/>
              <a:buChar char=""/>
              <a:defRPr/>
            </a:pPr>
            <a:r>
              <a:rPr lang="en-US" dirty="0"/>
              <a:t>Crucifixion of St. Peter		        		ca. 64</a:t>
            </a:r>
          </a:p>
          <a:p>
            <a:pPr marL="548640" indent="-411480">
              <a:spcBef>
                <a:spcPct val="50000"/>
              </a:spcBef>
              <a:buClr>
                <a:schemeClr val="tx1">
                  <a:shade val="95000"/>
                </a:schemeClr>
              </a:buClr>
              <a:buFont typeface="Wingdings 2"/>
              <a:buChar char=""/>
              <a:defRPr/>
            </a:pPr>
            <a:r>
              <a:rPr lang="en-US" dirty="0"/>
              <a:t>Persecution of Christians</a:t>
            </a:r>
            <a:br>
              <a:rPr lang="en-US" dirty="0"/>
            </a:br>
            <a:r>
              <a:rPr lang="en-US" dirty="0"/>
              <a:t>	Trajan Decius	   			249-251		</a:t>
            </a:r>
          </a:p>
          <a:p>
            <a:pPr marL="868680" lvl="1" indent="-283464">
              <a:spcBef>
                <a:spcPct val="50000"/>
              </a:spcBef>
              <a:buFont typeface="Wingdings 2"/>
              <a:buChar char=""/>
              <a:defRPr/>
            </a:pPr>
            <a:r>
              <a:rPr lang="en-US" dirty="0"/>
              <a:t>Diocletian				    	303-305</a:t>
            </a:r>
          </a:p>
          <a:p>
            <a:pPr marL="548640" indent="-411480">
              <a:spcBef>
                <a:spcPct val="50000"/>
              </a:spcBef>
              <a:buClr>
                <a:schemeClr val="tx1">
                  <a:shade val="95000"/>
                </a:schemeClr>
              </a:buClr>
              <a:buFont typeface="Wingdings 2"/>
              <a:buChar char=""/>
              <a:defRPr/>
            </a:pPr>
            <a:r>
              <a:rPr lang="en-US" dirty="0"/>
              <a:t>Edict of Milan					313</a:t>
            </a:r>
          </a:p>
          <a:p>
            <a:pPr marL="1078992" lvl="1" indent="-411480">
              <a:spcBef>
                <a:spcPct val="50000"/>
              </a:spcBef>
              <a:buClr>
                <a:schemeClr val="tx1">
                  <a:shade val="95000"/>
                </a:schemeClr>
              </a:buClr>
              <a:buFont typeface="Wingdings 2"/>
              <a:buChar char=""/>
              <a:defRPr/>
            </a:pPr>
            <a:r>
              <a:rPr lang="en-US" altLang="en-US" dirty="0">
                <a:solidFill>
                  <a:srgbClr val="FBAE00"/>
                </a:solidFill>
                <a:latin typeface="Futura Hv BT" panose="020B0602020204020303" pitchFamily="34" charset="-79"/>
                <a:ea typeface="ＭＳ Ｐゴシック" panose="020B0600070205080204" pitchFamily="34" charset="-128"/>
              </a:rPr>
              <a:t>(Constantine granted religious toleration)</a:t>
            </a:r>
            <a:endParaRPr lang="en-US" dirty="0"/>
          </a:p>
          <a:p>
            <a:pPr marL="548640" indent="-411480">
              <a:spcBef>
                <a:spcPct val="50000"/>
              </a:spcBef>
              <a:buClr>
                <a:schemeClr val="tx1">
                  <a:shade val="95000"/>
                </a:schemeClr>
              </a:buClr>
              <a:buFont typeface="Wingdings 2"/>
              <a:buChar char=""/>
              <a:defRPr/>
            </a:pPr>
            <a:r>
              <a:rPr lang="en-US" dirty="0"/>
              <a:t>Foundation of Constantinople			324</a:t>
            </a:r>
          </a:p>
          <a:p>
            <a:pPr marL="548640" indent="-411480">
              <a:spcBef>
                <a:spcPct val="50000"/>
              </a:spcBef>
              <a:buClr>
                <a:schemeClr val="tx1">
                  <a:shade val="95000"/>
                </a:schemeClr>
              </a:buClr>
              <a:buFont typeface="Wingdings 2"/>
              <a:buChar char=""/>
              <a:defRPr/>
            </a:pPr>
            <a:r>
              <a:rPr lang="en-US" dirty="0"/>
              <a:t>Christianity becomes state religion		390</a:t>
            </a:r>
          </a:p>
          <a:p>
            <a:pPr marL="1078992" lvl="1" indent="-411480">
              <a:spcBef>
                <a:spcPct val="50000"/>
              </a:spcBef>
              <a:buClr>
                <a:schemeClr val="tx1">
                  <a:shade val="95000"/>
                </a:schemeClr>
              </a:buClr>
              <a:buFont typeface="Wingdings 2"/>
              <a:buChar char=""/>
              <a:defRPr/>
            </a:pPr>
            <a:r>
              <a:rPr lang="en-US" altLang="en-US" dirty="0">
                <a:solidFill>
                  <a:srgbClr val="FBAE00"/>
                </a:solidFill>
                <a:latin typeface="Futura Hv BT" panose="020B0602020204020303" pitchFamily="34" charset="-79"/>
                <a:ea typeface="ＭＳ Ｐゴシック" panose="020B0600070205080204" pitchFamily="34" charset="-128"/>
              </a:rPr>
              <a:t>(under Theodosius I)	</a:t>
            </a:r>
            <a:endParaRPr lang="en-US" dirty="0"/>
          </a:p>
          <a:p>
            <a:pPr marL="548640" indent="-411480">
              <a:spcBef>
                <a:spcPct val="50000"/>
              </a:spcBef>
              <a:buClr>
                <a:schemeClr val="tx1">
                  <a:shade val="95000"/>
                </a:schemeClr>
              </a:buClr>
              <a:buFont typeface="Wingdings 2"/>
              <a:buChar char=""/>
              <a:defRPr/>
            </a:pPr>
            <a:r>
              <a:rPr lang="en-US" dirty="0"/>
              <a:t>Ban on Pagan worship				391</a:t>
            </a:r>
          </a:p>
          <a:p>
            <a:pPr marL="548640" indent="-411480">
              <a:spcBef>
                <a:spcPct val="50000"/>
              </a:spcBef>
              <a:buClr>
                <a:schemeClr val="tx1">
                  <a:shade val="95000"/>
                </a:schemeClr>
              </a:buClr>
              <a:buFont typeface="Wingdings 2"/>
              <a:buChar char=""/>
              <a:defRPr/>
            </a:pPr>
            <a:r>
              <a:rPr lang="en-US" dirty="0"/>
              <a:t>Olympic games abolished			394</a:t>
            </a:r>
          </a:p>
          <a:p>
            <a:pPr marL="548640" indent="-411480">
              <a:spcBef>
                <a:spcPct val="50000"/>
              </a:spcBef>
              <a:buClr>
                <a:schemeClr val="tx1">
                  <a:shade val="95000"/>
                </a:schemeClr>
              </a:buClr>
              <a:buFont typeface="Wingdings 2"/>
              <a:buChar char=""/>
              <a:defRPr/>
            </a:pPr>
            <a:r>
              <a:rPr lang="en-US" dirty="0"/>
              <a:t>Fall of Rome to Alaric the Visigoth			410</a:t>
            </a:r>
            <a:endParaRPr lang="en-US" i="1" dirty="0">
              <a:latin typeface="Arial Black" pitchFamily="-58" charset="0"/>
            </a:endParaRPr>
          </a:p>
          <a:p>
            <a:pPr marL="548640" indent="-411480">
              <a:buClr>
                <a:schemeClr val="tx1">
                  <a:shade val="95000"/>
                </a:schemeClr>
              </a:buClr>
              <a:buFont typeface="Wingdings 2"/>
              <a:buChar char=""/>
              <a:defRPr/>
            </a:pPr>
            <a:endParaRPr lang="en-US" dirty="0"/>
          </a:p>
        </p:txBody>
      </p:sp>
    </p:spTree>
    <p:extLst>
      <p:ext uri="{BB962C8B-B14F-4D97-AF65-F5344CB8AC3E}">
        <p14:creationId xmlns:p14="http://schemas.microsoft.com/office/powerpoint/2010/main" val="930606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7">
            <a:extLst>
              <a:ext uri="{FF2B5EF4-FFF2-40B4-BE49-F238E27FC236}">
                <a16:creationId xmlns:a16="http://schemas.microsoft.com/office/drawing/2014/main" id="{31299130-8347-0F47-805A-166E8D6AA1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
            <a:ext cx="22479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3" descr="4c.jpg                                                         000CE713William's Hard Drive           B6EA260F:">
            <a:extLst>
              <a:ext uri="{FF2B5EF4-FFF2-40B4-BE49-F238E27FC236}">
                <a16:creationId xmlns:a16="http://schemas.microsoft.com/office/drawing/2014/main" id="{2365A56E-395C-0646-9653-1BA9F4A2F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979"/>
          <a:stretch>
            <a:fillRect/>
          </a:stretch>
        </p:blipFill>
        <p:spPr bwMode="auto">
          <a:xfrm>
            <a:off x="5486400" y="76201"/>
            <a:ext cx="5029200"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5">
            <a:extLst>
              <a:ext uri="{FF2B5EF4-FFF2-40B4-BE49-F238E27FC236}">
                <a16:creationId xmlns:a16="http://schemas.microsoft.com/office/drawing/2014/main" id="{7912207D-2273-7943-B9A0-EB87EE3A1DBF}"/>
              </a:ext>
            </a:extLst>
          </p:cNvPr>
          <p:cNvSpPr txBox="1">
            <a:spLocks noChangeArrowheads="1"/>
          </p:cNvSpPr>
          <p:nvPr/>
        </p:nvSpPr>
        <p:spPr bwMode="auto">
          <a:xfrm>
            <a:off x="5715000" y="4724401"/>
            <a:ext cx="48006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algn="r" eaLnBrk="1" hangingPunct="1"/>
            <a:r>
              <a:rPr lang="en-US" altLang="en-US">
                <a:solidFill>
                  <a:srgbClr val="FBAE00"/>
                </a:solidFill>
                <a:latin typeface="Futura Hv BT" panose="020B0602020204020303" pitchFamily="34" charset="-79"/>
                <a:ea typeface="ＭＳ Ｐゴシック" panose="020B0600070205080204" pitchFamily="34" charset="-128"/>
              </a:rPr>
              <a:t>Christ as the good shepherd:</a:t>
            </a:r>
          </a:p>
          <a:p>
            <a:pPr eaLnBrk="1" hangingPunct="1"/>
            <a:endParaRPr lang="en-US" altLang="en-US" sz="1800" b="0">
              <a:solidFill>
                <a:srgbClr val="FBAE00"/>
              </a:solidFill>
              <a:latin typeface="Futura Hv BT" panose="020B0602020204020303" pitchFamily="34" charset="-79"/>
              <a:ea typeface="ＭＳ Ｐゴシック" panose="020B0600070205080204" pitchFamily="34" charset="-128"/>
            </a:endParaRPr>
          </a:p>
          <a:p>
            <a:pPr algn="r" eaLnBrk="1" hangingPunct="1"/>
            <a:r>
              <a:rPr lang="en-US" altLang="en-US" sz="1800" b="0">
                <a:solidFill>
                  <a:srgbClr val="FBAE00"/>
                </a:solidFill>
                <a:latin typeface="Futura Hv BT" panose="020B0602020204020303" pitchFamily="34" charset="-79"/>
                <a:ea typeface="ＭＳ Ｐゴシック" panose="020B0600070205080204" pitchFamily="34" charset="-128"/>
              </a:rPr>
              <a:t>When Christ was depicted with a </a:t>
            </a:r>
            <a:r>
              <a:rPr lang="en-US" altLang="en-US" sz="1800" u="sng">
                <a:solidFill>
                  <a:srgbClr val="FBAE00"/>
                </a:solidFill>
                <a:latin typeface="Futura Hv BT" panose="020B0602020204020303" pitchFamily="34" charset="-79"/>
                <a:ea typeface="ＭＳ Ｐゴシック" panose="020B0600070205080204" pitchFamily="34" charset="-128"/>
              </a:rPr>
              <a:t>sheep</a:t>
            </a:r>
            <a:r>
              <a:rPr lang="en-US" altLang="en-US" sz="1800" b="0">
                <a:solidFill>
                  <a:srgbClr val="FBAE00"/>
                </a:solidFill>
                <a:latin typeface="Futura Hv BT" panose="020B0602020204020303" pitchFamily="34" charset="-79"/>
                <a:ea typeface="ＭＳ Ｐゴシック" panose="020B0600070205080204" pitchFamily="34" charset="-128"/>
              </a:rPr>
              <a:t> on his shoulder, </a:t>
            </a:r>
            <a:r>
              <a:rPr lang="en-US" altLang="en-US" sz="1800" u="sng">
                <a:solidFill>
                  <a:srgbClr val="FBAE00"/>
                </a:solidFill>
                <a:latin typeface="Futura Hv BT" panose="020B0602020204020303" pitchFamily="34" charset="-79"/>
                <a:ea typeface="ＭＳ Ｐゴシック" panose="020B0600070205080204" pitchFamily="34" charset="-128"/>
              </a:rPr>
              <a:t>the animal symbolized a sinner who had strayed from the </a:t>
            </a:r>
            <a:r>
              <a:rPr lang="ja-JP" altLang="en-US" sz="1800" u="sng">
                <a:solidFill>
                  <a:srgbClr val="FBAE00"/>
                </a:solidFill>
                <a:latin typeface="Futura Hv BT" panose="020B0602020204020303" pitchFamily="34" charset="-79"/>
                <a:ea typeface="ＭＳ Ｐゴシック" panose="020B0600070205080204" pitchFamily="34" charset="-128"/>
              </a:rPr>
              <a:t>“</a:t>
            </a:r>
            <a:r>
              <a:rPr lang="en-US" altLang="ja-JP" sz="1800" u="sng">
                <a:solidFill>
                  <a:srgbClr val="FBAE00"/>
                </a:solidFill>
                <a:latin typeface="Futura Hv BT" panose="020B0602020204020303" pitchFamily="34" charset="-79"/>
                <a:ea typeface="ＭＳ Ｐゴシック" panose="020B0600070205080204" pitchFamily="34" charset="-128"/>
              </a:rPr>
              <a:t>flock</a:t>
            </a:r>
            <a:r>
              <a:rPr lang="ja-JP" altLang="en-US" sz="1800" b="0">
                <a:solidFill>
                  <a:srgbClr val="FBAE00"/>
                </a:solidFill>
                <a:latin typeface="Futura Hv BT" panose="020B0602020204020303" pitchFamily="34" charset="-79"/>
                <a:ea typeface="ＭＳ Ｐゴシック" panose="020B0600070205080204" pitchFamily="34" charset="-128"/>
              </a:rPr>
              <a:t>”</a:t>
            </a:r>
            <a:r>
              <a:rPr lang="en-US" altLang="ja-JP" sz="1800" b="0">
                <a:solidFill>
                  <a:srgbClr val="FBAE00"/>
                </a:solidFill>
                <a:latin typeface="Futura Hv BT" panose="020B0602020204020303" pitchFamily="34" charset="-79"/>
                <a:ea typeface="ＭＳ Ｐゴシック" panose="020B0600070205080204" pitchFamily="34" charset="-128"/>
              </a:rPr>
              <a:t> and been rescued. </a:t>
            </a:r>
          </a:p>
        </p:txBody>
      </p:sp>
      <p:sp>
        <p:nvSpPr>
          <p:cNvPr id="10" name="TextBox 9">
            <a:extLst>
              <a:ext uri="{FF2B5EF4-FFF2-40B4-BE49-F238E27FC236}">
                <a16:creationId xmlns:a16="http://schemas.microsoft.com/office/drawing/2014/main" id="{C9879B7A-26A8-1C49-BA58-A45D9070DE60}"/>
              </a:ext>
            </a:extLst>
          </p:cNvPr>
          <p:cNvSpPr txBox="1"/>
          <p:nvPr/>
        </p:nvSpPr>
        <p:spPr>
          <a:xfrm>
            <a:off x="1600201" y="4800601"/>
            <a:ext cx="3164777" cy="1846659"/>
          </a:xfrm>
          <a:prstGeom prst="rect">
            <a:avLst/>
          </a:prstGeom>
          <a:noFill/>
        </p:spPr>
        <p:txBody>
          <a:bodyPr wrap="none">
            <a:spAutoFit/>
          </a:bodyPr>
          <a:lstStyle/>
          <a:p>
            <a:pPr eaLnBrk="1" hangingPunct="1">
              <a:defRPr/>
            </a:pPr>
            <a:r>
              <a:rPr lang="en-US" sz="2000" dirty="0">
                <a:solidFill>
                  <a:srgbClr val="FBAE00"/>
                </a:solidFill>
                <a:cs typeface="ヒラギノ明朝 ProN W6" charset="-128"/>
                <a:sym typeface="Times" charset="0"/>
              </a:rPr>
              <a:t>The Archaic </a:t>
            </a:r>
            <a:r>
              <a:rPr lang="en-US" sz="2000" i="1" dirty="0" err="1">
                <a:solidFill>
                  <a:srgbClr val="FBAE00"/>
                </a:solidFill>
                <a:cs typeface="ヒラギノ明朝 ProN W6" charset="-128"/>
                <a:sym typeface="Times" charset="0"/>
              </a:rPr>
              <a:t>Moschophoros</a:t>
            </a:r>
            <a:r>
              <a:rPr lang="en-US" sz="2000" i="1" dirty="0">
                <a:solidFill>
                  <a:srgbClr val="FBAE00"/>
                </a:solidFill>
                <a:cs typeface="ヒラギノ明朝 ProN W6" charset="-128"/>
                <a:sym typeface="Times" charset="0"/>
              </a:rPr>
              <a:t> </a:t>
            </a:r>
          </a:p>
          <a:p>
            <a:pPr eaLnBrk="1" hangingPunct="1">
              <a:defRPr/>
            </a:pPr>
            <a:r>
              <a:rPr lang="en-US" dirty="0">
                <a:solidFill>
                  <a:srgbClr val="FBAE00"/>
                </a:solidFill>
                <a:cs typeface="ヒラギノ明朝 ProN W6" charset="-128"/>
                <a:sym typeface="Times" charset="0"/>
              </a:rPr>
              <a:t>(calf bearer)</a:t>
            </a:r>
          </a:p>
          <a:p>
            <a:pPr eaLnBrk="1" hangingPunct="1">
              <a:defRPr/>
            </a:pPr>
            <a:r>
              <a:rPr lang="en-US" dirty="0">
                <a:solidFill>
                  <a:srgbClr val="FBAE00"/>
                </a:solidFill>
                <a:cs typeface="ヒラギノ明朝 ProN W6" charset="-128"/>
                <a:sym typeface="Times" charset="0"/>
              </a:rPr>
              <a:t>6</a:t>
            </a:r>
            <a:r>
              <a:rPr lang="en-US" baseline="30000" dirty="0">
                <a:solidFill>
                  <a:srgbClr val="FBAE00"/>
                </a:solidFill>
                <a:cs typeface="ヒラギノ明朝 ProN W6" charset="-128"/>
                <a:sym typeface="Times" charset="0"/>
              </a:rPr>
              <a:t>th</a:t>
            </a:r>
            <a:r>
              <a:rPr lang="en-US" dirty="0">
                <a:solidFill>
                  <a:srgbClr val="FBAE00"/>
                </a:solidFill>
                <a:cs typeface="ヒラギノ明朝 ProN W6" charset="-128"/>
                <a:sym typeface="Times" charset="0"/>
              </a:rPr>
              <a:t> century BCE</a:t>
            </a:r>
          </a:p>
          <a:p>
            <a:pPr eaLnBrk="1" hangingPunct="1">
              <a:defRPr/>
            </a:pPr>
            <a:endParaRPr lang="en-US" dirty="0">
              <a:solidFill>
                <a:srgbClr val="FBAE00"/>
              </a:solidFill>
              <a:cs typeface="ヒラギノ明朝 ProN W6" charset="-128"/>
              <a:sym typeface="Times" charset="0"/>
            </a:endParaRPr>
          </a:p>
          <a:p>
            <a:pPr eaLnBrk="1" hangingPunct="1">
              <a:defRPr/>
            </a:pPr>
            <a:r>
              <a:rPr lang="en-US" sz="2000" i="1" dirty="0">
                <a:solidFill>
                  <a:srgbClr val="FBAE00"/>
                </a:solidFill>
                <a:cs typeface="ヒラギノ明朝 ProN W6" charset="-128"/>
                <a:sym typeface="Times" charset="0"/>
              </a:rPr>
              <a:t>He offers his sheep in </a:t>
            </a:r>
          </a:p>
          <a:p>
            <a:pPr eaLnBrk="1" hangingPunct="1">
              <a:defRPr/>
            </a:pPr>
            <a:r>
              <a:rPr lang="en-US" sz="2000" i="1" dirty="0">
                <a:solidFill>
                  <a:srgbClr val="FBAE00"/>
                </a:solidFill>
                <a:cs typeface="ヒラギノ明朝 ProN W6" charset="-128"/>
                <a:sym typeface="Times" charset="0"/>
              </a:rPr>
              <a:t>sacrifice to Athena.</a:t>
            </a:r>
          </a:p>
        </p:txBody>
      </p:sp>
    </p:spTree>
    <p:extLst>
      <p:ext uri="{BB962C8B-B14F-4D97-AF65-F5344CB8AC3E}">
        <p14:creationId xmlns:p14="http://schemas.microsoft.com/office/powerpoint/2010/main" val="1721248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kic0102">
            <a:extLst>
              <a:ext uri="{FF2B5EF4-FFF2-40B4-BE49-F238E27FC236}">
                <a16:creationId xmlns:a16="http://schemas.microsoft.com/office/drawing/2014/main" id="{1E24C25E-AF01-D04E-9108-A04679FFA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348" r="4060"/>
          <a:stretch>
            <a:fillRect/>
          </a:stretch>
        </p:blipFill>
        <p:spPr bwMode="auto">
          <a:xfrm>
            <a:off x="1524001" y="0"/>
            <a:ext cx="36750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Rectangle 6">
            <a:extLst>
              <a:ext uri="{FF2B5EF4-FFF2-40B4-BE49-F238E27FC236}">
                <a16:creationId xmlns:a16="http://schemas.microsoft.com/office/drawing/2014/main" id="{3C3FAB54-A324-1D43-9B24-F11EACBBDDCF}"/>
              </a:ext>
            </a:extLst>
          </p:cNvPr>
          <p:cNvSpPr>
            <a:spLocks noGrp="1" noChangeArrowheads="1"/>
          </p:cNvSpPr>
          <p:nvPr>
            <p:ph type="title"/>
          </p:nvPr>
        </p:nvSpPr>
        <p:spPr>
          <a:xfrm>
            <a:off x="5272088" y="0"/>
            <a:ext cx="4114800" cy="1676400"/>
          </a:xfrm>
          <a:extLst>
            <a:ext uri="{FAA26D3D-D897-4be2-8F04-BA451C77F1D7}">
              <ma14:placeholderFlag xmlns="" xmlns:ma14="http://schemas.microsoft.com/office/mac/drawingml/2011/main" val="1"/>
            </a:ext>
          </a:extLst>
        </p:spPr>
        <p:txBody>
          <a:bodyPr/>
          <a:lstStyle/>
          <a:p>
            <a:pPr eaLnBrk="1" hangingPunct="1">
              <a:defRPr/>
            </a:pPr>
            <a:r>
              <a:rPr lang="en-US" altLang="en-US" sz="2400" b="1" i="1" dirty="0">
                <a:solidFill>
                  <a:srgbClr val="FBAE00"/>
                </a:solidFill>
                <a:sym typeface="Lucida Grande" charset="0"/>
              </a:rPr>
              <a:t>Christ Enthroned</a:t>
            </a:r>
            <a:br>
              <a:rPr lang="en-US" altLang="en-US" i="1" dirty="0">
                <a:solidFill>
                  <a:srgbClr val="FBAE00"/>
                </a:solidFill>
                <a:sym typeface="Lucida Grande" charset="0"/>
              </a:rPr>
            </a:br>
            <a:r>
              <a:rPr lang="en-US" altLang="en-US" sz="2000" dirty="0">
                <a:solidFill>
                  <a:srgbClr val="FBAE00"/>
                </a:solidFill>
                <a:sym typeface="Lucida Grande" charset="0"/>
              </a:rPr>
              <a:t>ca. 350–375. Marble, </a:t>
            </a:r>
            <a:br>
              <a:rPr lang="en-US" altLang="en-US" sz="2000" dirty="0">
                <a:solidFill>
                  <a:srgbClr val="FBAE00"/>
                </a:solidFill>
                <a:sym typeface="Lucida Grande" charset="0"/>
              </a:rPr>
            </a:br>
            <a:r>
              <a:rPr lang="en-US" altLang="en-US" sz="2000" dirty="0">
                <a:solidFill>
                  <a:srgbClr val="FBAE00"/>
                </a:solidFill>
                <a:sym typeface="Lucida Grande" charset="0"/>
              </a:rPr>
              <a:t>approx. 2' 4 1/2" high.</a:t>
            </a:r>
            <a:endParaRPr lang="en-US" altLang="en-US" i="1" dirty="0">
              <a:solidFill>
                <a:srgbClr val="FBAE00"/>
              </a:solidFill>
              <a:sym typeface="Lucida Grande" charset="0"/>
            </a:endParaRPr>
          </a:p>
        </p:txBody>
      </p:sp>
      <p:sp>
        <p:nvSpPr>
          <p:cNvPr id="51203" name="Rectangle 7">
            <a:extLst>
              <a:ext uri="{FF2B5EF4-FFF2-40B4-BE49-F238E27FC236}">
                <a16:creationId xmlns:a16="http://schemas.microsoft.com/office/drawing/2014/main" id="{A92E42B3-D0DA-5E4E-B153-E1FDFB4B1179}"/>
              </a:ext>
            </a:extLst>
          </p:cNvPr>
          <p:cNvSpPr>
            <a:spLocks noGrp="1" noChangeArrowheads="1"/>
          </p:cNvSpPr>
          <p:nvPr>
            <p:ph type="body" sz="half" idx="1"/>
          </p:nvPr>
        </p:nvSpPr>
        <p:spPr bwMode="auto">
          <a:xfrm>
            <a:off x="5233988" y="969963"/>
            <a:ext cx="5334000" cy="228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pPr eaLnBrk="1" hangingPunct="1"/>
            <a:r>
              <a:rPr lang="en-US" altLang="en-US" sz="2400">
                <a:solidFill>
                  <a:srgbClr val="FBAE00"/>
                </a:solidFill>
              </a:rPr>
              <a:t>This is a </a:t>
            </a:r>
            <a:r>
              <a:rPr lang="en-US" altLang="en-US" sz="2400" b="1" u="sng">
                <a:solidFill>
                  <a:srgbClr val="FBAE00"/>
                </a:solidFill>
              </a:rPr>
              <a:t>rare early Christian </a:t>
            </a:r>
            <a:r>
              <a:rPr lang="ja-JP" altLang="en-US" sz="2400" b="1">
                <a:solidFill>
                  <a:srgbClr val="FBAE00"/>
                </a:solidFill>
              </a:rPr>
              <a:t>“</a:t>
            </a:r>
            <a:r>
              <a:rPr lang="en-US" altLang="ja-JP" sz="2400" b="1" u="sng">
                <a:solidFill>
                  <a:srgbClr val="FBAE00"/>
                </a:solidFill>
              </a:rPr>
              <a:t>idol</a:t>
            </a:r>
            <a:r>
              <a:rPr lang="ja-JP" altLang="en-US" sz="2400" b="1">
                <a:solidFill>
                  <a:srgbClr val="FBAE00"/>
                </a:solidFill>
              </a:rPr>
              <a:t>”</a:t>
            </a:r>
            <a:r>
              <a:rPr lang="en-US" altLang="ja-JP" sz="2400" b="1">
                <a:solidFill>
                  <a:srgbClr val="FBAE00"/>
                </a:solidFill>
              </a:rPr>
              <a:t> </a:t>
            </a:r>
            <a:r>
              <a:rPr lang="en-US" altLang="ja-JP" sz="2400">
                <a:solidFill>
                  <a:srgbClr val="FBAE00"/>
                </a:solidFill>
              </a:rPr>
              <a:t>marble statuette.</a:t>
            </a:r>
          </a:p>
          <a:p>
            <a:pPr eaLnBrk="1" hangingPunct="1"/>
            <a:endParaRPr lang="en-US" altLang="en-US" sz="1200">
              <a:solidFill>
                <a:srgbClr val="FBAE00"/>
              </a:solidFill>
            </a:endParaRPr>
          </a:p>
          <a:p>
            <a:pPr eaLnBrk="1" hangingPunct="1"/>
            <a:r>
              <a:rPr lang="en-US" altLang="en-US" sz="2400">
                <a:solidFill>
                  <a:srgbClr val="FBAE00"/>
                </a:solidFill>
              </a:rPr>
              <a:t>Christ is depicted as an </a:t>
            </a:r>
            <a:r>
              <a:rPr lang="ja-JP" altLang="en-US" sz="2400">
                <a:solidFill>
                  <a:srgbClr val="FBAE00"/>
                </a:solidFill>
              </a:rPr>
              <a:t>“</a:t>
            </a:r>
            <a:r>
              <a:rPr lang="en-US" altLang="ja-JP" sz="2400">
                <a:solidFill>
                  <a:srgbClr val="FBAE00"/>
                </a:solidFill>
              </a:rPr>
              <a:t>Apollo like</a:t>
            </a:r>
            <a:r>
              <a:rPr lang="ja-JP" altLang="en-US" sz="2400">
                <a:solidFill>
                  <a:srgbClr val="FBAE00"/>
                </a:solidFill>
              </a:rPr>
              <a:t>”</a:t>
            </a:r>
            <a:r>
              <a:rPr lang="en-US" altLang="ja-JP" sz="2400">
                <a:solidFill>
                  <a:srgbClr val="FBAE00"/>
                </a:solidFill>
              </a:rPr>
              <a:t> youth, yet he is dressed as an aged Roman philosopher.</a:t>
            </a:r>
            <a:endParaRPr lang="en-US" altLang="en-US" sz="2400">
              <a:solidFill>
                <a:srgbClr val="FBAE00"/>
              </a:solidFill>
            </a:endParaRPr>
          </a:p>
        </p:txBody>
      </p:sp>
      <p:sp>
        <p:nvSpPr>
          <p:cNvPr id="51204" name="Rectangle 4">
            <a:extLst>
              <a:ext uri="{FF2B5EF4-FFF2-40B4-BE49-F238E27FC236}">
                <a16:creationId xmlns:a16="http://schemas.microsoft.com/office/drawing/2014/main" id="{18824110-D110-C547-A1D6-532E252BF871}"/>
              </a:ext>
            </a:extLst>
          </p:cNvPr>
          <p:cNvSpPr>
            <a:spLocks noChangeArrowheads="1"/>
          </p:cNvSpPr>
          <p:nvPr/>
        </p:nvSpPr>
        <p:spPr bwMode="auto">
          <a:xfrm>
            <a:off x="5272088" y="3124200"/>
            <a:ext cx="52578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r>
              <a:rPr lang="en-US" altLang="en-US" sz="2000" u="sng">
                <a:solidFill>
                  <a:srgbClr val="FBAE00"/>
                </a:solidFill>
                <a:latin typeface="Futura Hv BT" panose="020B0602020204020303" pitchFamily="34" charset="-79"/>
                <a:ea typeface="ＭＳ Ｐゴシック" panose="020B0600070205080204" pitchFamily="34" charset="-128"/>
              </a:rPr>
              <a:t>Admonishment to Shun Graven Images</a:t>
            </a:r>
            <a:r>
              <a:rPr lang="en-US" altLang="en-US" sz="2000">
                <a:solidFill>
                  <a:srgbClr val="FBAE00"/>
                </a:solidFill>
                <a:latin typeface="Futura Hv BT" panose="020B0602020204020303" pitchFamily="34" charset="-79"/>
                <a:ea typeface="ＭＳ Ｐゴシック" panose="020B0600070205080204" pitchFamily="34" charset="-128"/>
              </a:rPr>
              <a:t>:</a:t>
            </a:r>
          </a:p>
          <a:p>
            <a:pPr eaLnBrk="1" hangingPunct="1"/>
            <a:endParaRPr lang="en-US" altLang="en-US" sz="2000" b="0">
              <a:solidFill>
                <a:srgbClr val="FBAE00"/>
              </a:solidFill>
              <a:latin typeface="Futura Hv BT" panose="020B0602020204020303" pitchFamily="34" charset="-79"/>
              <a:ea typeface="ＭＳ Ｐゴシック" panose="020B0600070205080204" pitchFamily="34" charset="-128"/>
            </a:endParaRPr>
          </a:p>
          <a:p>
            <a:pPr eaLnBrk="1" hangingPunct="1"/>
            <a:r>
              <a:rPr lang="en-US" altLang="en-US" sz="2000" b="0">
                <a:solidFill>
                  <a:srgbClr val="FBAE00"/>
                </a:solidFill>
                <a:latin typeface="Futura Hv BT" panose="020B0602020204020303" pitchFamily="34" charset="-79"/>
                <a:ea typeface="ＭＳ Ｐゴシック" panose="020B0600070205080204" pitchFamily="34" charset="-128"/>
              </a:rPr>
              <a:t>2</a:t>
            </a:r>
            <a:r>
              <a:rPr lang="en-US" altLang="en-US" sz="2000" b="0" baseline="30000">
                <a:solidFill>
                  <a:srgbClr val="FBAE00"/>
                </a:solidFill>
                <a:latin typeface="Futura Hv BT" panose="020B0602020204020303" pitchFamily="34" charset="-79"/>
                <a:ea typeface="ＭＳ Ｐゴシック" panose="020B0600070205080204" pitchFamily="34" charset="-128"/>
              </a:rPr>
              <a:t>nd</a:t>
            </a:r>
            <a:r>
              <a:rPr lang="en-US" altLang="en-US" sz="2000" b="0">
                <a:solidFill>
                  <a:srgbClr val="FBAE00"/>
                </a:solidFill>
                <a:latin typeface="Futura Hv BT" panose="020B0602020204020303" pitchFamily="34" charset="-79"/>
                <a:ea typeface="ＭＳ Ｐゴシック" panose="020B0600070205080204" pitchFamily="34" charset="-128"/>
              </a:rPr>
              <a:t> century philosopher Justin Martyr, declared in his writings that Pagans (Romans) worshipped statues as gods. </a:t>
            </a:r>
          </a:p>
          <a:p>
            <a:pPr eaLnBrk="1" hangingPunct="1"/>
            <a:r>
              <a:rPr lang="en-US" altLang="en-US" sz="2000" b="0">
                <a:solidFill>
                  <a:srgbClr val="FBAE00"/>
                </a:solidFill>
                <a:latin typeface="Futura Hv BT" panose="020B0602020204020303" pitchFamily="34" charset="-79"/>
                <a:ea typeface="ＭＳ Ｐゴシック" panose="020B0600070205080204" pitchFamily="34" charset="-128"/>
              </a:rPr>
              <a:t>This influenced early Christian thought, therefore </a:t>
            </a:r>
            <a:r>
              <a:rPr lang="ja-JP" altLang="en-US" sz="2000" b="0">
                <a:solidFill>
                  <a:srgbClr val="FBAE00"/>
                </a:solidFill>
                <a:latin typeface="Futura Hv BT" panose="020B0602020204020303" pitchFamily="34" charset="-79"/>
                <a:ea typeface="ＭＳ Ｐゴシック" panose="020B0600070205080204" pitchFamily="34" charset="-128"/>
              </a:rPr>
              <a:t>“</a:t>
            </a:r>
            <a:r>
              <a:rPr lang="en-US" altLang="ja-JP" sz="2000" b="0">
                <a:solidFill>
                  <a:srgbClr val="FBAE00"/>
                </a:solidFill>
                <a:latin typeface="Futura Hv BT" panose="020B0602020204020303" pitchFamily="34" charset="-79"/>
                <a:ea typeface="ＭＳ Ｐゴシック" panose="020B0600070205080204" pitchFamily="34" charset="-128"/>
              </a:rPr>
              <a:t>cult statues</a:t>
            </a:r>
            <a:r>
              <a:rPr lang="ja-JP" altLang="en-US" sz="2000" b="0">
                <a:solidFill>
                  <a:srgbClr val="FBAE00"/>
                </a:solidFill>
                <a:latin typeface="Futura Hv BT" panose="020B0602020204020303" pitchFamily="34" charset="-79"/>
                <a:ea typeface="ＭＳ Ｐゴシック" panose="020B0600070205080204" pitchFamily="34" charset="-128"/>
              </a:rPr>
              <a:t>”</a:t>
            </a:r>
            <a:r>
              <a:rPr lang="en-US" altLang="ja-JP" sz="2000" b="0">
                <a:solidFill>
                  <a:srgbClr val="FBAE00"/>
                </a:solidFill>
                <a:latin typeface="Futura Hv BT" panose="020B0602020204020303" pitchFamily="34" charset="-79"/>
                <a:ea typeface="ＭＳ Ｐゴシック" panose="020B0600070205080204" pitchFamily="34" charset="-128"/>
              </a:rPr>
              <a:t> of Christ were rare.</a:t>
            </a:r>
          </a:p>
          <a:p>
            <a:pPr eaLnBrk="1" hangingPunct="1"/>
            <a:endParaRPr lang="en-US" altLang="en-US" sz="2000" b="0">
              <a:solidFill>
                <a:srgbClr val="FBAE00"/>
              </a:solidFill>
              <a:latin typeface="Futura Hv BT" panose="020B0602020204020303" pitchFamily="34" charset="-79"/>
              <a:ea typeface="ＭＳ Ｐゴシック" panose="020B0600070205080204" pitchFamily="34" charset="-128"/>
            </a:endParaRPr>
          </a:p>
          <a:p>
            <a:pPr eaLnBrk="1" hangingPunct="1"/>
            <a:r>
              <a:rPr lang="en-US" altLang="en-US" b="0">
                <a:solidFill>
                  <a:srgbClr val="FBAE00"/>
                </a:solidFill>
                <a:latin typeface="Futura Hv BT" panose="020B0602020204020303" pitchFamily="34" charset="-79"/>
                <a:ea typeface="ＭＳ Ｐゴシック" panose="020B0600070205080204" pitchFamily="34" charset="-128"/>
              </a:rPr>
              <a:t>Monumental Christian sculpture did not</a:t>
            </a:r>
            <a:r>
              <a:rPr lang="en-US" altLang="ja-JP" b="0">
                <a:solidFill>
                  <a:srgbClr val="FBAE00"/>
                </a:solidFill>
                <a:latin typeface="Futura Hv BT" panose="020B0602020204020303" pitchFamily="34" charset="-79"/>
                <a:ea typeface="ＭＳ Ｐゴシック" panose="020B0600070205080204" pitchFamily="34" charset="-128"/>
              </a:rPr>
              <a:t> return until the 12</a:t>
            </a:r>
            <a:r>
              <a:rPr lang="en-US" altLang="ja-JP" b="0" baseline="30000">
                <a:solidFill>
                  <a:srgbClr val="FBAE00"/>
                </a:solidFill>
                <a:latin typeface="Futura Hv BT" panose="020B0602020204020303" pitchFamily="34" charset="-79"/>
                <a:ea typeface="ＭＳ Ｐゴシック" panose="020B0600070205080204" pitchFamily="34" charset="-128"/>
              </a:rPr>
              <a:t>th</a:t>
            </a:r>
            <a:r>
              <a:rPr lang="en-US" altLang="ja-JP" b="0">
                <a:solidFill>
                  <a:srgbClr val="FBAE00"/>
                </a:solidFill>
                <a:latin typeface="Futura Hv BT" panose="020B0602020204020303" pitchFamily="34" charset="-79"/>
                <a:ea typeface="ＭＳ Ｐゴシック" panose="020B0600070205080204" pitchFamily="34" charset="-128"/>
              </a:rPr>
              <a:t> century! </a:t>
            </a:r>
            <a:endParaRPr lang="en-US" altLang="en-US" b="0">
              <a:solidFill>
                <a:srgbClr val="FBAE00"/>
              </a:solidFill>
              <a:latin typeface="Futura Hv BT" panose="020B0602020204020303" pitchFamily="34" charset="-79"/>
              <a:ea typeface="ＭＳ Ｐゴシック" panose="020B0600070205080204" pitchFamily="34" charset="-128"/>
            </a:endParaRPr>
          </a:p>
        </p:txBody>
      </p:sp>
    </p:spTree>
    <p:extLst>
      <p:ext uri="{BB962C8B-B14F-4D97-AF65-F5344CB8AC3E}">
        <p14:creationId xmlns:p14="http://schemas.microsoft.com/office/powerpoint/2010/main" val="3138131734"/>
      </p:ext>
    </p:extLst>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7222818E-8FFC-2048-955C-0AF4A5ACF714}"/>
              </a:ext>
            </a:extLst>
          </p:cNvPr>
          <p:cNvSpPr>
            <a:spLocks/>
          </p:cNvSpPr>
          <p:nvPr/>
        </p:nvSpPr>
        <p:spPr bwMode="auto">
          <a:xfrm>
            <a:off x="8686800" y="6553200"/>
            <a:ext cx="1917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algn="r" eaLnBrk="1" hangingPunct="1"/>
            <a:r>
              <a:rPr lang="en-US" altLang="en-US" sz="1400" b="0">
                <a:solidFill>
                  <a:schemeClr val="tx1"/>
                </a:solidFill>
                <a:latin typeface="Lucida Grande" panose="020B0600040502020204" pitchFamily="34" charset="0"/>
                <a:cs typeface="Lucida Grande" panose="020B0600040502020204" pitchFamily="34" charset="0"/>
                <a:sym typeface="Lucida Grande" panose="020B0600040502020204" pitchFamily="34" charset="0"/>
              </a:rPr>
              <a:t>7</a:t>
            </a:r>
          </a:p>
        </p:txBody>
      </p:sp>
      <p:sp>
        <p:nvSpPr>
          <p:cNvPr id="11266" name="Rectangle 2">
            <a:extLst>
              <a:ext uri="{FF2B5EF4-FFF2-40B4-BE49-F238E27FC236}">
                <a16:creationId xmlns:a16="http://schemas.microsoft.com/office/drawing/2014/main" id="{17DE84AD-4637-4340-BFEF-FE8FF2B5F92A}"/>
              </a:ext>
            </a:extLst>
          </p:cNvPr>
          <p:cNvSpPr>
            <a:spLocks noGrp="1" noChangeArrowheads="1"/>
          </p:cNvSpPr>
          <p:nvPr>
            <p:ph type="title"/>
          </p:nvPr>
        </p:nvSpPr>
        <p:spPr>
          <a:xfrm>
            <a:off x="1524000" y="6019801"/>
            <a:ext cx="8686800" cy="517525"/>
          </a:xfrm>
        </p:spPr>
        <p:txBody>
          <a:bodyPr vert="horz" lIns="91440" tIns="45720" rIns="132080" bIns="45720" rtlCol="0" anchor="t">
            <a:noAutofit/>
          </a:bodyPr>
          <a:lstStyle/>
          <a:p>
            <a:pPr eaLnBrk="1" hangingPunct="1">
              <a:defRPr/>
            </a:pPr>
            <a:r>
              <a:rPr lang="en-US" altLang="en-US" sz="1800" dirty="0">
                <a:sym typeface="Lucida Grande" charset="0"/>
              </a:rPr>
              <a:t>Sarcophagus of </a:t>
            </a:r>
            <a:r>
              <a:rPr lang="en-US" altLang="en-US" sz="1800" dirty="0" err="1">
                <a:sym typeface="Lucida Grande" charset="0"/>
              </a:rPr>
              <a:t>Junius</a:t>
            </a:r>
            <a:r>
              <a:rPr lang="en-US" altLang="en-US" sz="1800" dirty="0">
                <a:sym typeface="Lucida Grande" charset="0"/>
              </a:rPr>
              <a:t> Bassus, from Rome, Italy, ca. 359. Marble, 3’ 10 1/2” X 8’. Museo </a:t>
            </a:r>
            <a:r>
              <a:rPr lang="en-US" altLang="en-US" sz="1800" dirty="0" err="1">
                <a:sym typeface="Lucida Grande" charset="0"/>
              </a:rPr>
              <a:t>Storico</a:t>
            </a:r>
            <a:r>
              <a:rPr lang="en-US" altLang="en-US" sz="1800" dirty="0">
                <a:sym typeface="Lucida Grande" charset="0"/>
              </a:rPr>
              <a:t> del Tesoro </a:t>
            </a:r>
            <a:r>
              <a:rPr lang="en-US" altLang="en-US" sz="1800" dirty="0" err="1">
                <a:sym typeface="Lucida Grande" charset="0"/>
              </a:rPr>
              <a:t>della</a:t>
            </a:r>
            <a:r>
              <a:rPr lang="en-US" altLang="en-US" sz="1800" dirty="0">
                <a:sym typeface="Lucida Grande" charset="0"/>
              </a:rPr>
              <a:t> Basilica di San Pietro, Rome.</a:t>
            </a:r>
          </a:p>
        </p:txBody>
      </p:sp>
      <p:pic>
        <p:nvPicPr>
          <p:cNvPr id="53251" name="Picture 3">
            <a:extLst>
              <a:ext uri="{FF2B5EF4-FFF2-40B4-BE49-F238E27FC236}">
                <a16:creationId xmlns:a16="http://schemas.microsoft.com/office/drawing/2014/main" id="{E68E557B-3A90-A14D-8559-A50767D58F9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50914"/>
            <a:ext cx="7696200"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4F9D1326-1941-7E48-8F6C-9002404EF3A5}"/>
              </a:ext>
            </a:extLst>
          </p:cNvPr>
          <p:cNvSpPr txBox="1">
            <a:spLocks noChangeArrowheads="1"/>
          </p:cNvSpPr>
          <p:nvPr/>
        </p:nvSpPr>
        <p:spPr bwMode="auto">
          <a:xfrm>
            <a:off x="1219200" y="0"/>
            <a:ext cx="8839200" cy="1143000"/>
          </a:xfrm>
          <a:prstGeom prst="rect">
            <a:avLst/>
          </a:prstGeom>
          <a:noFill/>
          <a:ln w="9525">
            <a:noFill/>
            <a:miter lim="800000"/>
            <a:headEnd/>
            <a:tailEnd/>
          </a:ln>
        </p:spPr>
        <p:txBody>
          <a:bodyPr/>
          <a:lstStyle/>
          <a:p>
            <a:pPr marL="342900" indent="-342900" algn="r">
              <a:lnSpc>
                <a:spcPct val="90000"/>
              </a:lnSpc>
              <a:spcBef>
                <a:spcPct val="20000"/>
              </a:spcBef>
              <a:defRPr/>
            </a:pPr>
            <a:r>
              <a:rPr lang="en-US" i="1" kern="0" dirty="0">
                <a:solidFill>
                  <a:srgbClr val="FBAE00"/>
                </a:solidFill>
                <a:ea typeface="ヒラギノ明朝 ProN W6" charset="-128"/>
                <a:cs typeface="ＭＳ Ｐゴシック" charset="-128"/>
                <a:sym typeface="Times" charset="0"/>
              </a:rPr>
              <a:t>	The Old Testament scenes on the </a:t>
            </a:r>
            <a:r>
              <a:rPr lang="en-US" i="1" kern="0" dirty="0" err="1">
                <a:solidFill>
                  <a:srgbClr val="FBAE00"/>
                </a:solidFill>
                <a:ea typeface="ヒラギノ明朝 ProN W6" charset="-128"/>
                <a:cs typeface="ＭＳ Ｐゴシック" charset="-128"/>
                <a:sym typeface="Times" charset="0"/>
              </a:rPr>
              <a:t>Junius</a:t>
            </a:r>
            <a:r>
              <a:rPr lang="en-US" i="1" kern="0" dirty="0">
                <a:solidFill>
                  <a:srgbClr val="FBAE00"/>
                </a:solidFill>
                <a:ea typeface="ヒラギノ明朝 ProN W6" charset="-128"/>
                <a:cs typeface="ＭＳ Ｐゴシック" charset="-128"/>
                <a:sym typeface="Times" charset="0"/>
              </a:rPr>
              <a:t> Bassus sarcophagus were chosen for their significance in the early Christian Church. </a:t>
            </a:r>
          </a:p>
        </p:txBody>
      </p:sp>
    </p:spTree>
    <p:extLst>
      <p:ext uri="{BB962C8B-B14F-4D97-AF65-F5344CB8AC3E}">
        <p14:creationId xmlns:p14="http://schemas.microsoft.com/office/powerpoint/2010/main" val="1437236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63" y="74612"/>
            <a:ext cx="4394200" cy="976312"/>
          </a:xfrm>
        </p:spPr>
        <p:txBody>
          <a:bodyPr>
            <a:normAutofit/>
          </a:bodyPr>
          <a:lstStyle/>
          <a:p>
            <a:pPr>
              <a:defRPr/>
            </a:pPr>
            <a:r>
              <a:rPr lang="en-US" sz="1800" dirty="0">
                <a:solidFill>
                  <a:schemeClr val="accent2"/>
                </a:solidFill>
              </a:rPr>
              <a:t>Sarcophagus of </a:t>
            </a:r>
            <a:r>
              <a:rPr lang="en-US" sz="1800" dirty="0" err="1">
                <a:solidFill>
                  <a:schemeClr val="accent2"/>
                </a:solidFill>
              </a:rPr>
              <a:t>Junius</a:t>
            </a:r>
            <a:r>
              <a:rPr lang="en-US" sz="1800" dirty="0">
                <a:solidFill>
                  <a:schemeClr val="accent2"/>
                </a:solidFill>
              </a:rPr>
              <a:t> Bassus,360 CE, Early Christian, marble **Not on 250</a:t>
            </a:r>
          </a:p>
        </p:txBody>
      </p:sp>
      <p:sp>
        <p:nvSpPr>
          <p:cNvPr id="8195" name="Text Placeholder 2"/>
          <p:cNvSpPr>
            <a:spLocks noGrp="1"/>
          </p:cNvSpPr>
          <p:nvPr>
            <p:ph type="body" idx="2"/>
          </p:nvPr>
        </p:nvSpPr>
        <p:spPr>
          <a:xfrm>
            <a:off x="165100" y="762000"/>
            <a:ext cx="5111750" cy="5334000"/>
          </a:xfrm>
        </p:spPr>
        <p:txBody>
          <a:bodyPr>
            <a:noAutofit/>
          </a:bodyPr>
          <a:lstStyle/>
          <a:p>
            <a:pPr eaLnBrk="1" hangingPunct="1">
              <a:buFont typeface="Arial" pitchFamily="34" charset="0"/>
              <a:buChar char="•"/>
              <a:defRPr/>
            </a:pPr>
            <a:r>
              <a:rPr lang="en-US" sz="1200" dirty="0"/>
              <a:t>Sarcophagi became popular because Christians rejected cremation, many have survived because of their material</a:t>
            </a:r>
          </a:p>
          <a:p>
            <a:pPr eaLnBrk="1" hangingPunct="1">
              <a:buFont typeface="Arial" pitchFamily="34" charset="0"/>
              <a:buChar char="•"/>
              <a:defRPr/>
            </a:pPr>
            <a:r>
              <a:rPr lang="en-US" sz="1200" dirty="0"/>
              <a:t>Sculptors often finished sarcophagi before they knew who would buy them, could add portraits at time of burial</a:t>
            </a:r>
          </a:p>
          <a:p>
            <a:pPr eaLnBrk="1" hangingPunct="1">
              <a:buFont typeface="Arial" pitchFamily="34" charset="0"/>
              <a:buChar char="•"/>
              <a:defRPr/>
            </a:pPr>
            <a:r>
              <a:rPr lang="en-US" sz="1200" dirty="0" err="1"/>
              <a:t>Junius</a:t>
            </a:r>
            <a:r>
              <a:rPr lang="en-US" sz="1200" dirty="0"/>
              <a:t> Bassus was a convert, this sarcophagus has two registers with 5 compartments that all have Christ in a place of pride, stories from New and Old Testament (teacher, entering Jerusalem on donkey)</a:t>
            </a:r>
          </a:p>
          <a:p>
            <a:pPr eaLnBrk="1" hangingPunct="1">
              <a:buFont typeface="Arial" pitchFamily="34" charset="0"/>
              <a:buChar char="•"/>
              <a:defRPr/>
            </a:pPr>
            <a:r>
              <a:rPr lang="en-US" sz="1200" dirty="0"/>
              <a:t>Heavenly triumph is above earthly triumph</a:t>
            </a:r>
          </a:p>
          <a:p>
            <a:pPr eaLnBrk="1" hangingPunct="1">
              <a:buFont typeface="Arial" pitchFamily="34" charset="0"/>
              <a:buChar char="•"/>
              <a:defRPr/>
            </a:pPr>
            <a:r>
              <a:rPr lang="en-US" sz="1200" dirty="0"/>
              <a:t>Appropriation of Roman art- Sits enthroned like an emperor, sky god next to him, showing Christ as ruler of the universe</a:t>
            </a:r>
          </a:p>
          <a:p>
            <a:pPr eaLnBrk="1" hangingPunct="1">
              <a:buFont typeface="Arial" pitchFamily="34" charset="0"/>
              <a:buChar char="•"/>
              <a:defRPr/>
            </a:pPr>
            <a:r>
              <a:rPr lang="en-US" sz="1200" dirty="0"/>
              <a:t>Also Adam and Eve-created Original Sin and necessitated the sacrifice of Jesus for the salvation of humankind</a:t>
            </a:r>
          </a:p>
          <a:p>
            <a:pPr eaLnBrk="1" hangingPunct="1">
              <a:buFont typeface="Arial" pitchFamily="34" charset="0"/>
              <a:buChar char="•"/>
              <a:defRPr/>
            </a:pPr>
            <a:r>
              <a:rPr lang="en-US" sz="1200" dirty="0"/>
              <a:t>Also Abraham about to sacrifice Isaac (another prefiguration of Christ)</a:t>
            </a:r>
          </a:p>
          <a:p>
            <a:pPr eaLnBrk="1" hangingPunct="1">
              <a:buFont typeface="Arial" pitchFamily="34" charset="0"/>
              <a:buChar char="•"/>
              <a:defRPr/>
            </a:pPr>
            <a:r>
              <a:rPr lang="en-US" sz="1200" dirty="0"/>
              <a:t>Crucifixion does not appear but is alluded to by showing Jesus being brought before Pontius Pilate and judgment</a:t>
            </a:r>
          </a:p>
          <a:p>
            <a:pPr eaLnBrk="1" hangingPunct="1">
              <a:buFont typeface="Arial" pitchFamily="34" charset="0"/>
              <a:buChar char="•"/>
              <a:defRPr/>
            </a:pPr>
            <a:r>
              <a:rPr lang="en-US" sz="1200" dirty="0"/>
              <a:t>SIGNIFICANCE</a:t>
            </a:r>
          </a:p>
          <a:p>
            <a:pPr eaLnBrk="1" hangingPunct="1">
              <a:defRPr/>
            </a:pPr>
            <a:r>
              <a:rPr lang="en-US" sz="1200" dirty="0"/>
              <a:t>     Appropriation of Roman art</a:t>
            </a:r>
          </a:p>
          <a:p>
            <a:pPr eaLnBrk="1" hangingPunct="1">
              <a:defRPr/>
            </a:pPr>
            <a:r>
              <a:rPr lang="en-US" sz="1200" dirty="0"/>
              <a:t>     Images of Resurrection on sarcophagus-</a:t>
            </a:r>
            <a:r>
              <a:rPr lang="en-US" sz="1200" dirty="0" err="1"/>
              <a:t>Junius</a:t>
            </a:r>
            <a:r>
              <a:rPr lang="en-US" sz="1200" dirty="0"/>
              <a:t> Bassus hoped for the same</a:t>
            </a:r>
          </a:p>
          <a:p>
            <a:pPr eaLnBrk="1" hangingPunct="1">
              <a:defRPr/>
            </a:pPr>
            <a:r>
              <a:rPr lang="en-US" sz="1200" dirty="0"/>
              <a:t>     </a:t>
            </a:r>
          </a:p>
        </p:txBody>
      </p:sp>
      <p:pic>
        <p:nvPicPr>
          <p:cNvPr id="9220" name="Picture 3" descr="Sarcophagus, Junius Bassu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361" b="2060"/>
          <a:stretch>
            <a:fillRect/>
          </a:stretch>
        </p:blipFill>
        <p:spPr>
          <a:xfrm>
            <a:off x="6283325" y="74612"/>
            <a:ext cx="5111750" cy="3354388"/>
          </a:xfrm>
          <a:noFill/>
        </p:spPr>
      </p:pic>
      <p:pic>
        <p:nvPicPr>
          <p:cNvPr id="9221" name="Picture 6" descr="Sarcophagus, Junius Bassus, det1"/>
          <p:cNvPicPr>
            <a:picLocks noChangeAspect="1" noChangeArrowheads="1"/>
          </p:cNvPicPr>
          <p:nvPr/>
        </p:nvPicPr>
        <p:blipFill>
          <a:blip r:embed="rId3">
            <a:extLst>
              <a:ext uri="{28A0092B-C50C-407E-A947-70E740481C1C}">
                <a14:useLocalDpi xmlns:a14="http://schemas.microsoft.com/office/drawing/2010/main" val="0"/>
              </a:ext>
            </a:extLst>
          </a:blip>
          <a:srcRect l="36046" r="11629"/>
          <a:stretch>
            <a:fillRect/>
          </a:stretch>
        </p:blipFill>
        <p:spPr bwMode="auto">
          <a:xfrm>
            <a:off x="7810500" y="3571834"/>
            <a:ext cx="205740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460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blinds(horizontal)">
                                      <p:cBhvr>
                                        <p:cTn id="7" dur="500"/>
                                        <p:tgtEl>
                                          <p:spTgt spid="819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195">
                                            <p:txEl>
                                              <p:pRg st="1" end="1"/>
                                            </p:txEl>
                                          </p:spTgt>
                                        </p:tgtEl>
                                        <p:attrNameLst>
                                          <p:attrName>style.visibility</p:attrName>
                                        </p:attrNameLst>
                                      </p:cBhvr>
                                      <p:to>
                                        <p:strVal val="visible"/>
                                      </p:to>
                                    </p:set>
                                    <p:animEffect transition="in" filter="blinds(horizontal)">
                                      <p:cBhvr>
                                        <p:cTn id="10" dur="500"/>
                                        <p:tgtEl>
                                          <p:spTgt spid="819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195">
                                            <p:txEl>
                                              <p:pRg st="2" end="2"/>
                                            </p:txEl>
                                          </p:spTgt>
                                        </p:tgtEl>
                                        <p:attrNameLst>
                                          <p:attrName>style.visibility</p:attrName>
                                        </p:attrNameLst>
                                      </p:cBhvr>
                                      <p:to>
                                        <p:strVal val="visible"/>
                                      </p:to>
                                    </p:set>
                                    <p:animEffect transition="in" filter="blinds(horizontal)">
                                      <p:cBhvr>
                                        <p:cTn id="13" dur="500"/>
                                        <p:tgtEl>
                                          <p:spTgt spid="8195">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195">
                                            <p:txEl>
                                              <p:pRg st="3" end="3"/>
                                            </p:txEl>
                                          </p:spTgt>
                                        </p:tgtEl>
                                        <p:attrNameLst>
                                          <p:attrName>style.visibility</p:attrName>
                                        </p:attrNameLst>
                                      </p:cBhvr>
                                      <p:to>
                                        <p:strVal val="visible"/>
                                      </p:to>
                                    </p:set>
                                    <p:animEffect transition="in" filter="blinds(horizontal)">
                                      <p:cBhvr>
                                        <p:cTn id="16" dur="500"/>
                                        <p:tgtEl>
                                          <p:spTgt spid="8195">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195">
                                            <p:txEl>
                                              <p:pRg st="4" end="4"/>
                                            </p:txEl>
                                          </p:spTgt>
                                        </p:tgtEl>
                                        <p:attrNameLst>
                                          <p:attrName>style.visibility</p:attrName>
                                        </p:attrNameLst>
                                      </p:cBhvr>
                                      <p:to>
                                        <p:strVal val="visible"/>
                                      </p:to>
                                    </p:set>
                                    <p:animEffect transition="in" filter="blinds(horizontal)">
                                      <p:cBhvr>
                                        <p:cTn id="19" dur="500"/>
                                        <p:tgtEl>
                                          <p:spTgt spid="8195">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8195">
                                            <p:txEl>
                                              <p:pRg st="5" end="5"/>
                                            </p:txEl>
                                          </p:spTgt>
                                        </p:tgtEl>
                                        <p:attrNameLst>
                                          <p:attrName>style.visibility</p:attrName>
                                        </p:attrNameLst>
                                      </p:cBhvr>
                                      <p:to>
                                        <p:strVal val="visible"/>
                                      </p:to>
                                    </p:set>
                                    <p:animEffect transition="in" filter="blinds(horizontal)">
                                      <p:cBhvr>
                                        <p:cTn id="22" dur="500"/>
                                        <p:tgtEl>
                                          <p:spTgt spid="8195">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8195">
                                            <p:txEl>
                                              <p:pRg st="6" end="6"/>
                                            </p:txEl>
                                          </p:spTgt>
                                        </p:tgtEl>
                                        <p:attrNameLst>
                                          <p:attrName>style.visibility</p:attrName>
                                        </p:attrNameLst>
                                      </p:cBhvr>
                                      <p:to>
                                        <p:strVal val="visible"/>
                                      </p:to>
                                    </p:set>
                                    <p:animEffect transition="in" filter="blinds(horizontal)">
                                      <p:cBhvr>
                                        <p:cTn id="25" dur="500"/>
                                        <p:tgtEl>
                                          <p:spTgt spid="8195">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8195">
                                            <p:txEl>
                                              <p:pRg st="7" end="7"/>
                                            </p:txEl>
                                          </p:spTgt>
                                        </p:tgtEl>
                                        <p:attrNameLst>
                                          <p:attrName>style.visibility</p:attrName>
                                        </p:attrNameLst>
                                      </p:cBhvr>
                                      <p:to>
                                        <p:strVal val="visible"/>
                                      </p:to>
                                    </p:set>
                                    <p:animEffect transition="in" filter="blinds(horizontal)">
                                      <p:cBhvr>
                                        <p:cTn id="28" dur="500"/>
                                        <p:tgtEl>
                                          <p:spTgt spid="8195">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8195">
                                            <p:txEl>
                                              <p:pRg st="9" end="9"/>
                                            </p:txEl>
                                          </p:spTgt>
                                        </p:tgtEl>
                                        <p:attrNameLst>
                                          <p:attrName>style.visibility</p:attrName>
                                        </p:attrNameLst>
                                      </p:cBhvr>
                                      <p:to>
                                        <p:strVal val="visible"/>
                                      </p:to>
                                    </p:set>
                                    <p:animEffect transition="in" filter="blinds(horizontal)">
                                      <p:cBhvr>
                                        <p:cTn id="33" dur="500"/>
                                        <p:tgtEl>
                                          <p:spTgt spid="8195">
                                            <p:txEl>
                                              <p:pRg st="9" end="9"/>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8195">
                                            <p:txEl>
                                              <p:pRg st="10" end="10"/>
                                            </p:txEl>
                                          </p:spTgt>
                                        </p:tgtEl>
                                        <p:attrNameLst>
                                          <p:attrName>style.visibility</p:attrName>
                                        </p:attrNameLst>
                                      </p:cBhvr>
                                      <p:to>
                                        <p:strVal val="visible"/>
                                      </p:to>
                                    </p:set>
                                    <p:animEffect transition="in" filter="blinds(horizontal)">
                                      <p:cBhvr>
                                        <p:cTn id="36" dur="500"/>
                                        <p:tgtEl>
                                          <p:spTgt spid="819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Text Box 2">
            <a:extLst>
              <a:ext uri="{FF2B5EF4-FFF2-40B4-BE49-F238E27FC236}">
                <a16:creationId xmlns:a16="http://schemas.microsoft.com/office/drawing/2014/main" id="{81919110-D58E-FC45-BC1E-CC86F476BB83}"/>
              </a:ext>
            </a:extLst>
          </p:cNvPr>
          <p:cNvSpPr txBox="1">
            <a:spLocks noChangeArrowheads="1"/>
          </p:cNvSpPr>
          <p:nvPr/>
        </p:nvSpPr>
        <p:spPr bwMode="auto">
          <a:xfrm>
            <a:off x="1676400" y="5921376"/>
            <a:ext cx="81534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spcBef>
                <a:spcPct val="50000"/>
              </a:spcBef>
            </a:pPr>
            <a:r>
              <a:rPr lang="en-US" altLang="en-US" sz="1800" i="1" dirty="0">
                <a:solidFill>
                  <a:srgbClr val="FBAE00"/>
                </a:solidFill>
                <a:latin typeface="Futura Hv BT" panose="020B0602020204020303" pitchFamily="34" charset="-79"/>
                <a:ea typeface="ＭＳ Ｐゴシック" panose="020B0600070205080204" pitchFamily="34" charset="-128"/>
              </a:rPr>
              <a:t>Sarcophagus of </a:t>
            </a:r>
            <a:r>
              <a:rPr lang="en-US" altLang="en-US" sz="1800" i="1" dirty="0" err="1">
                <a:solidFill>
                  <a:srgbClr val="FBAE00"/>
                </a:solidFill>
                <a:latin typeface="Futura Hv BT" panose="020B0602020204020303" pitchFamily="34" charset="-79"/>
                <a:ea typeface="ＭＳ Ｐゴシック" panose="020B0600070205080204" pitchFamily="34" charset="-128"/>
              </a:rPr>
              <a:t>Junius</a:t>
            </a:r>
            <a:r>
              <a:rPr lang="en-US" altLang="en-US" sz="1800" i="1" dirty="0">
                <a:solidFill>
                  <a:srgbClr val="FBAE00"/>
                </a:solidFill>
                <a:latin typeface="Futura Hv BT" panose="020B0602020204020303" pitchFamily="34" charset="-79"/>
                <a:ea typeface="ＭＳ Ｐゴシック" panose="020B0600070205080204" pitchFamily="34" charset="-128"/>
              </a:rPr>
              <a:t> Bassus, </a:t>
            </a:r>
            <a:r>
              <a:rPr lang="en-US" altLang="en-US" sz="1800" b="0" i="1" dirty="0">
                <a:solidFill>
                  <a:srgbClr val="FBAE00"/>
                </a:solidFill>
                <a:latin typeface="Futura Hv BT" panose="020B0602020204020303" pitchFamily="34" charset="-79"/>
                <a:ea typeface="ＭＳ Ｐゴシック" panose="020B0600070205080204" pitchFamily="34" charset="-128"/>
              </a:rPr>
              <a:t>left side</a:t>
            </a:r>
          </a:p>
          <a:p>
            <a:pPr eaLnBrk="1" hangingPunct="1">
              <a:spcBef>
                <a:spcPct val="50000"/>
              </a:spcBef>
            </a:pPr>
            <a:r>
              <a:rPr lang="en-US" altLang="en-US" sz="1800" b="0" dirty="0">
                <a:solidFill>
                  <a:srgbClr val="FBAE00"/>
                </a:solidFill>
                <a:latin typeface="Futura Hv BT" panose="020B0602020204020303" pitchFamily="34" charset="-79"/>
                <a:ea typeface="ＭＳ Ｐゴシック" panose="020B0600070205080204" pitchFamily="34" charset="-128"/>
              </a:rPr>
              <a:t>from Rome, Italy</a:t>
            </a:r>
            <a:r>
              <a:rPr lang="en-US" altLang="en-US" sz="1600" b="0" dirty="0">
                <a:solidFill>
                  <a:srgbClr val="FBAE00"/>
                </a:solidFill>
                <a:latin typeface="Futura Hv BT" panose="020B0602020204020303" pitchFamily="34" charset="-79"/>
                <a:ea typeface="ＭＳ Ｐゴシック" panose="020B0600070205080204" pitchFamily="34" charset="-128"/>
              </a:rPr>
              <a:t>, ca. 359, marble, 3 ft. 10 1/2 in. x 8 ft.</a:t>
            </a:r>
          </a:p>
        </p:txBody>
      </p:sp>
      <p:pic>
        <p:nvPicPr>
          <p:cNvPr id="54274" name="Picture 5" descr="F48">
            <a:extLst>
              <a:ext uri="{FF2B5EF4-FFF2-40B4-BE49-F238E27FC236}">
                <a16:creationId xmlns:a16="http://schemas.microsoft.com/office/drawing/2014/main" id="{7EEEE3F4-344A-4A44-BD37-9E6EEBD20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42" t="13200" r="2913"/>
          <a:stretch>
            <a:fillRect/>
          </a:stretch>
        </p:blipFill>
        <p:spPr bwMode="auto">
          <a:xfrm>
            <a:off x="165101" y="358775"/>
            <a:ext cx="3535363"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descr="&#13;Tl-Junius.jpg                                                  000CE601William's Hard Drive           B6EA260F:">
            <a:extLst>
              <a:ext uri="{FF2B5EF4-FFF2-40B4-BE49-F238E27FC236}">
                <a16:creationId xmlns:a16="http://schemas.microsoft.com/office/drawing/2014/main" id="{8A809577-C83C-5F45-BF34-978EBCBB0394}"/>
              </a:ext>
            </a:extLst>
          </p:cNvPr>
          <p:cNvPicPr>
            <a:picLocks noChangeAspect="1" noChangeArrowheads="1"/>
          </p:cNvPicPr>
          <p:nvPr/>
        </p:nvPicPr>
        <p:blipFill>
          <a:blip r:embed="rId4">
            <a:lum bright="-2000" contrast="4000"/>
            <a:extLst>
              <a:ext uri="{28A0092B-C50C-407E-A947-70E740481C1C}">
                <a14:useLocalDpi xmlns:a14="http://schemas.microsoft.com/office/drawing/2010/main" val="0"/>
              </a:ext>
            </a:extLst>
          </a:blip>
          <a:srcRect/>
          <a:stretch>
            <a:fillRect/>
          </a:stretch>
        </p:blipFill>
        <p:spPr bwMode="auto">
          <a:xfrm>
            <a:off x="4064000" y="847966"/>
            <a:ext cx="7124700" cy="505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56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884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38"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5" descr="F48">
            <a:extLst>
              <a:ext uri="{FF2B5EF4-FFF2-40B4-BE49-F238E27FC236}">
                <a16:creationId xmlns:a16="http://schemas.microsoft.com/office/drawing/2014/main" id="{3AA86FE5-9A86-0145-B7C9-24058ABCD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42" t="13200" r="2913"/>
          <a:stretch>
            <a:fillRect/>
          </a:stretch>
        </p:blipFill>
        <p:spPr bwMode="auto">
          <a:xfrm>
            <a:off x="8062119" y="152399"/>
            <a:ext cx="3535362"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4" descr="&#13;Tr-Junius.jpg                                                  000CE601William's Hard Drive           B6EA260F:">
            <a:extLst>
              <a:ext uri="{FF2B5EF4-FFF2-40B4-BE49-F238E27FC236}">
                <a16:creationId xmlns:a16="http://schemas.microsoft.com/office/drawing/2014/main" id="{685006F3-5AF1-6941-8BBE-AAB1B75770CB}"/>
              </a:ext>
            </a:extLst>
          </p:cNvPr>
          <p:cNvPicPr>
            <a:picLocks noChangeAspect="1" noChangeArrowheads="1"/>
          </p:cNvPicPr>
          <p:nvPr/>
        </p:nvPicPr>
        <p:blipFill>
          <a:blip r:embed="rId4">
            <a:lum bright="-4000" contrast="2000"/>
            <a:extLst>
              <a:ext uri="{28A0092B-C50C-407E-A947-70E740481C1C}">
                <a14:useLocalDpi xmlns:a14="http://schemas.microsoft.com/office/drawing/2010/main" val="0"/>
              </a:ext>
            </a:extLst>
          </a:blip>
          <a:srcRect/>
          <a:stretch>
            <a:fillRect/>
          </a:stretch>
        </p:blipFill>
        <p:spPr bwMode="auto">
          <a:xfrm>
            <a:off x="266700" y="419100"/>
            <a:ext cx="7568262"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a:extLst>
              <a:ext uri="{FF2B5EF4-FFF2-40B4-BE49-F238E27FC236}">
                <a16:creationId xmlns:a16="http://schemas.microsoft.com/office/drawing/2014/main" id="{40D6A544-26F0-AC45-B39E-0883EDD46B86}"/>
              </a:ext>
            </a:extLst>
          </p:cNvPr>
          <p:cNvSpPr txBox="1">
            <a:spLocks noChangeArrowheads="1"/>
          </p:cNvSpPr>
          <p:nvPr/>
        </p:nvSpPr>
        <p:spPr bwMode="auto">
          <a:xfrm>
            <a:off x="1676400" y="5921376"/>
            <a:ext cx="81534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spcBef>
                <a:spcPct val="50000"/>
              </a:spcBef>
            </a:pPr>
            <a:r>
              <a:rPr lang="en-US" altLang="en-US" sz="1800" i="1" dirty="0">
                <a:solidFill>
                  <a:srgbClr val="FBAE00"/>
                </a:solidFill>
                <a:latin typeface="Futura Hv BT" panose="020B0602020204020303" pitchFamily="34" charset="-79"/>
                <a:ea typeface="ＭＳ Ｐゴシック" panose="020B0600070205080204" pitchFamily="34" charset="-128"/>
              </a:rPr>
              <a:t>Sarcophagus of </a:t>
            </a:r>
            <a:r>
              <a:rPr lang="en-US" altLang="en-US" sz="1800" i="1" dirty="0" err="1">
                <a:solidFill>
                  <a:srgbClr val="FBAE00"/>
                </a:solidFill>
                <a:latin typeface="Futura Hv BT" panose="020B0602020204020303" pitchFamily="34" charset="-79"/>
                <a:ea typeface="ＭＳ Ｐゴシック" panose="020B0600070205080204" pitchFamily="34" charset="-128"/>
              </a:rPr>
              <a:t>Junius</a:t>
            </a:r>
            <a:r>
              <a:rPr lang="en-US" altLang="en-US" sz="1800" i="1" dirty="0">
                <a:solidFill>
                  <a:srgbClr val="FBAE00"/>
                </a:solidFill>
                <a:latin typeface="Futura Hv BT" panose="020B0602020204020303" pitchFamily="34" charset="-79"/>
                <a:ea typeface="ＭＳ Ｐゴシック" panose="020B0600070205080204" pitchFamily="34" charset="-128"/>
              </a:rPr>
              <a:t> Bassus, </a:t>
            </a:r>
            <a:r>
              <a:rPr lang="en-US" altLang="en-US" sz="1800" b="0" i="1" dirty="0">
                <a:solidFill>
                  <a:srgbClr val="FBAE00"/>
                </a:solidFill>
                <a:latin typeface="Futura Hv BT" panose="020B0602020204020303" pitchFamily="34" charset="-79"/>
                <a:ea typeface="ＭＳ Ｐゴシック" panose="020B0600070205080204" pitchFamily="34" charset="-128"/>
              </a:rPr>
              <a:t>right side</a:t>
            </a:r>
          </a:p>
          <a:p>
            <a:pPr eaLnBrk="1" hangingPunct="1">
              <a:spcBef>
                <a:spcPct val="50000"/>
              </a:spcBef>
            </a:pPr>
            <a:r>
              <a:rPr lang="en-US" altLang="en-US" sz="1800" b="0" dirty="0">
                <a:solidFill>
                  <a:srgbClr val="FBAE00"/>
                </a:solidFill>
                <a:latin typeface="Futura Hv BT" panose="020B0602020204020303" pitchFamily="34" charset="-79"/>
                <a:ea typeface="ＭＳ Ｐゴシック" panose="020B0600070205080204" pitchFamily="34" charset="-128"/>
              </a:rPr>
              <a:t>from Rome, Italy</a:t>
            </a:r>
            <a:r>
              <a:rPr lang="en-US" altLang="en-US" sz="1600" b="0" dirty="0">
                <a:solidFill>
                  <a:srgbClr val="FBAE00"/>
                </a:solidFill>
                <a:latin typeface="Futura Hv BT" panose="020B0602020204020303" pitchFamily="34" charset="-79"/>
                <a:ea typeface="ＭＳ Ｐゴシック" panose="020B0600070205080204" pitchFamily="34" charset="-128"/>
              </a:rPr>
              <a:t>, ca. 359, marble, 3 ft. 10 1/2 in. x 8 ft.</a:t>
            </a:r>
          </a:p>
        </p:txBody>
      </p:sp>
    </p:spTree>
    <p:extLst>
      <p:ext uri="{BB962C8B-B14F-4D97-AF65-F5344CB8AC3E}">
        <p14:creationId xmlns:p14="http://schemas.microsoft.com/office/powerpoint/2010/main" val="1477493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Text Box 2">
            <a:extLst>
              <a:ext uri="{FF2B5EF4-FFF2-40B4-BE49-F238E27FC236}">
                <a16:creationId xmlns:a16="http://schemas.microsoft.com/office/drawing/2014/main" id="{31E0C030-D740-2B4E-9421-C4302A442671}"/>
              </a:ext>
            </a:extLst>
          </p:cNvPr>
          <p:cNvSpPr txBox="1">
            <a:spLocks noChangeArrowheads="1"/>
          </p:cNvSpPr>
          <p:nvPr/>
        </p:nvSpPr>
        <p:spPr bwMode="auto">
          <a:xfrm>
            <a:off x="1752600" y="5334001"/>
            <a:ext cx="4419600" cy="1323975"/>
          </a:xfrm>
          <a:prstGeom prst="rect">
            <a:avLst/>
          </a:prstGeom>
          <a:noFill/>
          <a:ln w="9525">
            <a:noFill/>
            <a:miter lim="800000"/>
            <a:headEnd/>
            <a:tailEnd/>
          </a:ln>
        </p:spPr>
        <p:txBody>
          <a:bodyPr>
            <a:spAutoFit/>
          </a:bodyPr>
          <a:lstStyle/>
          <a:p>
            <a:pPr eaLnBrk="1" hangingPunct="1">
              <a:spcBef>
                <a:spcPct val="50000"/>
              </a:spcBef>
              <a:defRPr/>
            </a:pPr>
            <a:r>
              <a:rPr lang="en-US" sz="2000" dirty="0">
                <a:solidFill>
                  <a:srgbClr val="FBAE00"/>
                </a:solidFill>
                <a:cs typeface="ヒラギノ明朝 ProN W6" charset="-128"/>
                <a:sym typeface="Times" charset="0"/>
              </a:rPr>
              <a:t>Sarcophagus of </a:t>
            </a:r>
            <a:r>
              <a:rPr lang="en-US" sz="2000" dirty="0" err="1">
                <a:solidFill>
                  <a:srgbClr val="FBAE00"/>
                </a:solidFill>
                <a:cs typeface="ヒラギノ明朝 ProN W6" charset="-128"/>
                <a:sym typeface="Times" charset="0"/>
              </a:rPr>
              <a:t>Junius</a:t>
            </a:r>
            <a:r>
              <a:rPr lang="en-US" sz="2000" dirty="0">
                <a:solidFill>
                  <a:srgbClr val="FBAE00"/>
                </a:solidFill>
                <a:cs typeface="ヒラギノ明朝 ProN W6" charset="-128"/>
                <a:sym typeface="Times" charset="0"/>
              </a:rPr>
              <a:t> Bassus</a:t>
            </a:r>
          </a:p>
          <a:p>
            <a:pPr eaLnBrk="1" hangingPunct="1">
              <a:spcBef>
                <a:spcPct val="50000"/>
              </a:spcBef>
              <a:defRPr/>
            </a:pPr>
            <a:r>
              <a:rPr lang="en-US" sz="2000" dirty="0">
                <a:solidFill>
                  <a:srgbClr val="FBAE00"/>
                </a:solidFill>
                <a:cs typeface="ヒラギノ明朝 ProN W6" charset="-128"/>
                <a:sym typeface="Times" charset="0"/>
              </a:rPr>
              <a:t>from Rome, Italy</a:t>
            </a:r>
          </a:p>
          <a:p>
            <a:pPr eaLnBrk="1" hangingPunct="1">
              <a:spcBef>
                <a:spcPct val="50000"/>
              </a:spcBef>
              <a:defRPr/>
            </a:pPr>
            <a:r>
              <a:rPr lang="en-US" sz="2000" dirty="0">
                <a:solidFill>
                  <a:srgbClr val="FBAE00"/>
                </a:solidFill>
                <a:cs typeface="ヒラギノ明朝 ProN W6" charset="-128"/>
                <a:sym typeface="Times" charset="0"/>
              </a:rPr>
              <a:t>ca. 359, marble, 3 ft. 10 1/2 in. </a:t>
            </a:r>
            <a:r>
              <a:rPr lang="en-US" sz="2000" dirty="0" err="1">
                <a:solidFill>
                  <a:srgbClr val="FBAE00"/>
                </a:solidFill>
                <a:cs typeface="ヒラギノ明朝 ProN W6" charset="-128"/>
                <a:sym typeface="Times" charset="0"/>
              </a:rPr>
              <a:t>x</a:t>
            </a:r>
            <a:r>
              <a:rPr lang="en-US" sz="2000" dirty="0">
                <a:solidFill>
                  <a:srgbClr val="FBAE00"/>
                </a:solidFill>
                <a:cs typeface="ヒラギノ明朝 ProN W6" charset="-128"/>
                <a:sym typeface="Times" charset="0"/>
              </a:rPr>
              <a:t> 8 ft.</a:t>
            </a:r>
          </a:p>
        </p:txBody>
      </p:sp>
      <p:pic>
        <p:nvPicPr>
          <p:cNvPr id="58370" name="Picture 4" descr="image005.jpg                                                   000CE601William's Hard Drive           B6EA260F:">
            <a:extLst>
              <a:ext uri="{FF2B5EF4-FFF2-40B4-BE49-F238E27FC236}">
                <a16:creationId xmlns:a16="http://schemas.microsoft.com/office/drawing/2014/main" id="{85A8792D-894D-BB49-A97E-D1F3CF477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52400"/>
            <a:ext cx="6629400"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5">
            <a:extLst>
              <a:ext uri="{FF2B5EF4-FFF2-40B4-BE49-F238E27FC236}">
                <a16:creationId xmlns:a16="http://schemas.microsoft.com/office/drawing/2014/main" id="{F35394EC-5D6D-0A41-9502-F5026E688711}"/>
              </a:ext>
            </a:extLst>
          </p:cNvPr>
          <p:cNvSpPr txBox="1">
            <a:spLocks noChangeArrowheads="1"/>
          </p:cNvSpPr>
          <p:nvPr/>
        </p:nvSpPr>
        <p:spPr bwMode="auto">
          <a:xfrm>
            <a:off x="3886200" y="4583114"/>
            <a:ext cx="6553200" cy="369887"/>
          </a:xfrm>
          <a:prstGeom prst="rect">
            <a:avLst/>
          </a:prstGeom>
          <a:noFill/>
          <a:ln w="9525">
            <a:noFill/>
            <a:miter lim="800000"/>
            <a:headEnd/>
            <a:tailEnd/>
          </a:ln>
        </p:spPr>
        <p:txBody>
          <a:bodyPr>
            <a:spAutoFit/>
          </a:bodyPr>
          <a:lstStyle/>
          <a:p>
            <a:pPr eaLnBrk="1" hangingPunct="1">
              <a:spcBef>
                <a:spcPct val="50000"/>
              </a:spcBef>
              <a:defRPr/>
            </a:pPr>
            <a:r>
              <a:rPr lang="en-US" dirty="0">
                <a:solidFill>
                  <a:srgbClr val="FBAE00"/>
                </a:solidFill>
                <a:cs typeface="ヒラギノ明朝 ProN W6" charset="-128"/>
                <a:sym typeface="Times" charset="0"/>
              </a:rPr>
              <a:t>Raising of Lazarus    	     	Fall of Adam and Eve</a:t>
            </a:r>
          </a:p>
        </p:txBody>
      </p:sp>
    </p:spTree>
    <p:extLst>
      <p:ext uri="{BB962C8B-B14F-4D97-AF65-F5344CB8AC3E}">
        <p14:creationId xmlns:p14="http://schemas.microsoft.com/office/powerpoint/2010/main" val="1662241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886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Text Box 2">
            <a:extLst>
              <a:ext uri="{FF2B5EF4-FFF2-40B4-BE49-F238E27FC236}">
                <a16:creationId xmlns:a16="http://schemas.microsoft.com/office/drawing/2014/main" id="{97E945C4-5FE7-0B44-8CF4-75553AC93EE3}"/>
              </a:ext>
            </a:extLst>
          </p:cNvPr>
          <p:cNvSpPr txBox="1">
            <a:spLocks noChangeArrowheads="1"/>
          </p:cNvSpPr>
          <p:nvPr/>
        </p:nvSpPr>
        <p:spPr bwMode="auto">
          <a:xfrm>
            <a:off x="1676400" y="3624264"/>
            <a:ext cx="3962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algn="r" eaLnBrk="1" hangingPunct="1">
              <a:spcBef>
                <a:spcPct val="50000"/>
              </a:spcBef>
            </a:pPr>
            <a:r>
              <a:rPr lang="en-US" altLang="en-US" sz="2000" dirty="0">
                <a:solidFill>
                  <a:srgbClr val="FBAE00"/>
                </a:solidFill>
                <a:latin typeface="Arial" panose="020B0604020202020204" pitchFamily="34" charset="0"/>
                <a:ea typeface="ＭＳ Ｐゴシック" panose="020B0600070205080204" pitchFamily="34" charset="-128"/>
              </a:rPr>
              <a:t>Sarcophagus of </a:t>
            </a:r>
            <a:r>
              <a:rPr lang="en-US" altLang="en-US" sz="2000" dirty="0" err="1">
                <a:solidFill>
                  <a:srgbClr val="FBAE00"/>
                </a:solidFill>
                <a:latin typeface="Arial" panose="020B0604020202020204" pitchFamily="34" charset="0"/>
                <a:ea typeface="ＭＳ Ｐゴシック" panose="020B0600070205080204" pitchFamily="34" charset="-128"/>
              </a:rPr>
              <a:t>Junius</a:t>
            </a:r>
            <a:r>
              <a:rPr lang="en-US" altLang="en-US" sz="2000" dirty="0">
                <a:solidFill>
                  <a:srgbClr val="FBAE00"/>
                </a:solidFill>
                <a:latin typeface="Arial" panose="020B0604020202020204" pitchFamily="34" charset="0"/>
                <a:ea typeface="ＭＳ Ｐゴシック" panose="020B0600070205080204" pitchFamily="34" charset="-128"/>
              </a:rPr>
              <a:t> Bassus</a:t>
            </a:r>
            <a:endParaRPr lang="en-US" altLang="en-US" sz="2000" b="0" i="1" dirty="0">
              <a:solidFill>
                <a:srgbClr val="FBAE00"/>
              </a:solidFill>
              <a:latin typeface="Arial" panose="020B0604020202020204" pitchFamily="34" charset="0"/>
              <a:ea typeface="ＭＳ Ｐゴシック" panose="020B0600070205080204" pitchFamily="34" charset="-128"/>
            </a:endParaRPr>
          </a:p>
          <a:p>
            <a:pPr algn="r" eaLnBrk="1" hangingPunct="1">
              <a:spcBef>
                <a:spcPct val="50000"/>
              </a:spcBef>
            </a:pPr>
            <a:r>
              <a:rPr lang="en-US" altLang="en-US" sz="2000" b="0" dirty="0">
                <a:solidFill>
                  <a:srgbClr val="FBAE00"/>
                </a:solidFill>
                <a:latin typeface="Arial" panose="020B0604020202020204" pitchFamily="34" charset="0"/>
                <a:ea typeface="ＭＳ Ｐゴシック" panose="020B0600070205080204" pitchFamily="34" charset="-128"/>
              </a:rPr>
              <a:t>from Rome, Italy</a:t>
            </a:r>
            <a:endParaRPr lang="en-US" altLang="en-US" sz="2000" b="0" i="1" dirty="0">
              <a:solidFill>
                <a:srgbClr val="FBAE00"/>
              </a:solidFill>
              <a:latin typeface="Arial" panose="020B0604020202020204" pitchFamily="34" charset="0"/>
              <a:ea typeface="ＭＳ Ｐゴシック" panose="020B0600070205080204" pitchFamily="34" charset="-128"/>
            </a:endParaRPr>
          </a:p>
          <a:p>
            <a:pPr algn="r" eaLnBrk="1" hangingPunct="1">
              <a:spcBef>
                <a:spcPct val="50000"/>
              </a:spcBef>
            </a:pPr>
            <a:r>
              <a:rPr lang="en-US" altLang="en-US" sz="2000" b="0" dirty="0">
                <a:solidFill>
                  <a:srgbClr val="FBAE00"/>
                </a:solidFill>
                <a:latin typeface="Arial" panose="020B0604020202020204" pitchFamily="34" charset="0"/>
                <a:ea typeface="ＭＳ Ｐゴシック" panose="020B0600070205080204" pitchFamily="34" charset="-128"/>
              </a:rPr>
              <a:t>ca. 359</a:t>
            </a:r>
            <a:br>
              <a:rPr lang="en-US" altLang="en-US" sz="2000" b="0" dirty="0">
                <a:solidFill>
                  <a:srgbClr val="FBAE00"/>
                </a:solidFill>
                <a:latin typeface="Arial" panose="020B0604020202020204" pitchFamily="34" charset="0"/>
                <a:ea typeface="ＭＳ Ｐゴシック" panose="020B0600070205080204" pitchFamily="34" charset="-128"/>
              </a:rPr>
            </a:br>
            <a:r>
              <a:rPr lang="en-US" altLang="en-US" sz="2000" b="0" dirty="0">
                <a:solidFill>
                  <a:srgbClr val="FBAE00"/>
                </a:solidFill>
                <a:latin typeface="Arial" panose="020B0604020202020204" pitchFamily="34" charset="0"/>
                <a:ea typeface="ＭＳ Ｐゴシック" panose="020B0600070205080204" pitchFamily="34" charset="-128"/>
              </a:rPr>
              <a:t>marble</a:t>
            </a:r>
            <a:br>
              <a:rPr lang="en-US" altLang="en-US" sz="2000" b="0" dirty="0">
                <a:solidFill>
                  <a:srgbClr val="FBAE00"/>
                </a:solidFill>
                <a:latin typeface="Arial" panose="020B0604020202020204" pitchFamily="34" charset="0"/>
                <a:ea typeface="ＭＳ Ｐゴシック" panose="020B0600070205080204" pitchFamily="34" charset="-128"/>
              </a:rPr>
            </a:br>
            <a:r>
              <a:rPr lang="en-US" altLang="en-US" sz="2000" b="0" dirty="0">
                <a:solidFill>
                  <a:srgbClr val="FBAE00"/>
                </a:solidFill>
                <a:latin typeface="Arial" panose="020B0604020202020204" pitchFamily="34" charset="0"/>
                <a:ea typeface="ＭＳ Ｐゴシック" panose="020B0600070205080204" pitchFamily="34" charset="-128"/>
              </a:rPr>
              <a:t>3 ft. 10 1/2 in. x 8 ft.</a:t>
            </a:r>
          </a:p>
        </p:txBody>
      </p:sp>
      <p:sp>
        <p:nvSpPr>
          <p:cNvPr id="60418" name="Text Box 4">
            <a:extLst>
              <a:ext uri="{FF2B5EF4-FFF2-40B4-BE49-F238E27FC236}">
                <a16:creationId xmlns:a16="http://schemas.microsoft.com/office/drawing/2014/main" id="{2AED020E-368D-154C-A5A7-CFFBA51B36D6}"/>
              </a:ext>
            </a:extLst>
          </p:cNvPr>
          <p:cNvSpPr txBox="1">
            <a:spLocks noChangeArrowheads="1"/>
          </p:cNvSpPr>
          <p:nvPr/>
        </p:nvSpPr>
        <p:spPr bwMode="auto">
          <a:xfrm>
            <a:off x="6046788" y="6235700"/>
            <a:ext cx="419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spcBef>
                <a:spcPct val="50000"/>
              </a:spcBef>
            </a:pPr>
            <a:r>
              <a:rPr lang="en-US" altLang="en-US" sz="2000" dirty="0">
                <a:solidFill>
                  <a:srgbClr val="FBAE00"/>
                </a:solidFill>
                <a:latin typeface="Arial" panose="020B0604020202020204" pitchFamily="34" charset="0"/>
                <a:ea typeface="ＭＳ Ｐゴシック" panose="020B0600070205080204" pitchFamily="34" charset="-128"/>
              </a:rPr>
              <a:t>Christ Entering Jerusalem</a:t>
            </a:r>
          </a:p>
        </p:txBody>
      </p:sp>
      <p:pic>
        <p:nvPicPr>
          <p:cNvPr id="60419" name="Picture 5" descr="image009.jpg                                                   000CE601William's Hard Drive           B6EA260F:">
            <a:extLst>
              <a:ext uri="{FF2B5EF4-FFF2-40B4-BE49-F238E27FC236}">
                <a16:creationId xmlns:a16="http://schemas.microsoft.com/office/drawing/2014/main" id="{2F22B540-9CE4-E649-B037-E5755D3EA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976" y="101599"/>
            <a:ext cx="5445124" cy="617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2249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888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Text Box 2">
            <a:extLst>
              <a:ext uri="{FF2B5EF4-FFF2-40B4-BE49-F238E27FC236}">
                <a16:creationId xmlns:a16="http://schemas.microsoft.com/office/drawing/2014/main" id="{73653A65-6560-E949-8414-FAFC6B24A55E}"/>
              </a:ext>
            </a:extLst>
          </p:cNvPr>
          <p:cNvSpPr txBox="1">
            <a:spLocks noChangeArrowheads="1"/>
          </p:cNvSpPr>
          <p:nvPr/>
        </p:nvSpPr>
        <p:spPr bwMode="auto">
          <a:xfrm>
            <a:off x="1524000" y="3317876"/>
            <a:ext cx="37338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algn="r" eaLnBrk="1" hangingPunct="1">
              <a:spcBef>
                <a:spcPct val="50000"/>
              </a:spcBef>
            </a:pPr>
            <a:r>
              <a:rPr lang="en-US" altLang="en-US" sz="1800" dirty="0">
                <a:solidFill>
                  <a:srgbClr val="FBAE00"/>
                </a:solidFill>
                <a:latin typeface="Arial" panose="020B0604020202020204" pitchFamily="34" charset="0"/>
                <a:ea typeface="ＭＳ Ｐゴシック" panose="020B0600070205080204" pitchFamily="34" charset="-128"/>
              </a:rPr>
              <a:t>Sarcophagus of </a:t>
            </a:r>
            <a:r>
              <a:rPr lang="en-US" altLang="en-US" sz="1800" dirty="0" err="1">
                <a:solidFill>
                  <a:srgbClr val="FBAE00"/>
                </a:solidFill>
                <a:latin typeface="Arial" panose="020B0604020202020204" pitchFamily="34" charset="0"/>
                <a:ea typeface="ＭＳ Ｐゴシック" panose="020B0600070205080204" pitchFamily="34" charset="-128"/>
              </a:rPr>
              <a:t>Junius</a:t>
            </a:r>
            <a:r>
              <a:rPr lang="en-US" altLang="en-US" sz="1800" dirty="0">
                <a:solidFill>
                  <a:srgbClr val="FBAE00"/>
                </a:solidFill>
                <a:latin typeface="Arial" panose="020B0604020202020204" pitchFamily="34" charset="0"/>
                <a:ea typeface="ＭＳ Ｐゴシック" panose="020B0600070205080204" pitchFamily="34" charset="-128"/>
              </a:rPr>
              <a:t> Bassus</a:t>
            </a:r>
            <a:endParaRPr lang="en-US" altLang="en-US" sz="1800" b="0" i="1" dirty="0">
              <a:solidFill>
                <a:srgbClr val="FBAE00"/>
              </a:solidFill>
              <a:latin typeface="Arial" panose="020B0604020202020204" pitchFamily="34" charset="0"/>
              <a:ea typeface="ＭＳ Ｐゴシック" panose="020B0600070205080204" pitchFamily="34" charset="-128"/>
            </a:endParaRPr>
          </a:p>
          <a:p>
            <a:pPr algn="r" eaLnBrk="1" hangingPunct="1">
              <a:spcBef>
                <a:spcPct val="50000"/>
              </a:spcBef>
            </a:pPr>
            <a:r>
              <a:rPr lang="en-US" altLang="en-US" sz="1800" b="0" dirty="0">
                <a:solidFill>
                  <a:srgbClr val="FBAE00"/>
                </a:solidFill>
                <a:latin typeface="Arial" panose="020B0604020202020204" pitchFamily="34" charset="0"/>
                <a:ea typeface="ＭＳ Ｐゴシック" panose="020B0600070205080204" pitchFamily="34" charset="-128"/>
              </a:rPr>
              <a:t>From Rome, Italy</a:t>
            </a:r>
            <a:endParaRPr lang="en-US" altLang="en-US" sz="1600" b="0" i="1" dirty="0">
              <a:solidFill>
                <a:srgbClr val="FBAE00"/>
              </a:solidFill>
              <a:latin typeface="Arial" panose="020B0604020202020204" pitchFamily="34" charset="0"/>
              <a:ea typeface="ＭＳ Ｐゴシック" panose="020B0600070205080204" pitchFamily="34" charset="-128"/>
            </a:endParaRPr>
          </a:p>
          <a:p>
            <a:pPr algn="r" eaLnBrk="1" hangingPunct="1">
              <a:spcBef>
                <a:spcPct val="50000"/>
              </a:spcBef>
            </a:pPr>
            <a:r>
              <a:rPr lang="en-US" altLang="en-US" sz="1600" b="0" dirty="0">
                <a:solidFill>
                  <a:srgbClr val="FBAE00"/>
                </a:solidFill>
                <a:latin typeface="Arial" panose="020B0604020202020204" pitchFamily="34" charset="0"/>
                <a:ea typeface="ＭＳ Ｐゴシック" panose="020B0600070205080204" pitchFamily="34" charset="-128"/>
              </a:rPr>
              <a:t>ca. 359</a:t>
            </a:r>
            <a:br>
              <a:rPr lang="en-US" altLang="en-US" sz="1600" b="0" dirty="0">
                <a:solidFill>
                  <a:srgbClr val="FBAE00"/>
                </a:solidFill>
                <a:latin typeface="Arial" panose="020B0604020202020204" pitchFamily="34" charset="0"/>
                <a:ea typeface="ＭＳ Ｐゴシック" panose="020B0600070205080204" pitchFamily="34" charset="-128"/>
              </a:rPr>
            </a:br>
            <a:r>
              <a:rPr lang="en-US" altLang="en-US" sz="1600" b="0" dirty="0">
                <a:solidFill>
                  <a:srgbClr val="FBAE00"/>
                </a:solidFill>
                <a:latin typeface="Arial" panose="020B0604020202020204" pitchFamily="34" charset="0"/>
                <a:ea typeface="ＭＳ Ｐゴシック" panose="020B0600070205080204" pitchFamily="34" charset="-128"/>
              </a:rPr>
              <a:t>marble</a:t>
            </a:r>
            <a:br>
              <a:rPr lang="en-US" altLang="en-US" sz="1600" b="0" dirty="0">
                <a:solidFill>
                  <a:srgbClr val="FBAE00"/>
                </a:solidFill>
                <a:latin typeface="Arial" panose="020B0604020202020204" pitchFamily="34" charset="0"/>
                <a:ea typeface="ＭＳ Ｐゴシック" panose="020B0600070205080204" pitchFamily="34" charset="-128"/>
              </a:rPr>
            </a:br>
            <a:r>
              <a:rPr lang="en-US" altLang="en-US" sz="1600" b="0" dirty="0">
                <a:solidFill>
                  <a:srgbClr val="FBAE00"/>
                </a:solidFill>
                <a:latin typeface="Arial" panose="020B0604020202020204" pitchFamily="34" charset="0"/>
                <a:ea typeface="ＭＳ Ｐゴシック" panose="020B0600070205080204" pitchFamily="34" charset="-128"/>
              </a:rPr>
              <a:t>3 ft. 10 1/2 in. x 8 ft.</a:t>
            </a:r>
          </a:p>
        </p:txBody>
      </p:sp>
      <p:sp>
        <p:nvSpPr>
          <p:cNvPr id="62466" name="Text Box 3">
            <a:extLst>
              <a:ext uri="{FF2B5EF4-FFF2-40B4-BE49-F238E27FC236}">
                <a16:creationId xmlns:a16="http://schemas.microsoft.com/office/drawing/2014/main" id="{C5BF9CF9-8694-F447-A610-060267622B84}"/>
              </a:ext>
            </a:extLst>
          </p:cNvPr>
          <p:cNvSpPr txBox="1">
            <a:spLocks noChangeArrowheads="1"/>
          </p:cNvSpPr>
          <p:nvPr/>
        </p:nvSpPr>
        <p:spPr bwMode="auto">
          <a:xfrm>
            <a:off x="6019800" y="5334000"/>
            <a:ext cx="320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algn="r" eaLnBrk="1" hangingPunct="1">
              <a:spcBef>
                <a:spcPct val="50000"/>
              </a:spcBef>
            </a:pPr>
            <a:r>
              <a:rPr lang="en-US" altLang="en-US" sz="2000">
                <a:solidFill>
                  <a:srgbClr val="FBAE00"/>
                </a:solidFill>
                <a:latin typeface="Arial" panose="020B0604020202020204" pitchFamily="34" charset="0"/>
                <a:ea typeface="ＭＳ Ｐゴシック" panose="020B0600070205080204" pitchFamily="34" charset="-128"/>
              </a:rPr>
              <a:t>Christ Enthroned</a:t>
            </a:r>
          </a:p>
        </p:txBody>
      </p:sp>
      <p:pic>
        <p:nvPicPr>
          <p:cNvPr id="62467" name="Picture 5" descr="image007.jpg                                                   000CE601William's Hard Drive           B6EA260F:">
            <a:extLst>
              <a:ext uri="{FF2B5EF4-FFF2-40B4-BE49-F238E27FC236}">
                <a16:creationId xmlns:a16="http://schemas.microsoft.com/office/drawing/2014/main" id="{D6761556-A89D-7E47-AA18-EE49124C0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71" r="8052"/>
          <a:stretch>
            <a:fillRect/>
          </a:stretch>
        </p:blipFill>
        <p:spPr bwMode="auto">
          <a:xfrm>
            <a:off x="5395914" y="153988"/>
            <a:ext cx="5119687" cy="5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331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890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2"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611" y="104776"/>
            <a:ext cx="4672484" cy="1161316"/>
          </a:xfrm>
        </p:spPr>
        <p:txBody>
          <a:bodyPr>
            <a:noAutofit/>
          </a:bodyPr>
          <a:lstStyle/>
          <a:p>
            <a:pPr algn="ctr" eaLnBrk="1" hangingPunct="1">
              <a:defRPr/>
            </a:pPr>
            <a:r>
              <a:rPr lang="en-US" sz="2200" dirty="0">
                <a:solidFill>
                  <a:schemeClr val="accent6">
                    <a:lumMod val="75000"/>
                  </a:schemeClr>
                </a:solidFill>
              </a:rPr>
              <a:t>Detail of vault mosaic from ambulatory of Santa </a:t>
            </a:r>
            <a:r>
              <a:rPr lang="en-US" sz="2200" dirty="0" err="1">
                <a:solidFill>
                  <a:schemeClr val="accent6">
                    <a:lumMod val="75000"/>
                  </a:schemeClr>
                </a:solidFill>
              </a:rPr>
              <a:t>Costanza</a:t>
            </a:r>
            <a:r>
              <a:rPr lang="en-US" sz="2200" dirty="0">
                <a:solidFill>
                  <a:schemeClr val="accent6">
                    <a:lumMod val="75000"/>
                  </a:schemeClr>
                </a:solidFill>
              </a:rPr>
              <a:t>, 350 CE, Early Christian, Rome, Italy, mosaic** NOT IN 250</a:t>
            </a:r>
          </a:p>
        </p:txBody>
      </p:sp>
      <p:sp>
        <p:nvSpPr>
          <p:cNvPr id="12291" name="Text Placeholder 2"/>
          <p:cNvSpPr>
            <a:spLocks noGrp="1"/>
          </p:cNvSpPr>
          <p:nvPr>
            <p:ph type="body" idx="2"/>
          </p:nvPr>
        </p:nvSpPr>
        <p:spPr>
          <a:xfrm>
            <a:off x="189245" y="1577662"/>
            <a:ext cx="4146088" cy="4602162"/>
          </a:xfrm>
        </p:spPr>
        <p:txBody>
          <a:bodyPr>
            <a:noAutofit/>
          </a:bodyPr>
          <a:lstStyle/>
          <a:p>
            <a:pPr eaLnBrk="1" hangingPunct="1">
              <a:buFont typeface="Arial" panose="020B0604020202020204" pitchFamily="34" charset="0"/>
              <a:buChar char="•"/>
            </a:pPr>
            <a:r>
              <a:rPr lang="en-US" altLang="en-US" sz="1400" dirty="0"/>
              <a:t>Found in the ambulatory of Santa Constanza</a:t>
            </a:r>
          </a:p>
          <a:p>
            <a:pPr eaLnBrk="1" hangingPunct="1">
              <a:buFont typeface="Arial" panose="020B0604020202020204" pitchFamily="34" charset="0"/>
              <a:buChar char="•"/>
            </a:pPr>
            <a:r>
              <a:rPr lang="en-US" altLang="en-US" sz="1400" dirty="0"/>
              <a:t>Roman images, with possible Christian interpretation</a:t>
            </a:r>
          </a:p>
          <a:p>
            <a:pPr eaLnBrk="1" hangingPunct="1">
              <a:buFont typeface="Arial" panose="020B0604020202020204" pitchFamily="34" charset="0"/>
              <a:buChar char="•"/>
            </a:pPr>
            <a:r>
              <a:rPr lang="en-US" altLang="en-US" sz="1400" dirty="0"/>
              <a:t>Putti (small angels) harvesting grapes and making wine. Wine was associated with Bacchus (cf. Hermes and the </a:t>
            </a:r>
            <a:r>
              <a:rPr lang="en-US" altLang="en-US" sz="1400" i="1" dirty="0"/>
              <a:t>Infant</a:t>
            </a:r>
            <a:r>
              <a:rPr lang="en-US" altLang="en-US" sz="1400" dirty="0"/>
              <a:t> Dionysus)</a:t>
            </a:r>
          </a:p>
          <a:p>
            <a:pPr eaLnBrk="1" hangingPunct="1">
              <a:buFont typeface="Arial" panose="020B0604020202020204" pitchFamily="34" charset="0"/>
              <a:buChar char="•"/>
            </a:pPr>
            <a:r>
              <a:rPr lang="en-US" altLang="en-US" sz="1400" dirty="0"/>
              <a:t>Grapes also signify the wine of the Eucharist, representing the blood of Christ</a:t>
            </a:r>
          </a:p>
          <a:p>
            <a:pPr eaLnBrk="1" hangingPunct="1">
              <a:buFont typeface="Arial" panose="020B0604020202020204" pitchFamily="34" charset="0"/>
              <a:buChar char="•"/>
            </a:pPr>
            <a:r>
              <a:rPr lang="en-US" altLang="en-US" sz="1400" dirty="0"/>
              <a:t>Portrait bust in the center (cf. Bust of a Roman Patrician)</a:t>
            </a:r>
          </a:p>
          <a:p>
            <a:pPr eaLnBrk="1" hangingPunct="1">
              <a:buFont typeface="Arial" panose="020B0604020202020204" pitchFamily="34" charset="0"/>
              <a:buChar char="•"/>
            </a:pPr>
            <a:r>
              <a:rPr lang="en-US" altLang="en-US" sz="1400" dirty="0"/>
              <a:t>SIGNIFICANCE</a:t>
            </a:r>
          </a:p>
          <a:p>
            <a:pPr eaLnBrk="1" hangingPunct="1">
              <a:buFont typeface="Arial" panose="020B0604020202020204" pitchFamily="34" charset="0"/>
              <a:buChar char="•"/>
            </a:pPr>
            <a:r>
              <a:rPr lang="en-US" altLang="en-US" sz="1400" dirty="0"/>
              <a:t>Symbols with pagan and Christian meanings, showing the transition or the appeal of one religion or the other</a:t>
            </a:r>
          </a:p>
        </p:txBody>
      </p:sp>
      <p:pic>
        <p:nvPicPr>
          <p:cNvPr id="12292" name="Picture 4" descr="Vault Mosaic.jpg                                               000CE0F8William's Hard Drive           B6EA260F:"/>
          <p:cNvPicPr>
            <a:picLocks noChangeAspect="1" noChangeArrowheads="1"/>
          </p:cNvPicPr>
          <p:nvPr/>
        </p:nvPicPr>
        <p:blipFill>
          <a:blip r:embed="rId2">
            <a:extLst>
              <a:ext uri="{28A0092B-C50C-407E-A947-70E740481C1C}">
                <a14:useLocalDpi xmlns:a14="http://schemas.microsoft.com/office/drawing/2010/main" val="0"/>
              </a:ext>
            </a:extLst>
          </a:blip>
          <a:srcRect l="1299"/>
          <a:stretch>
            <a:fillRect/>
          </a:stretch>
        </p:blipFill>
        <p:spPr bwMode="auto">
          <a:xfrm>
            <a:off x="5768816" y="910827"/>
            <a:ext cx="6233940" cy="488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Oval 11"/>
          <p:cNvSpPr>
            <a:spLocks noChangeArrowheads="1"/>
          </p:cNvSpPr>
          <p:nvPr/>
        </p:nvSpPr>
        <p:spPr bwMode="auto">
          <a:xfrm>
            <a:off x="10225000" y="2386884"/>
            <a:ext cx="1160184" cy="116018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50597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blinds(horizontal)">
                                      <p:cBhvr>
                                        <p:cTn id="7" dur="500"/>
                                        <p:tgtEl>
                                          <p:spTgt spid="12291">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291">
                                            <p:txEl>
                                              <p:pRg st="1" end="1"/>
                                            </p:txEl>
                                          </p:spTgt>
                                        </p:tgtEl>
                                        <p:attrNameLst>
                                          <p:attrName>style.visibility</p:attrName>
                                        </p:attrNameLst>
                                      </p:cBhvr>
                                      <p:to>
                                        <p:strVal val="visible"/>
                                      </p:to>
                                    </p:set>
                                    <p:animEffect transition="in" filter="blinds(horizontal)">
                                      <p:cBhvr>
                                        <p:cTn id="10" dur="500"/>
                                        <p:tgtEl>
                                          <p:spTgt spid="12291">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2291">
                                            <p:txEl>
                                              <p:pRg st="2" end="2"/>
                                            </p:txEl>
                                          </p:spTgt>
                                        </p:tgtEl>
                                        <p:attrNameLst>
                                          <p:attrName>style.visibility</p:attrName>
                                        </p:attrNameLst>
                                      </p:cBhvr>
                                      <p:to>
                                        <p:strVal val="visible"/>
                                      </p:to>
                                    </p:set>
                                    <p:animEffect transition="in" filter="blinds(horizontal)">
                                      <p:cBhvr>
                                        <p:cTn id="13" dur="500"/>
                                        <p:tgtEl>
                                          <p:spTgt spid="12291">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2291">
                                            <p:txEl>
                                              <p:pRg st="3" end="3"/>
                                            </p:txEl>
                                          </p:spTgt>
                                        </p:tgtEl>
                                        <p:attrNameLst>
                                          <p:attrName>style.visibility</p:attrName>
                                        </p:attrNameLst>
                                      </p:cBhvr>
                                      <p:to>
                                        <p:strVal val="visible"/>
                                      </p:to>
                                    </p:set>
                                    <p:animEffect transition="in" filter="blinds(horizontal)">
                                      <p:cBhvr>
                                        <p:cTn id="16" dur="500"/>
                                        <p:tgtEl>
                                          <p:spTgt spid="12291">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animEffect transition="in" filter="blinds(horizontal)">
                                      <p:cBhvr>
                                        <p:cTn id="19" dur="500"/>
                                        <p:tgtEl>
                                          <p:spTgt spid="12291">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12291">
                                            <p:txEl>
                                              <p:pRg st="6" end="6"/>
                                            </p:txEl>
                                          </p:spTgt>
                                        </p:tgtEl>
                                        <p:attrNameLst>
                                          <p:attrName>style.visibility</p:attrName>
                                        </p:attrNameLst>
                                      </p:cBhvr>
                                      <p:to>
                                        <p:strVal val="visible"/>
                                      </p:to>
                                    </p:set>
                                    <p:animEffect transition="in" filter="blinds(horizontal)">
                                      <p:cBhvr>
                                        <p:cTn id="24" dur="500"/>
                                        <p:tgtEl>
                                          <p:spTgt spid="122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11664"/>
            <a:ext cx="9601200" cy="1485900"/>
          </a:xfrm>
        </p:spPr>
        <p:txBody>
          <a:bodyPr>
            <a:normAutofit/>
          </a:bodyPr>
          <a:lstStyle/>
          <a:p>
            <a:pPr algn="ctr">
              <a:defRPr/>
            </a:pPr>
            <a:r>
              <a:rPr lang="en-US" sz="5400" dirty="0">
                <a:solidFill>
                  <a:schemeClr val="accent6">
                    <a:lumMod val="75000"/>
                  </a:schemeClr>
                </a:solidFill>
              </a:rPr>
              <a:t>Context</a:t>
            </a:r>
          </a:p>
        </p:txBody>
      </p:sp>
      <p:sp>
        <p:nvSpPr>
          <p:cNvPr id="3075" name="Content Placeholder 2"/>
          <p:cNvSpPr>
            <a:spLocks noGrp="1"/>
          </p:cNvSpPr>
          <p:nvPr>
            <p:ph idx="1"/>
          </p:nvPr>
        </p:nvSpPr>
        <p:spPr>
          <a:xfrm>
            <a:off x="736785" y="1231005"/>
            <a:ext cx="11169761" cy="4395989"/>
          </a:xfrm>
        </p:spPr>
        <p:txBody>
          <a:bodyPr>
            <a:normAutofit fontScale="92500" lnSpcReduction="10000"/>
          </a:bodyPr>
          <a:lstStyle/>
          <a:p>
            <a:pPr eaLnBrk="1" hangingPunct="1">
              <a:defRPr/>
            </a:pPr>
            <a:r>
              <a:rPr lang="en-US" dirty="0"/>
              <a:t>Constantine legalizes Christianity in 313 with the Edict of Milan</a:t>
            </a:r>
          </a:p>
          <a:p>
            <a:pPr lvl="1" eaLnBrk="1" hangingPunct="1">
              <a:defRPr/>
            </a:pPr>
            <a:r>
              <a:rPr lang="en-US" dirty="0"/>
              <a:t>Allowed churches to be built over catacombs and people could worship in public</a:t>
            </a:r>
          </a:p>
          <a:p>
            <a:pPr eaLnBrk="1" hangingPunct="1">
              <a:defRPr/>
            </a:pPr>
            <a:r>
              <a:rPr lang="en-US" dirty="0"/>
              <a:t>C. 600 Pope Gregory establishes papacy as political power</a:t>
            </a:r>
          </a:p>
          <a:p>
            <a:pPr eaLnBrk="1" hangingPunct="1">
              <a:defRPr/>
            </a:pPr>
            <a:r>
              <a:rPr lang="en-US" dirty="0"/>
              <a:t>Fall of Rome/Roman Empire</a:t>
            </a:r>
          </a:p>
          <a:p>
            <a:pPr lvl="1" eaLnBrk="1" hangingPunct="1">
              <a:defRPr/>
            </a:pPr>
            <a:r>
              <a:rPr lang="en-US" dirty="0"/>
              <a:t>410 Visigoths sack Rome</a:t>
            </a:r>
          </a:p>
          <a:p>
            <a:pPr lvl="1" eaLnBrk="1" hangingPunct="1">
              <a:defRPr/>
            </a:pPr>
            <a:r>
              <a:rPr lang="en-US" dirty="0"/>
              <a:t>Ravenna becomes the capital of Western Roman Empire, under Honorius (Emperor of the East), his brother </a:t>
            </a:r>
            <a:r>
              <a:rPr lang="en-US" dirty="0" err="1"/>
              <a:t>Arcadius</a:t>
            </a:r>
            <a:r>
              <a:rPr lang="en-US" dirty="0"/>
              <a:t> with Emperor of the East</a:t>
            </a:r>
          </a:p>
          <a:p>
            <a:pPr lvl="1" eaLnBrk="1" hangingPunct="1">
              <a:defRPr/>
            </a:pPr>
            <a:r>
              <a:rPr lang="en-US" dirty="0"/>
              <a:t>476, fall of Western Roman Empire by Odoacer (sets up his rule in Ravenna)</a:t>
            </a:r>
          </a:p>
          <a:p>
            <a:pPr lvl="1" eaLnBrk="1" hangingPunct="1">
              <a:defRPr/>
            </a:pPr>
            <a:r>
              <a:rPr lang="en-US" dirty="0"/>
              <a:t>Ravenna becomes capital of </a:t>
            </a:r>
            <a:r>
              <a:rPr lang="en-US" dirty="0" err="1"/>
              <a:t>Ostragothic</a:t>
            </a:r>
            <a:r>
              <a:rPr lang="en-US" dirty="0"/>
              <a:t> kingdom</a:t>
            </a:r>
          </a:p>
          <a:p>
            <a:pPr eaLnBrk="1" hangingPunct="1">
              <a:defRPr/>
            </a:pPr>
            <a:r>
              <a:rPr lang="en-US" dirty="0"/>
              <a:t>Appropriation</a:t>
            </a:r>
          </a:p>
          <a:p>
            <a:pPr lvl="1" eaLnBrk="1" hangingPunct="1">
              <a:defRPr/>
            </a:pPr>
            <a:r>
              <a:rPr lang="en-US" dirty="0"/>
              <a:t>Appropriated Greek and Roman forms for architecture, painting, and mosaics for purposes of illustrating the characteristics of Christianity</a:t>
            </a:r>
          </a:p>
          <a:p>
            <a:pPr lvl="1" eaLnBrk="1" hangingPunct="1">
              <a:defRPr/>
            </a:pPr>
            <a:r>
              <a:rPr lang="en-US" dirty="0"/>
              <a:t>http://smarthistory.khanacademy.org/church-architecture-an-overview.html</a:t>
            </a:r>
          </a:p>
        </p:txBody>
      </p:sp>
    </p:spTree>
    <p:extLst>
      <p:ext uri="{BB962C8B-B14F-4D97-AF65-F5344CB8AC3E}">
        <p14:creationId xmlns:p14="http://schemas.microsoft.com/office/powerpoint/2010/main" val="1296517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3901" y="197645"/>
            <a:ext cx="3863680" cy="976312"/>
          </a:xfrm>
        </p:spPr>
        <p:txBody>
          <a:bodyPr>
            <a:noAutofit/>
          </a:bodyPr>
          <a:lstStyle/>
          <a:p>
            <a:pPr>
              <a:defRPr/>
            </a:pPr>
            <a:r>
              <a:rPr lang="en-US" sz="2200" dirty="0">
                <a:solidFill>
                  <a:schemeClr val="accent6">
                    <a:lumMod val="75000"/>
                  </a:schemeClr>
                </a:solidFill>
              </a:rPr>
              <a:t>Parting of Lot and Abraham, 430 CE, Early Christian, Rome, Italy, mosaic**NOT IN 250</a:t>
            </a:r>
          </a:p>
        </p:txBody>
      </p:sp>
      <p:sp>
        <p:nvSpPr>
          <p:cNvPr id="13315" name="Text Placeholder 5"/>
          <p:cNvSpPr>
            <a:spLocks noGrp="1"/>
          </p:cNvSpPr>
          <p:nvPr>
            <p:ph type="body" idx="2"/>
          </p:nvPr>
        </p:nvSpPr>
        <p:spPr>
          <a:xfrm>
            <a:off x="478218" y="1326355"/>
            <a:ext cx="4584878" cy="5334000"/>
          </a:xfrm>
        </p:spPr>
        <p:txBody>
          <a:bodyPr>
            <a:normAutofit fontScale="62500" lnSpcReduction="20000"/>
          </a:bodyPr>
          <a:lstStyle/>
          <a:p>
            <a:pPr eaLnBrk="1" hangingPunct="1">
              <a:buFont typeface="Arial" pitchFamily="34" charset="0"/>
              <a:buChar char="•"/>
              <a:defRPr/>
            </a:pPr>
            <a:r>
              <a:rPr lang="en-US" dirty="0"/>
              <a:t>From Santa Maria Maggiore in Rome (the first major church dedicated to the Virgin Mary)</a:t>
            </a:r>
          </a:p>
          <a:p>
            <a:pPr eaLnBrk="1" hangingPunct="1">
              <a:buFont typeface="Arial" pitchFamily="34" charset="0"/>
              <a:buChar char="•"/>
              <a:defRPr/>
            </a:pPr>
            <a:r>
              <a:rPr lang="en-US" dirty="0"/>
              <a:t>Each small piece is </a:t>
            </a:r>
            <a:r>
              <a:rPr lang="en-US" dirty="0" err="1"/>
              <a:t>tesserae</a:t>
            </a:r>
            <a:endParaRPr lang="en-US" dirty="0"/>
          </a:p>
          <a:p>
            <a:pPr eaLnBrk="1" hangingPunct="1">
              <a:buFont typeface="Arial" pitchFamily="34" charset="0"/>
              <a:buChar char="•"/>
              <a:defRPr/>
            </a:pPr>
            <a:r>
              <a:rPr lang="en-US" dirty="0"/>
              <a:t>Educating congregation on biblical stories and Christian dogma and provided a beautiful setting</a:t>
            </a:r>
          </a:p>
          <a:p>
            <a:pPr eaLnBrk="1" hangingPunct="1">
              <a:buFont typeface="Arial" pitchFamily="34" charset="0"/>
              <a:buChar char="•"/>
              <a:defRPr/>
            </a:pPr>
            <a:r>
              <a:rPr lang="en-US" dirty="0"/>
              <a:t>Old Testament theme/story, from Genesis (the Bible’s opening book0</a:t>
            </a:r>
          </a:p>
          <a:p>
            <a:pPr eaLnBrk="1" hangingPunct="1">
              <a:buFont typeface="Arial" pitchFamily="34" charset="0"/>
              <a:buChar char="•"/>
              <a:defRPr/>
            </a:pPr>
            <a:r>
              <a:rPr lang="en-US" dirty="0"/>
              <a:t>Abraham and nephew Lot part, Lot, to the right, departs to Sodom while Abraham heads to Canaan (church probably represented by the building behind him)</a:t>
            </a:r>
          </a:p>
          <a:p>
            <a:pPr eaLnBrk="1" hangingPunct="1">
              <a:buFont typeface="Arial" pitchFamily="34" charset="0"/>
              <a:buChar char="•"/>
              <a:defRPr/>
            </a:pPr>
            <a:r>
              <a:rPr lang="en-US" dirty="0"/>
              <a:t>Lot’s is the evil choice, represented by his two daughters in front of him</a:t>
            </a:r>
          </a:p>
          <a:p>
            <a:pPr eaLnBrk="1" hangingPunct="1">
              <a:buFont typeface="Arial" pitchFamily="34" charset="0"/>
              <a:buChar char="•"/>
              <a:defRPr/>
            </a:pPr>
            <a:r>
              <a:rPr lang="en-US" dirty="0"/>
              <a:t>Abraham’s yet-unborn son </a:t>
            </a:r>
            <a:r>
              <a:rPr lang="en-US" dirty="0" err="1"/>
              <a:t>Issac</a:t>
            </a:r>
            <a:r>
              <a:rPr lang="en-US" dirty="0"/>
              <a:t>, stands in front of him (whom Abraham will almost sacrifice), and is considered another </a:t>
            </a:r>
            <a:r>
              <a:rPr lang="en-US" dirty="0" err="1"/>
              <a:t>prefiguration</a:t>
            </a:r>
            <a:r>
              <a:rPr lang="en-US" dirty="0"/>
              <a:t> of Christ</a:t>
            </a:r>
          </a:p>
          <a:p>
            <a:pPr eaLnBrk="1" hangingPunct="1">
              <a:buFont typeface="Arial" pitchFamily="34" charset="0"/>
              <a:buChar char="•"/>
              <a:defRPr/>
            </a:pPr>
            <a:r>
              <a:rPr lang="en-US" dirty="0"/>
              <a:t>Head cluster-used to represent each group without bodies, too many heads, not enough bodies—long history in Christian art</a:t>
            </a:r>
          </a:p>
          <a:p>
            <a:pPr eaLnBrk="1" hangingPunct="1">
              <a:buFont typeface="Arial" pitchFamily="34" charset="0"/>
              <a:buChar char="•"/>
              <a:defRPr/>
            </a:pPr>
            <a:r>
              <a:rPr lang="en-US" dirty="0"/>
              <a:t>Eyes are wide in their sockets, enlarged hands with broad gestures-no ambiguity, clear motion with a simplified message</a:t>
            </a:r>
          </a:p>
          <a:p>
            <a:pPr eaLnBrk="1" hangingPunct="1">
              <a:buFont typeface="Arial" pitchFamily="34" charset="0"/>
              <a:buChar char="•"/>
              <a:defRPr/>
            </a:pPr>
            <a:r>
              <a:rPr lang="en-US" dirty="0"/>
              <a:t>Similar to Greek and Roman, large figures, explaining a distinct message, light and dark shading to represent depth</a:t>
            </a:r>
          </a:p>
          <a:p>
            <a:pPr eaLnBrk="1" hangingPunct="1">
              <a:buFont typeface="Arial" pitchFamily="34" charset="0"/>
              <a:buChar char="•"/>
              <a:defRPr/>
            </a:pPr>
            <a:r>
              <a:rPr lang="en-US" dirty="0"/>
              <a:t>SIGNIFICANCE</a:t>
            </a:r>
          </a:p>
          <a:p>
            <a:pPr eaLnBrk="1" hangingPunct="1">
              <a:buFont typeface="Arial" pitchFamily="34" charset="0"/>
              <a:buChar char="•"/>
              <a:defRPr/>
            </a:pPr>
            <a:r>
              <a:rPr lang="en-US" dirty="0"/>
              <a:t>To decorate and to instruct, clear Christian message, Old Testament story</a:t>
            </a:r>
          </a:p>
          <a:p>
            <a:pPr eaLnBrk="1" hangingPunct="1">
              <a:buFont typeface="Arial" pitchFamily="34" charset="0"/>
              <a:buChar char="•"/>
              <a:defRPr/>
            </a:pPr>
            <a:r>
              <a:rPr lang="en-US" dirty="0"/>
              <a:t>Appropriation of Greek and Roman styles</a:t>
            </a:r>
          </a:p>
        </p:txBody>
      </p:sp>
      <p:pic>
        <p:nvPicPr>
          <p:cNvPr id="13317" name="Picture 2" descr="Lot, Abraham, maria maggi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699" y="1173957"/>
            <a:ext cx="5486400"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6"/>
          <p:cNvSpPr>
            <a:spLocks noChangeShapeType="1"/>
          </p:cNvSpPr>
          <p:nvPr/>
        </p:nvSpPr>
        <p:spPr bwMode="auto">
          <a:xfrm flipH="1">
            <a:off x="8509421" y="1524000"/>
            <a:ext cx="0" cy="36877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Rectangle 7"/>
          <p:cNvSpPr>
            <a:spLocks noChangeArrowheads="1"/>
          </p:cNvSpPr>
          <p:nvPr/>
        </p:nvSpPr>
        <p:spPr bwMode="auto">
          <a:xfrm>
            <a:off x="6832664" y="5603195"/>
            <a:ext cx="13033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rgbClr val="FF0000"/>
                </a:solidFill>
                <a:latin typeface="Book Antiqua" panose="02040602050305030304" pitchFamily="18" charset="0"/>
              </a:rPr>
              <a:t>Head cluster</a:t>
            </a:r>
          </a:p>
        </p:txBody>
      </p:sp>
      <p:sp>
        <p:nvSpPr>
          <p:cNvPr id="10" name="Oval 8"/>
          <p:cNvSpPr>
            <a:spLocks noChangeArrowheads="1"/>
          </p:cNvSpPr>
          <p:nvPr/>
        </p:nvSpPr>
        <p:spPr bwMode="auto">
          <a:xfrm>
            <a:off x="6832664" y="1682049"/>
            <a:ext cx="1403350" cy="8937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Book Antiqua" panose="02040602050305030304" pitchFamily="18" charset="0"/>
            </a:endParaRPr>
          </a:p>
        </p:txBody>
      </p:sp>
      <p:sp>
        <p:nvSpPr>
          <p:cNvPr id="13321" name="Rectangle 9"/>
          <p:cNvSpPr>
            <a:spLocks noChangeArrowheads="1"/>
          </p:cNvSpPr>
          <p:nvPr/>
        </p:nvSpPr>
        <p:spPr bwMode="auto">
          <a:xfrm>
            <a:off x="9533781" y="5557951"/>
            <a:ext cx="121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solidFill>
                  <a:srgbClr val="FF0000"/>
                </a:solidFill>
                <a:latin typeface="Book Antiqua" panose="02040602050305030304" pitchFamily="18" charset="0"/>
              </a:rPr>
              <a:t>Tesserae</a:t>
            </a:r>
          </a:p>
        </p:txBody>
      </p:sp>
    </p:spTree>
    <p:extLst>
      <p:ext uri="{BB962C8B-B14F-4D97-AF65-F5344CB8AC3E}">
        <p14:creationId xmlns:p14="http://schemas.microsoft.com/office/powerpoint/2010/main" val="3662579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13315">
                                            <p:txEl>
                                              <p:pRg st="0" end="0"/>
                                            </p:txEl>
                                          </p:spTgt>
                                        </p:tgtEl>
                                        <p:attrNameLst>
                                          <p:attrName>style.visibility</p:attrName>
                                        </p:attrNameLst>
                                      </p:cBhvr>
                                      <p:to>
                                        <p:strVal val="visible"/>
                                      </p:to>
                                    </p:set>
                                    <p:animEffect transition="in" filter="blinds(horizontal)">
                                      <p:cBhvr>
                                        <p:cTn id="23" dur="500"/>
                                        <p:tgtEl>
                                          <p:spTgt spid="13315">
                                            <p:txEl>
                                              <p:pRg st="0" end="0"/>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3315">
                                            <p:txEl>
                                              <p:pRg st="1" end="1"/>
                                            </p:txEl>
                                          </p:spTgt>
                                        </p:tgtEl>
                                        <p:attrNameLst>
                                          <p:attrName>style.visibility</p:attrName>
                                        </p:attrNameLst>
                                      </p:cBhvr>
                                      <p:to>
                                        <p:strVal val="visible"/>
                                      </p:to>
                                    </p:set>
                                    <p:animEffect transition="in" filter="blinds(horizontal)">
                                      <p:cBhvr>
                                        <p:cTn id="26" dur="500"/>
                                        <p:tgtEl>
                                          <p:spTgt spid="13315">
                                            <p:txEl>
                                              <p:pRg st="1" end="1"/>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13315">
                                            <p:txEl>
                                              <p:pRg st="2" end="2"/>
                                            </p:txEl>
                                          </p:spTgt>
                                        </p:tgtEl>
                                        <p:attrNameLst>
                                          <p:attrName>style.visibility</p:attrName>
                                        </p:attrNameLst>
                                      </p:cBhvr>
                                      <p:to>
                                        <p:strVal val="visible"/>
                                      </p:to>
                                    </p:set>
                                    <p:animEffect transition="in" filter="blinds(horizontal)">
                                      <p:cBhvr>
                                        <p:cTn id="29" dur="500"/>
                                        <p:tgtEl>
                                          <p:spTgt spid="13315">
                                            <p:txEl>
                                              <p:pRg st="2" end="2"/>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13315">
                                            <p:txEl>
                                              <p:pRg st="3" end="3"/>
                                            </p:txEl>
                                          </p:spTgt>
                                        </p:tgtEl>
                                        <p:attrNameLst>
                                          <p:attrName>style.visibility</p:attrName>
                                        </p:attrNameLst>
                                      </p:cBhvr>
                                      <p:to>
                                        <p:strVal val="visible"/>
                                      </p:to>
                                    </p:set>
                                    <p:animEffect transition="in" filter="blinds(horizontal)">
                                      <p:cBhvr>
                                        <p:cTn id="32" dur="500"/>
                                        <p:tgtEl>
                                          <p:spTgt spid="13315">
                                            <p:txEl>
                                              <p:pRg st="3" end="3"/>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13315">
                                            <p:txEl>
                                              <p:pRg st="4" end="4"/>
                                            </p:txEl>
                                          </p:spTgt>
                                        </p:tgtEl>
                                        <p:attrNameLst>
                                          <p:attrName>style.visibility</p:attrName>
                                        </p:attrNameLst>
                                      </p:cBhvr>
                                      <p:to>
                                        <p:strVal val="visible"/>
                                      </p:to>
                                    </p:set>
                                    <p:animEffect transition="in" filter="blinds(horizontal)">
                                      <p:cBhvr>
                                        <p:cTn id="35" dur="500"/>
                                        <p:tgtEl>
                                          <p:spTgt spid="13315">
                                            <p:txEl>
                                              <p:pRg st="4" end="4"/>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13315">
                                            <p:txEl>
                                              <p:pRg st="5" end="5"/>
                                            </p:txEl>
                                          </p:spTgt>
                                        </p:tgtEl>
                                        <p:attrNameLst>
                                          <p:attrName>style.visibility</p:attrName>
                                        </p:attrNameLst>
                                      </p:cBhvr>
                                      <p:to>
                                        <p:strVal val="visible"/>
                                      </p:to>
                                    </p:set>
                                    <p:animEffect transition="in" filter="blinds(horizontal)">
                                      <p:cBhvr>
                                        <p:cTn id="38" dur="500"/>
                                        <p:tgtEl>
                                          <p:spTgt spid="13315">
                                            <p:txEl>
                                              <p:pRg st="5" end="5"/>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13315">
                                            <p:txEl>
                                              <p:pRg st="6" end="6"/>
                                            </p:txEl>
                                          </p:spTgt>
                                        </p:tgtEl>
                                        <p:attrNameLst>
                                          <p:attrName>style.visibility</p:attrName>
                                        </p:attrNameLst>
                                      </p:cBhvr>
                                      <p:to>
                                        <p:strVal val="visible"/>
                                      </p:to>
                                    </p:set>
                                    <p:animEffect transition="in" filter="blinds(horizontal)">
                                      <p:cBhvr>
                                        <p:cTn id="41" dur="500"/>
                                        <p:tgtEl>
                                          <p:spTgt spid="13315">
                                            <p:txEl>
                                              <p:pRg st="6" end="6"/>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13315">
                                            <p:txEl>
                                              <p:pRg st="7" end="7"/>
                                            </p:txEl>
                                          </p:spTgt>
                                        </p:tgtEl>
                                        <p:attrNameLst>
                                          <p:attrName>style.visibility</p:attrName>
                                        </p:attrNameLst>
                                      </p:cBhvr>
                                      <p:to>
                                        <p:strVal val="visible"/>
                                      </p:to>
                                    </p:set>
                                    <p:animEffect transition="in" filter="blinds(horizontal)">
                                      <p:cBhvr>
                                        <p:cTn id="44" dur="500"/>
                                        <p:tgtEl>
                                          <p:spTgt spid="13315">
                                            <p:txEl>
                                              <p:pRg st="7" end="7"/>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13315">
                                            <p:txEl>
                                              <p:pRg st="8" end="8"/>
                                            </p:txEl>
                                          </p:spTgt>
                                        </p:tgtEl>
                                        <p:attrNameLst>
                                          <p:attrName>style.visibility</p:attrName>
                                        </p:attrNameLst>
                                      </p:cBhvr>
                                      <p:to>
                                        <p:strVal val="visible"/>
                                      </p:to>
                                    </p:set>
                                    <p:animEffect transition="in" filter="blinds(horizontal)">
                                      <p:cBhvr>
                                        <p:cTn id="47" dur="500"/>
                                        <p:tgtEl>
                                          <p:spTgt spid="13315">
                                            <p:txEl>
                                              <p:pRg st="8" end="8"/>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13315">
                                            <p:txEl>
                                              <p:pRg st="9" end="9"/>
                                            </p:txEl>
                                          </p:spTgt>
                                        </p:tgtEl>
                                        <p:attrNameLst>
                                          <p:attrName>style.visibility</p:attrName>
                                        </p:attrNameLst>
                                      </p:cBhvr>
                                      <p:to>
                                        <p:strVal val="visible"/>
                                      </p:to>
                                    </p:set>
                                    <p:animEffect transition="in" filter="blinds(horizontal)">
                                      <p:cBhvr>
                                        <p:cTn id="50" dur="500"/>
                                        <p:tgtEl>
                                          <p:spTgt spid="133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62ABE7A1-5956-FD40-9ABE-A9772767DAFD}"/>
              </a:ext>
            </a:extLst>
          </p:cNvPr>
          <p:cNvSpPr>
            <a:spLocks noGrp="1" noChangeArrowheads="1"/>
          </p:cNvSpPr>
          <p:nvPr>
            <p:ph type="title"/>
          </p:nvPr>
        </p:nvSpPr>
        <p:spPr>
          <a:xfrm>
            <a:off x="1801814" y="457200"/>
            <a:ext cx="8637587" cy="762000"/>
          </a:xfrm>
        </p:spPr>
        <p:txBody>
          <a:bodyPr/>
          <a:lstStyle/>
          <a:p>
            <a:pPr algn="ctr" eaLnBrk="1" hangingPunct="1">
              <a:defRPr/>
            </a:pPr>
            <a:r>
              <a:rPr lang="en-US" altLang="en-US" b="1">
                <a:solidFill>
                  <a:srgbClr val="FBAE00"/>
                </a:solidFill>
                <a:sym typeface="Lucida Grande" charset="0"/>
              </a:rPr>
              <a:t>Constantinian</a:t>
            </a:r>
            <a:r>
              <a:rPr lang="en-US" altLang="en-US" b="1" dirty="0">
                <a:solidFill>
                  <a:srgbClr val="FBAE00"/>
                </a:solidFill>
                <a:sym typeface="Lucida Grande" charset="0"/>
              </a:rPr>
              <a:t> Period</a:t>
            </a:r>
          </a:p>
        </p:txBody>
      </p:sp>
      <p:sp>
        <p:nvSpPr>
          <p:cNvPr id="64514" name="Rectangle 3">
            <a:extLst>
              <a:ext uri="{FF2B5EF4-FFF2-40B4-BE49-F238E27FC236}">
                <a16:creationId xmlns:a16="http://schemas.microsoft.com/office/drawing/2014/main" id="{E3FA58E7-A3A0-584E-9206-137808E61606}"/>
              </a:ext>
            </a:extLst>
          </p:cNvPr>
          <p:cNvSpPr>
            <a:spLocks noGrp="1" noChangeArrowheads="1"/>
          </p:cNvSpPr>
          <p:nvPr>
            <p:ph type="body" idx="1"/>
          </p:nvPr>
        </p:nvSpPr>
        <p:spPr bwMode="auto">
          <a:xfrm>
            <a:off x="2078038" y="1371600"/>
            <a:ext cx="8208962"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2800">
                <a:solidFill>
                  <a:srgbClr val="FBAE00"/>
                </a:solidFill>
              </a:rPr>
              <a:t>Christian architecture </a:t>
            </a:r>
            <a:r>
              <a:rPr lang="en-US" altLang="en-US" sz="2800" u="sng">
                <a:solidFill>
                  <a:srgbClr val="FBAE00"/>
                </a:solidFill>
              </a:rPr>
              <a:t>adapted the Roman basilica and audience hall</a:t>
            </a:r>
            <a:r>
              <a:rPr lang="en-US" altLang="en-US" sz="2800">
                <a:solidFill>
                  <a:srgbClr val="FBAE00"/>
                </a:solidFill>
              </a:rPr>
              <a:t> for use as a church following a design that includes a </a:t>
            </a:r>
            <a:r>
              <a:rPr lang="en-US" altLang="en-US" sz="2800" u="sng">
                <a:solidFill>
                  <a:srgbClr val="FBAE00"/>
                </a:solidFill>
              </a:rPr>
              <a:t>nave</a:t>
            </a:r>
            <a:r>
              <a:rPr lang="en-US" altLang="en-US" sz="2800">
                <a:solidFill>
                  <a:srgbClr val="FBAE00"/>
                </a:solidFill>
              </a:rPr>
              <a:t>, flanking aisles, </a:t>
            </a:r>
            <a:r>
              <a:rPr lang="en-US" altLang="en-US" sz="2800" u="sng">
                <a:solidFill>
                  <a:srgbClr val="FBAE00"/>
                </a:solidFill>
              </a:rPr>
              <a:t>transept</a:t>
            </a:r>
            <a:r>
              <a:rPr lang="en-US" altLang="en-US" sz="2800">
                <a:solidFill>
                  <a:srgbClr val="FBAE00"/>
                </a:solidFill>
              </a:rPr>
              <a:t>, and </a:t>
            </a:r>
            <a:r>
              <a:rPr lang="en-US" altLang="en-US" sz="2800" u="sng">
                <a:solidFill>
                  <a:srgbClr val="FBAE00"/>
                </a:solidFill>
              </a:rPr>
              <a:t>apse</a:t>
            </a:r>
            <a:r>
              <a:rPr lang="en-US" altLang="en-US" sz="2800">
                <a:solidFill>
                  <a:srgbClr val="FBAE00"/>
                </a:solidFill>
              </a:rPr>
              <a:t>.</a:t>
            </a:r>
          </a:p>
          <a:p>
            <a:pPr eaLnBrk="1" hangingPunct="1"/>
            <a:r>
              <a:rPr lang="en-US" altLang="en-US" sz="2800">
                <a:solidFill>
                  <a:srgbClr val="FBAE00"/>
                </a:solidFill>
              </a:rPr>
              <a:t>Also adopted was the </a:t>
            </a:r>
            <a:r>
              <a:rPr lang="en-US" altLang="en-US" sz="2800" u="sng">
                <a:solidFill>
                  <a:srgbClr val="FBAE00"/>
                </a:solidFill>
              </a:rPr>
              <a:t>central-plan building </a:t>
            </a:r>
            <a:r>
              <a:rPr lang="en-US" altLang="en-US" sz="2800">
                <a:solidFill>
                  <a:srgbClr val="FBAE00"/>
                </a:solidFill>
              </a:rPr>
              <a:t>for use as mausoleums, baptisteries, and private chapels. </a:t>
            </a:r>
          </a:p>
          <a:p>
            <a:pPr eaLnBrk="1" hangingPunct="1"/>
            <a:r>
              <a:rPr lang="en-US" altLang="en-US" sz="2800">
                <a:solidFill>
                  <a:srgbClr val="FBAE00"/>
                </a:solidFill>
              </a:rPr>
              <a:t>Byzantine architects used the </a:t>
            </a:r>
            <a:r>
              <a:rPr lang="en-US" altLang="en-US" sz="2800" u="sng">
                <a:solidFill>
                  <a:srgbClr val="FBAE00"/>
                </a:solidFill>
              </a:rPr>
              <a:t>central plan design</a:t>
            </a:r>
            <a:r>
              <a:rPr lang="en-US" altLang="en-US" sz="2800">
                <a:solidFill>
                  <a:srgbClr val="FBAE00"/>
                </a:solidFill>
              </a:rPr>
              <a:t> for churches. Byzantine interiors were decorated with mosaics. </a:t>
            </a:r>
          </a:p>
        </p:txBody>
      </p:sp>
    </p:spTree>
    <p:extLst>
      <p:ext uri="{BB962C8B-B14F-4D97-AF65-F5344CB8AC3E}">
        <p14:creationId xmlns:p14="http://schemas.microsoft.com/office/powerpoint/2010/main" val="1724444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74502" y="114300"/>
            <a:ext cx="9601200" cy="1485900"/>
          </a:xfrm>
        </p:spPr>
        <p:txBody>
          <a:bodyPr/>
          <a:lstStyle/>
          <a:p>
            <a:pPr>
              <a:defRPr/>
            </a:pPr>
            <a:r>
              <a:rPr lang="en-US" dirty="0"/>
              <a:t>Architecture</a:t>
            </a:r>
          </a:p>
        </p:txBody>
      </p:sp>
      <p:sp>
        <p:nvSpPr>
          <p:cNvPr id="6" name="Content Placeholder 5"/>
          <p:cNvSpPr>
            <a:spLocks noGrp="1"/>
          </p:cNvSpPr>
          <p:nvPr>
            <p:ph idx="1"/>
          </p:nvPr>
        </p:nvSpPr>
        <p:spPr>
          <a:xfrm>
            <a:off x="643943" y="940884"/>
            <a:ext cx="10573555" cy="5257800"/>
          </a:xfrm>
        </p:spPr>
        <p:txBody>
          <a:bodyPr>
            <a:normAutofit lnSpcReduction="10000"/>
          </a:bodyPr>
          <a:lstStyle/>
          <a:p>
            <a:pPr>
              <a:defRPr/>
            </a:pPr>
            <a:r>
              <a:rPr lang="en-US" dirty="0"/>
              <a:t>Once Christianity received imperial sponsorship under Constantine, Christians began constructing churches, in both Rome and Constantinople; as well as sites sacred to Christianity: Bethlehem and Jerusalem</a:t>
            </a:r>
          </a:p>
          <a:p>
            <a:pPr lvl="1">
              <a:defRPr/>
            </a:pPr>
            <a:r>
              <a:rPr lang="en-US" dirty="0"/>
              <a:t>Constantine believed the Christian god had guided him to victory, and so wanted to advance the religion</a:t>
            </a:r>
          </a:p>
          <a:p>
            <a:pPr lvl="1">
              <a:defRPr/>
            </a:pPr>
            <a:r>
              <a:rPr lang="en-US" dirty="0"/>
              <a:t>As emperor, however, he was obliged to safeguard the ancient Roman religion</a:t>
            </a:r>
          </a:p>
          <a:p>
            <a:pPr lvl="1">
              <a:defRPr/>
            </a:pPr>
            <a:r>
              <a:rPr lang="en-US" dirty="0"/>
              <a:t>Was anxious to provide buildings to house rituals and venerated burial places, especially memorials to the early Christian martyrs</a:t>
            </a:r>
          </a:p>
          <a:p>
            <a:pPr>
              <a:defRPr/>
            </a:pPr>
            <a:r>
              <a:rPr lang="en-US" dirty="0"/>
              <a:t>Had to meet the requirements of the Christian liturgy (official ritual of public worship), provide a suitably monumental setting for the celebration of the Christian faith, and accommodate a rapidly growing number of worshippers </a:t>
            </a:r>
          </a:p>
          <a:p>
            <a:pPr>
              <a:defRPr/>
            </a:pPr>
            <a:r>
              <a:rPr lang="en-US" dirty="0"/>
              <a:t>Most major </a:t>
            </a:r>
            <a:r>
              <a:rPr lang="en-US" dirty="0" err="1"/>
              <a:t>Constantinian</a:t>
            </a:r>
            <a:r>
              <a:rPr lang="en-US" dirty="0"/>
              <a:t> churches stood on sites associated with graves of Christian martyrs, that were on the city’s outskirts</a:t>
            </a:r>
          </a:p>
          <a:p>
            <a:pPr lvl="1">
              <a:defRPr/>
            </a:pPr>
            <a:r>
              <a:rPr lang="en-US" dirty="0"/>
              <a:t>This was according to Roman tradition</a:t>
            </a:r>
          </a:p>
          <a:p>
            <a:pPr lvl="1">
              <a:defRPr/>
            </a:pPr>
            <a:r>
              <a:rPr lang="en-US" dirty="0"/>
              <a:t>But also kept the Christian shrines out of the city center to avoid confrontation between the Christians and those who still worshipped the old gods</a:t>
            </a:r>
          </a:p>
        </p:txBody>
      </p:sp>
    </p:spTree>
    <p:extLst>
      <p:ext uri="{BB962C8B-B14F-4D97-AF65-F5344CB8AC3E}">
        <p14:creationId xmlns:p14="http://schemas.microsoft.com/office/powerpoint/2010/main" val="324885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89775"/>
            <a:ext cx="9601200" cy="1485900"/>
          </a:xfrm>
        </p:spPr>
        <p:txBody>
          <a:bodyPr/>
          <a:lstStyle/>
          <a:p>
            <a:r>
              <a:rPr lang="en-US" dirty="0">
                <a:solidFill>
                  <a:schemeClr val="accent6">
                    <a:lumMod val="75000"/>
                  </a:schemeClr>
                </a:solidFill>
              </a:rPr>
              <a:t>Early Christian Worship</a:t>
            </a:r>
          </a:p>
        </p:txBody>
      </p:sp>
      <p:sp>
        <p:nvSpPr>
          <p:cNvPr id="3" name="Content Placeholder 2"/>
          <p:cNvSpPr>
            <a:spLocks noGrp="1"/>
          </p:cNvSpPr>
          <p:nvPr>
            <p:ph idx="1"/>
          </p:nvPr>
        </p:nvSpPr>
        <p:spPr>
          <a:xfrm>
            <a:off x="695459" y="1365161"/>
            <a:ext cx="10809153" cy="5203064"/>
          </a:xfrm>
        </p:spPr>
        <p:txBody>
          <a:bodyPr>
            <a:normAutofit fontScale="92500" lnSpcReduction="20000"/>
          </a:bodyPr>
          <a:lstStyle/>
          <a:p>
            <a:r>
              <a:rPr lang="en-US" dirty="0"/>
              <a:t>Many of the first Christians were Jewish</a:t>
            </a:r>
          </a:p>
          <a:p>
            <a:pPr lvl="1"/>
            <a:r>
              <a:rPr lang="en-US" dirty="0"/>
              <a:t>Continued and re-interpreted their practices</a:t>
            </a:r>
          </a:p>
          <a:p>
            <a:pPr lvl="1"/>
            <a:r>
              <a:rPr lang="en-US" dirty="0"/>
              <a:t>Included a creed or statement, hymns, reading of the Hebrew Bible translated into Greek, teaching, meals, and baptism</a:t>
            </a:r>
          </a:p>
          <a:p>
            <a:r>
              <a:rPr lang="en-US" dirty="0"/>
              <a:t>Before the legalization of Christianity by Constantine Christians worshipped in their homes and grave sites of loved ones outdoors</a:t>
            </a:r>
          </a:p>
          <a:p>
            <a:r>
              <a:rPr lang="en-US" dirty="0"/>
              <a:t>Use of the Roman basilica</a:t>
            </a:r>
          </a:p>
          <a:p>
            <a:pPr lvl="1"/>
            <a:r>
              <a:rPr lang="en-US" dirty="0"/>
              <a:t>Constantine began an extensive building campaign to support the new state religion</a:t>
            </a:r>
          </a:p>
          <a:p>
            <a:pPr lvl="1"/>
            <a:r>
              <a:rPr lang="en-US" dirty="0"/>
              <a:t>Used this format to address the spatial needs of Christian liturgy</a:t>
            </a:r>
          </a:p>
          <a:p>
            <a:pPr lvl="1"/>
            <a:r>
              <a:rPr lang="en-US" dirty="0"/>
              <a:t>Had previously only been used as a civic building, usually to hear court cases</a:t>
            </a:r>
          </a:p>
          <a:p>
            <a:pPr lvl="1"/>
            <a:r>
              <a:rPr lang="en-US" dirty="0"/>
              <a:t>Did not have pagan associations like temples did</a:t>
            </a:r>
          </a:p>
          <a:p>
            <a:r>
              <a:rPr lang="en-US" dirty="0"/>
              <a:t>Interior additions</a:t>
            </a:r>
          </a:p>
          <a:p>
            <a:pPr lvl="1"/>
            <a:r>
              <a:rPr lang="en-US" dirty="0"/>
              <a:t>Bema-platform for teaching and reading scripture, borrowed from Jewish tradition</a:t>
            </a:r>
          </a:p>
          <a:p>
            <a:pPr lvl="1"/>
            <a:r>
              <a:rPr lang="en-US" dirty="0"/>
              <a:t>Altar for the celebration of the Eucharist, right in front or just inside the apse</a:t>
            </a:r>
          </a:p>
          <a:p>
            <a:pPr lvl="1"/>
            <a:r>
              <a:rPr lang="en-US" dirty="0"/>
              <a:t>Were wood at first, then stone</a:t>
            </a:r>
          </a:p>
          <a:p>
            <a:pPr lvl="1"/>
            <a:r>
              <a:rPr lang="en-US" dirty="0"/>
              <a:t>Later, relics of saints were installed inside</a:t>
            </a:r>
          </a:p>
          <a:p>
            <a:pPr lvl="1"/>
            <a:r>
              <a:rPr lang="en-US" dirty="0"/>
              <a:t>Some altars were placed on top of tombs of important martyrs</a:t>
            </a:r>
          </a:p>
        </p:txBody>
      </p:sp>
    </p:spTree>
    <p:extLst>
      <p:ext uri="{BB962C8B-B14F-4D97-AF65-F5344CB8AC3E}">
        <p14:creationId xmlns:p14="http://schemas.microsoft.com/office/powerpoint/2010/main" val="3271895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820" y="167268"/>
            <a:ext cx="3945907" cy="976312"/>
          </a:xfrm>
        </p:spPr>
        <p:txBody>
          <a:bodyPr>
            <a:normAutofit/>
          </a:bodyPr>
          <a:lstStyle/>
          <a:p>
            <a:pPr>
              <a:defRPr/>
            </a:pPr>
            <a:r>
              <a:rPr lang="en-US" sz="1800" dirty="0">
                <a:solidFill>
                  <a:schemeClr val="accent2"/>
                </a:solidFill>
              </a:rPr>
              <a:t>Old Saint Peter’s, 320 CE, Early Christian, Rome, Italy** NOT IN 250</a:t>
            </a:r>
          </a:p>
        </p:txBody>
      </p:sp>
      <p:sp>
        <p:nvSpPr>
          <p:cNvPr id="16387" name="Text Placeholder 2"/>
          <p:cNvSpPr>
            <a:spLocks noGrp="1"/>
          </p:cNvSpPr>
          <p:nvPr>
            <p:ph type="body" idx="2"/>
          </p:nvPr>
        </p:nvSpPr>
        <p:spPr>
          <a:xfrm>
            <a:off x="0" y="913731"/>
            <a:ext cx="5257799" cy="4262436"/>
          </a:xfrm>
        </p:spPr>
        <p:txBody>
          <a:bodyPr>
            <a:noAutofit/>
          </a:bodyPr>
          <a:lstStyle/>
          <a:p>
            <a:pPr eaLnBrk="1" hangingPunct="1">
              <a:buFont typeface="Arial" pitchFamily="34" charset="0"/>
              <a:buChar char="•"/>
              <a:defRPr/>
            </a:pPr>
            <a:r>
              <a:rPr lang="en-US" sz="1400" dirty="0"/>
              <a:t>Greatest of Constantine’s churches, began in 319, no longer exists</a:t>
            </a:r>
          </a:p>
          <a:p>
            <a:pPr eaLnBrk="1" hangingPunct="1">
              <a:buFont typeface="Arial" pitchFamily="34" charset="0"/>
              <a:buChar char="•"/>
              <a:defRPr/>
            </a:pPr>
            <a:r>
              <a:rPr lang="en-US" sz="1400" dirty="0"/>
              <a:t>Located on the slope of the Vatican hill believed to be the burial place of Peter, founder of the Christian community in Rome (modern excavations have shown this likely to be true)</a:t>
            </a:r>
          </a:p>
          <a:p>
            <a:pPr eaLnBrk="1" hangingPunct="1">
              <a:buFont typeface="Arial" pitchFamily="34" charset="0"/>
              <a:buChar char="•"/>
              <a:defRPr/>
            </a:pPr>
            <a:r>
              <a:rPr lang="en-US" sz="1400" dirty="0"/>
              <a:t>Capable of housing 3,000-4,000 worshipers, one of the most hallowed sites in Christendom (first is the Holy Sepulcher in Jerusalem, the site of Christ’s resurrection) </a:t>
            </a:r>
          </a:p>
          <a:p>
            <a:pPr eaLnBrk="1" hangingPunct="1">
              <a:buFont typeface="Arial" pitchFamily="34" charset="0"/>
              <a:buChar char="•"/>
              <a:defRPr/>
            </a:pPr>
            <a:r>
              <a:rPr lang="en-US" sz="1400" dirty="0"/>
              <a:t>Also fulfilled the figurative words of Christ “Thou art Peter, and upon this rock I will build my church” Peter was Rome’s first bishop and the head of a long line of popes extending to the present</a:t>
            </a:r>
          </a:p>
          <a:p>
            <a:pPr eaLnBrk="1" hangingPunct="1">
              <a:buFont typeface="Arial" pitchFamily="34" charset="0"/>
              <a:buChar char="•"/>
              <a:defRPr/>
            </a:pPr>
            <a:r>
              <a:rPr lang="en-US" sz="1400" dirty="0"/>
              <a:t>Huge, marble </a:t>
            </a:r>
            <a:r>
              <a:rPr lang="en-US" sz="1400" dirty="0" err="1"/>
              <a:t>baldachhino</a:t>
            </a:r>
            <a:r>
              <a:rPr lang="en-US" sz="1400" dirty="0"/>
              <a:t> (domical canopy over the altar) marked the spot of Saint Peter’s tomb</a:t>
            </a:r>
          </a:p>
          <a:p>
            <a:pPr eaLnBrk="1" hangingPunct="1">
              <a:buFont typeface="Arial" pitchFamily="34" charset="0"/>
              <a:buChar char="•"/>
              <a:defRPr/>
            </a:pPr>
            <a:r>
              <a:rPr lang="en-US" sz="1400" dirty="0"/>
              <a:t>Resembles Roman basilicas, specifically the Basilica </a:t>
            </a:r>
            <a:r>
              <a:rPr lang="en-US" sz="1400" dirty="0" err="1"/>
              <a:t>Ulpia</a:t>
            </a:r>
            <a:r>
              <a:rPr lang="en-US" sz="1400" dirty="0"/>
              <a:t>. Did not want to mimic the houses of worship from polytheistic shrines, also Roman/Greek temples were meant to house cult statues and all rituals take place outside, not so in Christian religion</a:t>
            </a:r>
          </a:p>
        </p:txBody>
      </p:sp>
      <p:pic>
        <p:nvPicPr>
          <p:cNvPr id="17412" name="Picture 12" descr="St"/>
          <p:cNvPicPr>
            <a:picLocks noChangeAspect="1" noChangeArrowheads="1"/>
          </p:cNvPicPr>
          <p:nvPr/>
        </p:nvPicPr>
        <p:blipFill>
          <a:blip r:embed="rId2">
            <a:lum bright="-6000"/>
            <a:extLst>
              <a:ext uri="{28A0092B-C50C-407E-A947-70E740481C1C}">
                <a14:useLocalDpi xmlns:a14="http://schemas.microsoft.com/office/drawing/2010/main" val="0"/>
              </a:ext>
            </a:extLst>
          </a:blip>
          <a:srcRect l="37314"/>
          <a:stretch>
            <a:fillRect/>
          </a:stretch>
        </p:blipFill>
        <p:spPr bwMode="auto">
          <a:xfrm>
            <a:off x="5808682" y="1165436"/>
            <a:ext cx="4307158" cy="569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6" descr="ReOfOldStPeter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808682" y="167268"/>
            <a:ext cx="5912351" cy="3973290"/>
          </a:xfrm>
          <a:noFill/>
        </p:spPr>
      </p:pic>
      <p:pic>
        <p:nvPicPr>
          <p:cNvPr id="17414" name="Picture 17" descr="basili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4857" y="3201255"/>
            <a:ext cx="31242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6"/>
          <p:cNvSpPr txBox="1">
            <a:spLocks noChangeArrowheads="1"/>
          </p:cNvSpPr>
          <p:nvPr/>
        </p:nvSpPr>
        <p:spPr bwMode="auto">
          <a:xfrm>
            <a:off x="10212657" y="5162887"/>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Basilica </a:t>
            </a:r>
            <a:r>
              <a:rPr lang="en-US" altLang="en-US" dirty="0" err="1"/>
              <a:t>Ulpia</a:t>
            </a:r>
            <a:r>
              <a:rPr lang="en-US" altLang="en-US" dirty="0"/>
              <a:t> from the Forum of Trajan</a:t>
            </a:r>
          </a:p>
        </p:txBody>
      </p:sp>
    </p:spTree>
    <p:extLst>
      <p:ext uri="{BB962C8B-B14F-4D97-AF65-F5344CB8AC3E}">
        <p14:creationId xmlns:p14="http://schemas.microsoft.com/office/powerpoint/2010/main" val="1018047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blinds(horizontal)">
                                      <p:cBhvr>
                                        <p:cTn id="7" dur="500"/>
                                        <p:tgtEl>
                                          <p:spTgt spid="1638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6387">
                                            <p:txEl>
                                              <p:pRg st="1" end="1"/>
                                            </p:txEl>
                                          </p:spTgt>
                                        </p:tgtEl>
                                        <p:attrNameLst>
                                          <p:attrName>style.visibility</p:attrName>
                                        </p:attrNameLst>
                                      </p:cBhvr>
                                      <p:to>
                                        <p:strVal val="visible"/>
                                      </p:to>
                                    </p:set>
                                    <p:animEffect transition="in" filter="blinds(horizontal)">
                                      <p:cBhvr>
                                        <p:cTn id="10" dur="500"/>
                                        <p:tgtEl>
                                          <p:spTgt spid="1638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6387">
                                            <p:txEl>
                                              <p:pRg st="2" end="2"/>
                                            </p:txEl>
                                          </p:spTgt>
                                        </p:tgtEl>
                                        <p:attrNameLst>
                                          <p:attrName>style.visibility</p:attrName>
                                        </p:attrNameLst>
                                      </p:cBhvr>
                                      <p:to>
                                        <p:strVal val="visible"/>
                                      </p:to>
                                    </p:set>
                                    <p:animEffect transition="in" filter="blinds(horizontal)">
                                      <p:cBhvr>
                                        <p:cTn id="13" dur="500"/>
                                        <p:tgtEl>
                                          <p:spTgt spid="16387">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6387">
                                            <p:txEl>
                                              <p:pRg st="3" end="3"/>
                                            </p:txEl>
                                          </p:spTgt>
                                        </p:tgtEl>
                                        <p:attrNameLst>
                                          <p:attrName>style.visibility</p:attrName>
                                        </p:attrNameLst>
                                      </p:cBhvr>
                                      <p:to>
                                        <p:strVal val="visible"/>
                                      </p:to>
                                    </p:set>
                                    <p:animEffect transition="in" filter="blinds(horizontal)">
                                      <p:cBhvr>
                                        <p:cTn id="16" dur="500"/>
                                        <p:tgtEl>
                                          <p:spTgt spid="16387">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6387">
                                            <p:txEl>
                                              <p:pRg st="4" end="4"/>
                                            </p:txEl>
                                          </p:spTgt>
                                        </p:tgtEl>
                                        <p:attrNameLst>
                                          <p:attrName>style.visibility</p:attrName>
                                        </p:attrNameLst>
                                      </p:cBhvr>
                                      <p:to>
                                        <p:strVal val="visible"/>
                                      </p:to>
                                    </p:set>
                                    <p:animEffect transition="in" filter="blinds(horizontal)">
                                      <p:cBhvr>
                                        <p:cTn id="19" dur="500"/>
                                        <p:tgtEl>
                                          <p:spTgt spid="16387">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6387">
                                            <p:txEl>
                                              <p:pRg st="5" end="5"/>
                                            </p:txEl>
                                          </p:spTgt>
                                        </p:tgtEl>
                                        <p:attrNameLst>
                                          <p:attrName>style.visibility</p:attrName>
                                        </p:attrNameLst>
                                      </p:cBhvr>
                                      <p:to>
                                        <p:strVal val="visible"/>
                                      </p:to>
                                    </p:set>
                                    <p:animEffect transition="in" filter="blinds(horizontal)">
                                      <p:cBhvr>
                                        <p:cTn id="22" dur="500"/>
                                        <p:tgtEl>
                                          <p:spTgt spid="163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Text Box 2"/>
          <p:cNvSpPr txBox="1">
            <a:spLocks noChangeArrowheads="1"/>
          </p:cNvSpPr>
          <p:nvPr/>
        </p:nvSpPr>
        <p:spPr bwMode="auto">
          <a:xfrm>
            <a:off x="4173578" y="5422900"/>
            <a:ext cx="44196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dirty="0">
                <a:latin typeface="Book Antiqua" panose="02040602050305030304" pitchFamily="18" charset="0"/>
              </a:rPr>
              <a:t>Old Saint Peter’s Basilica (plan)</a:t>
            </a:r>
          </a:p>
          <a:p>
            <a:pPr eaLnBrk="1" hangingPunct="1">
              <a:spcBef>
                <a:spcPct val="50000"/>
              </a:spcBef>
            </a:pPr>
            <a:r>
              <a:rPr lang="en-US" altLang="en-US" dirty="0">
                <a:latin typeface="Book Antiqua" panose="02040602050305030304" pitchFamily="18" charset="0"/>
              </a:rPr>
              <a:t>Rome, Italy</a:t>
            </a:r>
            <a:endParaRPr lang="en-US" altLang="en-US" sz="1600" i="1" dirty="0">
              <a:latin typeface="Book Antiqua" panose="02040602050305030304" pitchFamily="18" charset="0"/>
            </a:endParaRPr>
          </a:p>
          <a:p>
            <a:pPr eaLnBrk="1" hangingPunct="1">
              <a:spcBef>
                <a:spcPct val="50000"/>
              </a:spcBef>
            </a:pPr>
            <a:endParaRPr lang="en-US" altLang="en-US" sz="1600" dirty="0">
              <a:solidFill>
                <a:srgbClr val="FBAE00"/>
              </a:solidFill>
              <a:latin typeface="Book Antiqua" panose="02040602050305030304" pitchFamily="18" charset="0"/>
            </a:endParaRPr>
          </a:p>
        </p:txBody>
      </p:sp>
      <p:pic>
        <p:nvPicPr>
          <p:cNvPr id="18435" name="Picture 4" descr="11-7 Old St Peters.jpg                                         00098B24William's Hard Drive           B6EA260F:"/>
          <p:cNvPicPr>
            <a:picLocks noChangeAspect="1" noChangeArrowheads="1"/>
          </p:cNvPicPr>
          <p:nvPr/>
        </p:nvPicPr>
        <p:blipFill>
          <a:blip r:embed="rId3">
            <a:lum bright="-14000" contrast="10000"/>
            <a:extLst>
              <a:ext uri="{28A0092B-C50C-407E-A947-70E740481C1C}">
                <a14:useLocalDpi xmlns:a14="http://schemas.microsoft.com/office/drawing/2010/main" val="0"/>
              </a:ext>
            </a:extLst>
          </a:blip>
          <a:srcRect t="22150" r="58333"/>
          <a:stretch>
            <a:fillRect/>
          </a:stretch>
        </p:blipFill>
        <p:spPr bwMode="auto">
          <a:xfrm>
            <a:off x="8017726" y="533400"/>
            <a:ext cx="3530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descr="11-7 Old St Peters.jpg                                         00098B24William's Hard Drive           B6EA260F:"/>
          <p:cNvPicPr>
            <a:picLocks noChangeAspect="1" noChangeArrowheads="1"/>
          </p:cNvPicPr>
          <p:nvPr/>
        </p:nvPicPr>
        <p:blipFill>
          <a:blip r:embed="rId4" cstate="print">
            <a:lum bright="-14000" contrast="10000"/>
            <a:extLst>
              <a:ext uri="{28A0092B-C50C-407E-A947-70E740481C1C}">
                <a14:useLocalDpi xmlns:a14="http://schemas.microsoft.com/office/drawing/2010/main" val="0"/>
              </a:ext>
            </a:extLst>
          </a:blip>
          <a:srcRect l="88889" b="93672"/>
          <a:stretch>
            <a:fillRect/>
          </a:stretch>
        </p:blipFill>
        <p:spPr bwMode="auto">
          <a:xfrm>
            <a:off x="10913326" y="5334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7033" name="Text Box 9"/>
          <p:cNvSpPr txBox="1">
            <a:spLocks noChangeArrowheads="1"/>
          </p:cNvSpPr>
          <p:nvPr/>
        </p:nvSpPr>
        <p:spPr bwMode="auto">
          <a:xfrm>
            <a:off x="6690577" y="490538"/>
            <a:ext cx="266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400" dirty="0">
                <a:latin typeface="Book Antiqua" panose="02040602050305030304" pitchFamily="18" charset="0"/>
              </a:rPr>
              <a:t>1. Nave</a:t>
            </a:r>
          </a:p>
        </p:txBody>
      </p:sp>
      <p:sp>
        <p:nvSpPr>
          <p:cNvPr id="897035" name="Text Box 11"/>
          <p:cNvSpPr txBox="1">
            <a:spLocks noChangeArrowheads="1"/>
          </p:cNvSpPr>
          <p:nvPr/>
        </p:nvSpPr>
        <p:spPr bwMode="auto">
          <a:xfrm>
            <a:off x="6690577" y="871538"/>
            <a:ext cx="266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400">
                <a:latin typeface="Book Antiqua" panose="02040602050305030304" pitchFamily="18" charset="0"/>
              </a:rPr>
              <a:t>2. Aisles</a:t>
            </a:r>
          </a:p>
        </p:txBody>
      </p:sp>
      <p:sp>
        <p:nvSpPr>
          <p:cNvPr id="897037" name="Text Box 13"/>
          <p:cNvSpPr txBox="1">
            <a:spLocks noChangeArrowheads="1"/>
          </p:cNvSpPr>
          <p:nvPr/>
        </p:nvSpPr>
        <p:spPr bwMode="auto">
          <a:xfrm>
            <a:off x="6690577" y="1252538"/>
            <a:ext cx="266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400">
                <a:latin typeface="Book Antiqua" panose="02040602050305030304" pitchFamily="18" charset="0"/>
              </a:rPr>
              <a:t>3. Apse</a:t>
            </a:r>
          </a:p>
        </p:txBody>
      </p:sp>
      <p:sp>
        <p:nvSpPr>
          <p:cNvPr id="897038" name="Text Box 14"/>
          <p:cNvSpPr txBox="1">
            <a:spLocks noChangeArrowheads="1"/>
          </p:cNvSpPr>
          <p:nvPr/>
        </p:nvSpPr>
        <p:spPr bwMode="auto">
          <a:xfrm>
            <a:off x="6690577" y="1633538"/>
            <a:ext cx="266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400">
                <a:latin typeface="Book Antiqua" panose="02040602050305030304" pitchFamily="18" charset="0"/>
              </a:rPr>
              <a:t>4. Transept</a:t>
            </a:r>
          </a:p>
        </p:txBody>
      </p:sp>
      <p:sp>
        <p:nvSpPr>
          <p:cNvPr id="897039" name="Text Box 15"/>
          <p:cNvSpPr txBox="1">
            <a:spLocks noChangeArrowheads="1"/>
          </p:cNvSpPr>
          <p:nvPr/>
        </p:nvSpPr>
        <p:spPr bwMode="auto">
          <a:xfrm>
            <a:off x="6690577" y="2014538"/>
            <a:ext cx="266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400">
                <a:latin typeface="Book Antiqua" panose="02040602050305030304" pitchFamily="18" charset="0"/>
              </a:rPr>
              <a:t>5. Narthex</a:t>
            </a:r>
          </a:p>
        </p:txBody>
      </p:sp>
      <p:sp>
        <p:nvSpPr>
          <p:cNvPr id="897040" name="Text Box 16"/>
          <p:cNvSpPr txBox="1">
            <a:spLocks noChangeArrowheads="1"/>
          </p:cNvSpPr>
          <p:nvPr/>
        </p:nvSpPr>
        <p:spPr bwMode="auto">
          <a:xfrm>
            <a:off x="6690577" y="2395538"/>
            <a:ext cx="266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400">
                <a:latin typeface="Book Antiqua" panose="02040602050305030304" pitchFamily="18" charset="0"/>
              </a:rPr>
              <a:t>6. Atrium</a:t>
            </a:r>
          </a:p>
        </p:txBody>
      </p:sp>
      <p:sp>
        <p:nvSpPr>
          <p:cNvPr id="897041" name="Rectangle 17"/>
          <p:cNvSpPr>
            <a:spLocks noChangeArrowheads="1"/>
          </p:cNvSpPr>
          <p:nvPr/>
        </p:nvSpPr>
        <p:spPr bwMode="auto">
          <a:xfrm>
            <a:off x="9824301" y="1447800"/>
            <a:ext cx="674688" cy="2133600"/>
          </a:xfrm>
          <a:prstGeom prst="rect">
            <a:avLst/>
          </a:prstGeom>
          <a:solidFill>
            <a:srgbClr val="FBAE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Book Antiqua" panose="02040602050305030304" pitchFamily="18" charset="0"/>
            </a:endParaRPr>
          </a:p>
        </p:txBody>
      </p:sp>
      <p:sp>
        <p:nvSpPr>
          <p:cNvPr id="897042" name="Rectangle 18"/>
          <p:cNvSpPr>
            <a:spLocks noChangeArrowheads="1"/>
          </p:cNvSpPr>
          <p:nvPr/>
        </p:nvSpPr>
        <p:spPr bwMode="auto">
          <a:xfrm>
            <a:off x="9400439" y="1470025"/>
            <a:ext cx="457200" cy="2057400"/>
          </a:xfrm>
          <a:prstGeom prst="rect">
            <a:avLst/>
          </a:prstGeom>
          <a:solidFill>
            <a:srgbClr val="FF66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Book Antiqua" panose="02040602050305030304" pitchFamily="18" charset="0"/>
            </a:endParaRPr>
          </a:p>
        </p:txBody>
      </p:sp>
      <p:sp>
        <p:nvSpPr>
          <p:cNvPr id="897045" name="Oval 21"/>
          <p:cNvSpPr>
            <a:spLocks noChangeArrowheads="1"/>
          </p:cNvSpPr>
          <p:nvPr/>
        </p:nvSpPr>
        <p:spPr bwMode="auto">
          <a:xfrm>
            <a:off x="9944951" y="795338"/>
            <a:ext cx="457200" cy="304800"/>
          </a:xfrm>
          <a:prstGeom prst="ellipse">
            <a:avLst/>
          </a:prstGeom>
          <a:solidFill>
            <a:srgbClr val="FF0000">
              <a:alpha val="5999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Book Antiqua" panose="02040602050305030304" pitchFamily="18" charset="0"/>
            </a:endParaRPr>
          </a:p>
        </p:txBody>
      </p:sp>
      <p:sp>
        <p:nvSpPr>
          <p:cNvPr id="897046" name="Rectangle 22"/>
          <p:cNvSpPr>
            <a:spLocks noChangeArrowheads="1"/>
          </p:cNvSpPr>
          <p:nvPr/>
        </p:nvSpPr>
        <p:spPr bwMode="auto">
          <a:xfrm>
            <a:off x="9106751" y="1012825"/>
            <a:ext cx="838200" cy="457200"/>
          </a:xfrm>
          <a:prstGeom prst="rect">
            <a:avLst/>
          </a:prstGeom>
          <a:solidFill>
            <a:srgbClr val="8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Book Antiqua" panose="02040602050305030304" pitchFamily="18" charset="0"/>
            </a:endParaRPr>
          </a:p>
        </p:txBody>
      </p:sp>
      <p:sp>
        <p:nvSpPr>
          <p:cNvPr id="897047" name="Rectangle 23"/>
          <p:cNvSpPr>
            <a:spLocks noChangeArrowheads="1"/>
          </p:cNvSpPr>
          <p:nvPr/>
        </p:nvSpPr>
        <p:spPr bwMode="auto">
          <a:xfrm>
            <a:off x="10402151" y="1012825"/>
            <a:ext cx="838200" cy="457200"/>
          </a:xfrm>
          <a:prstGeom prst="rect">
            <a:avLst/>
          </a:prstGeom>
          <a:solidFill>
            <a:srgbClr val="8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Book Antiqua" panose="02040602050305030304" pitchFamily="18" charset="0"/>
            </a:endParaRPr>
          </a:p>
        </p:txBody>
      </p:sp>
      <p:sp>
        <p:nvSpPr>
          <p:cNvPr id="897048" name="Rectangle 24"/>
          <p:cNvSpPr>
            <a:spLocks noChangeArrowheads="1"/>
          </p:cNvSpPr>
          <p:nvPr/>
        </p:nvSpPr>
        <p:spPr bwMode="auto">
          <a:xfrm>
            <a:off x="9759214" y="3581401"/>
            <a:ext cx="838200" cy="239713"/>
          </a:xfrm>
          <a:prstGeom prst="rect">
            <a:avLst/>
          </a:prstGeom>
          <a:solidFill>
            <a:srgbClr val="80008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Book Antiqua" panose="02040602050305030304" pitchFamily="18" charset="0"/>
            </a:endParaRPr>
          </a:p>
        </p:txBody>
      </p:sp>
      <p:sp>
        <p:nvSpPr>
          <p:cNvPr id="897049" name="Rectangle 25"/>
          <p:cNvSpPr>
            <a:spLocks noChangeArrowheads="1"/>
          </p:cNvSpPr>
          <p:nvPr/>
        </p:nvSpPr>
        <p:spPr bwMode="auto">
          <a:xfrm>
            <a:off x="9694126" y="3886200"/>
            <a:ext cx="990600" cy="1295400"/>
          </a:xfrm>
          <a:prstGeom prst="rect">
            <a:avLst/>
          </a:prstGeom>
          <a:solidFill>
            <a:srgbClr val="333399">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Book Antiqua" panose="02040602050305030304" pitchFamily="18" charset="0"/>
            </a:endParaRPr>
          </a:p>
        </p:txBody>
      </p:sp>
      <p:sp>
        <p:nvSpPr>
          <p:cNvPr id="897050" name="Rectangle 26"/>
          <p:cNvSpPr>
            <a:spLocks noChangeArrowheads="1"/>
          </p:cNvSpPr>
          <p:nvPr/>
        </p:nvSpPr>
        <p:spPr bwMode="auto">
          <a:xfrm>
            <a:off x="10487876" y="1470025"/>
            <a:ext cx="457200" cy="2057400"/>
          </a:xfrm>
          <a:prstGeom prst="rect">
            <a:avLst/>
          </a:prstGeom>
          <a:solidFill>
            <a:srgbClr val="FF66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Book Antiqua" panose="02040602050305030304" pitchFamily="18" charset="0"/>
            </a:endParaRPr>
          </a:p>
        </p:txBody>
      </p:sp>
      <p:pic>
        <p:nvPicPr>
          <p:cNvPr id="18451" name="Picture 27" descr="11-7 Old St Peters.jpg                                         00098B24William's Hard Drive           B6EA260F:"/>
          <p:cNvPicPr>
            <a:picLocks noChangeAspect="1" noChangeArrowheads="1"/>
          </p:cNvPicPr>
          <p:nvPr/>
        </p:nvPicPr>
        <p:blipFill>
          <a:blip r:embed="rId4" cstate="print">
            <a:lum bright="-14000" contrast="10000"/>
            <a:extLst>
              <a:ext uri="{28A0092B-C50C-407E-A947-70E740481C1C}">
                <a14:useLocalDpi xmlns:a14="http://schemas.microsoft.com/office/drawing/2010/main" val="0"/>
              </a:ext>
            </a:extLst>
          </a:blip>
          <a:srcRect l="88889" b="93672"/>
          <a:stretch>
            <a:fillRect/>
          </a:stretch>
        </p:blipFill>
        <p:spPr bwMode="auto">
          <a:xfrm>
            <a:off x="8474926" y="34290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16" descr="ReOfOldStPet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9452" y="2928938"/>
            <a:ext cx="3657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1312824" y="1274763"/>
            <a:ext cx="2286000" cy="4401205"/>
          </a:xfrm>
          <a:prstGeom prst="rect">
            <a:avLst/>
          </a:prstGeom>
          <a:noFill/>
        </p:spPr>
        <p:txBody>
          <a:bodyPr>
            <a:spAutoFit/>
          </a:bodyPr>
          <a:lstStyle/>
          <a:p>
            <a:pPr>
              <a:buFont typeface="Arial" pitchFamily="34" charset="0"/>
              <a:buChar char="•"/>
              <a:defRPr/>
            </a:pPr>
            <a:r>
              <a:rPr lang="en-US" sz="1400" dirty="0">
                <a:cs typeface="Arial" charset="0"/>
              </a:rPr>
              <a:t>Has a wide central nave, with flanking aisles and an apse at the end</a:t>
            </a:r>
          </a:p>
          <a:p>
            <a:pPr>
              <a:buFont typeface="Arial" pitchFamily="34" charset="0"/>
              <a:buChar char="•"/>
              <a:defRPr/>
            </a:pPr>
            <a:r>
              <a:rPr lang="en-US" sz="1400" dirty="0">
                <a:cs typeface="Arial" charset="0"/>
              </a:rPr>
              <a:t>Had a pronounced longitudinal access</a:t>
            </a:r>
          </a:p>
          <a:p>
            <a:pPr>
              <a:buFont typeface="Arial" pitchFamily="34" charset="0"/>
              <a:buChar char="•"/>
              <a:defRPr/>
            </a:pPr>
            <a:r>
              <a:rPr lang="en-US" sz="1400" dirty="0">
                <a:cs typeface="Arial" charset="0"/>
              </a:rPr>
              <a:t>Worshippers entered through a narthex or vestibule</a:t>
            </a:r>
          </a:p>
          <a:p>
            <a:pPr>
              <a:buFont typeface="Arial" pitchFamily="34" charset="0"/>
              <a:buChar char="•"/>
              <a:defRPr/>
            </a:pPr>
            <a:r>
              <a:rPr lang="en-US" sz="1400" dirty="0">
                <a:cs typeface="Arial" charset="0"/>
              </a:rPr>
              <a:t>300 ft nave, looking through the chancel arch which divides the nave from the transept </a:t>
            </a:r>
          </a:p>
          <a:p>
            <a:pPr>
              <a:buFont typeface="Arial" pitchFamily="34" charset="0"/>
              <a:buChar char="•"/>
              <a:defRPr/>
            </a:pPr>
            <a:r>
              <a:rPr lang="en-US" sz="1400" dirty="0">
                <a:cs typeface="Arial" charset="0"/>
              </a:rPr>
              <a:t>Transept is the transverse aisle that is perpendicular to the nave and between the nave and the apse</a:t>
            </a:r>
          </a:p>
          <a:p>
            <a:pPr>
              <a:buFont typeface="Arial" pitchFamily="34" charset="0"/>
              <a:buChar char="•"/>
              <a:defRPr/>
            </a:pPr>
            <a:r>
              <a:rPr lang="en-US" sz="1400" dirty="0">
                <a:cs typeface="Arial" charset="0"/>
              </a:rPr>
              <a:t>It house Saint Peter’s relics (body parts, clothing, objects associated with the saint or Christ himself</a:t>
            </a:r>
          </a:p>
        </p:txBody>
      </p:sp>
    </p:spTree>
    <p:extLst>
      <p:ext uri="{BB962C8B-B14F-4D97-AF65-F5344CB8AC3E}">
        <p14:creationId xmlns:p14="http://schemas.microsoft.com/office/powerpoint/2010/main" val="4991995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4919040" presetClass="entr" presetSubtype="152006400" fill="hold" grpId="0" nodeType="afterEffect">
                                  <p:stCondLst>
                                    <p:cond delay="3000"/>
                                  </p:stCondLst>
                                  <p:childTnLst>
                                    <p:set>
                                      <p:cBhvr>
                                        <p:cTn id="6" dur="1" fill="hold">
                                          <p:stCondLst>
                                            <p:cond delay="499"/>
                                          </p:stCondLst>
                                        </p:cTn>
                                        <p:tgtEl>
                                          <p:spTgt spid="8970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4919040" presetClass="entr" presetSubtype="152080424" fill="hold" grpId="0" nodeType="clickEffect">
                                  <p:stCondLst>
                                    <p:cond delay="0"/>
                                  </p:stCondLst>
                                  <p:childTnLst>
                                    <p:set>
                                      <p:cBhvr>
                                        <p:cTn id="10" dur="1" fill="hold">
                                          <p:stCondLst>
                                            <p:cond delay="499"/>
                                          </p:stCondLst>
                                        </p:cTn>
                                        <p:tgtEl>
                                          <p:spTgt spid="897033"/>
                                        </p:tgtEl>
                                        <p:attrNameLst>
                                          <p:attrName>style.visibility</p:attrName>
                                        </p:attrNameLst>
                                      </p:cBhvr>
                                      <p:to>
                                        <p:strVal val="visible"/>
                                      </p:to>
                                    </p:set>
                                  </p:childTnLst>
                                </p:cTn>
                              </p:par>
                            </p:childTnLst>
                          </p:cTn>
                        </p:par>
                        <p:par>
                          <p:cTn id="11" fill="hold" nodeType="afterGroup">
                            <p:stCondLst>
                              <p:cond delay="500"/>
                            </p:stCondLst>
                            <p:childTnLst>
                              <p:par>
                                <p:cTn id="12" presetID="174919040" presetClass="entr" presetSubtype="152081152" fill="hold" grpId="0" nodeType="afterEffect">
                                  <p:stCondLst>
                                    <p:cond delay="0"/>
                                  </p:stCondLst>
                                  <p:childTnLst>
                                    <p:set>
                                      <p:cBhvr>
                                        <p:cTn id="13" dur="1" fill="hold">
                                          <p:stCondLst>
                                            <p:cond delay="499"/>
                                          </p:stCondLst>
                                        </p:cTn>
                                        <p:tgtEl>
                                          <p:spTgt spid="89704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74919040" presetClass="entr" presetSubtype="152080640" fill="hold" grpId="0" nodeType="clickEffect">
                                  <p:stCondLst>
                                    <p:cond delay="0"/>
                                  </p:stCondLst>
                                  <p:childTnLst>
                                    <p:set>
                                      <p:cBhvr>
                                        <p:cTn id="17" dur="1" fill="hold">
                                          <p:stCondLst>
                                            <p:cond delay="499"/>
                                          </p:stCondLst>
                                        </p:cTn>
                                        <p:tgtEl>
                                          <p:spTgt spid="897035"/>
                                        </p:tgtEl>
                                        <p:attrNameLst>
                                          <p:attrName>style.visibility</p:attrName>
                                        </p:attrNameLst>
                                      </p:cBhvr>
                                      <p:to>
                                        <p:strVal val="visible"/>
                                      </p:to>
                                    </p:set>
                                  </p:childTnLst>
                                </p:cTn>
                              </p:par>
                            </p:childTnLst>
                          </p:cTn>
                        </p:par>
                        <p:par>
                          <p:cTn id="18" fill="hold" nodeType="afterGroup">
                            <p:stCondLst>
                              <p:cond delay="500"/>
                            </p:stCondLst>
                            <p:childTnLst>
                              <p:par>
                                <p:cTn id="19" presetID="174919040" presetClass="entr" presetSubtype="152081488" fill="hold" grpId="0" nodeType="afterEffect">
                                  <p:stCondLst>
                                    <p:cond delay="0"/>
                                  </p:stCondLst>
                                  <p:childTnLst>
                                    <p:set>
                                      <p:cBhvr>
                                        <p:cTn id="20" dur="1" fill="hold">
                                          <p:stCondLst>
                                            <p:cond delay="499"/>
                                          </p:stCondLst>
                                        </p:cTn>
                                        <p:tgtEl>
                                          <p:spTgt spid="897042"/>
                                        </p:tgtEl>
                                        <p:attrNameLst>
                                          <p:attrName>style.visibility</p:attrName>
                                        </p:attrNameLst>
                                      </p:cBhvr>
                                      <p:to>
                                        <p:strVal val="visible"/>
                                      </p:to>
                                    </p:set>
                                  </p:childTnLst>
                                </p:cTn>
                              </p:par>
                            </p:childTnLst>
                          </p:cTn>
                        </p:par>
                        <p:par>
                          <p:cTn id="21" fill="hold" nodeType="afterGroup">
                            <p:stCondLst>
                              <p:cond delay="1000"/>
                            </p:stCondLst>
                            <p:childTnLst>
                              <p:par>
                                <p:cTn id="22" presetID="174919040" presetClass="entr" presetSubtype="152081704" fill="hold" grpId="0" nodeType="afterEffect">
                                  <p:stCondLst>
                                    <p:cond delay="0"/>
                                  </p:stCondLst>
                                  <p:childTnLst>
                                    <p:set>
                                      <p:cBhvr>
                                        <p:cTn id="23" dur="1" fill="hold">
                                          <p:stCondLst>
                                            <p:cond delay="499"/>
                                          </p:stCondLst>
                                        </p:cTn>
                                        <p:tgtEl>
                                          <p:spTgt spid="897050"/>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74919040" presetClass="entr" presetSubtype="152006440" fill="hold" grpId="0" nodeType="clickEffect">
                                  <p:stCondLst>
                                    <p:cond delay="0"/>
                                  </p:stCondLst>
                                  <p:childTnLst>
                                    <p:set>
                                      <p:cBhvr>
                                        <p:cTn id="27" dur="1" fill="hold">
                                          <p:stCondLst>
                                            <p:cond delay="499"/>
                                          </p:stCondLst>
                                        </p:cTn>
                                        <p:tgtEl>
                                          <p:spTgt spid="897037"/>
                                        </p:tgtEl>
                                        <p:attrNameLst>
                                          <p:attrName>style.visibility</p:attrName>
                                        </p:attrNameLst>
                                      </p:cBhvr>
                                      <p:to>
                                        <p:strVal val="visible"/>
                                      </p:to>
                                    </p:set>
                                  </p:childTnLst>
                                </p:cTn>
                              </p:par>
                            </p:childTnLst>
                          </p:cTn>
                        </p:par>
                        <p:par>
                          <p:cTn id="28" fill="hold" nodeType="afterGroup">
                            <p:stCondLst>
                              <p:cond delay="500"/>
                            </p:stCondLst>
                            <p:childTnLst>
                              <p:par>
                                <p:cTn id="29" presetID="174919040" presetClass="entr" presetSubtype="152081320" fill="hold" grpId="0" nodeType="afterEffect">
                                  <p:stCondLst>
                                    <p:cond delay="0"/>
                                  </p:stCondLst>
                                  <p:childTnLst>
                                    <p:set>
                                      <p:cBhvr>
                                        <p:cTn id="30" dur="1" fill="hold">
                                          <p:stCondLst>
                                            <p:cond delay="499"/>
                                          </p:stCondLst>
                                        </p:cTn>
                                        <p:tgtEl>
                                          <p:spTgt spid="89704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74919040" presetClass="entr" presetSubtype="152080680" fill="hold" grpId="0" nodeType="clickEffect">
                                  <p:stCondLst>
                                    <p:cond delay="0"/>
                                  </p:stCondLst>
                                  <p:childTnLst>
                                    <p:set>
                                      <p:cBhvr>
                                        <p:cTn id="34" dur="1" fill="hold">
                                          <p:stCondLst>
                                            <p:cond delay="499"/>
                                          </p:stCondLst>
                                        </p:cTn>
                                        <p:tgtEl>
                                          <p:spTgt spid="897038"/>
                                        </p:tgtEl>
                                        <p:attrNameLst>
                                          <p:attrName>style.visibility</p:attrName>
                                        </p:attrNameLst>
                                      </p:cBhvr>
                                      <p:to>
                                        <p:strVal val="visible"/>
                                      </p:to>
                                    </p:set>
                                  </p:childTnLst>
                                </p:cTn>
                              </p:par>
                            </p:childTnLst>
                          </p:cTn>
                        </p:par>
                        <p:par>
                          <p:cTn id="35" fill="hold" nodeType="afterGroup">
                            <p:stCondLst>
                              <p:cond delay="500"/>
                            </p:stCondLst>
                            <p:childTnLst>
                              <p:par>
                                <p:cTn id="36" presetID="174919040" presetClass="entr" presetSubtype="152081616" fill="hold" grpId="0" nodeType="afterEffect">
                                  <p:stCondLst>
                                    <p:cond delay="0"/>
                                  </p:stCondLst>
                                  <p:childTnLst>
                                    <p:set>
                                      <p:cBhvr>
                                        <p:cTn id="37" dur="1" fill="hold">
                                          <p:stCondLst>
                                            <p:cond delay="499"/>
                                          </p:stCondLst>
                                        </p:cTn>
                                        <p:tgtEl>
                                          <p:spTgt spid="897046"/>
                                        </p:tgtEl>
                                        <p:attrNameLst>
                                          <p:attrName>style.visibility</p:attrName>
                                        </p:attrNameLst>
                                      </p:cBhvr>
                                      <p:to>
                                        <p:strVal val="visible"/>
                                      </p:to>
                                    </p:set>
                                  </p:childTnLst>
                                </p:cTn>
                              </p:par>
                            </p:childTnLst>
                          </p:cTn>
                        </p:par>
                        <p:par>
                          <p:cTn id="38" fill="hold" nodeType="afterGroup">
                            <p:stCondLst>
                              <p:cond delay="1000"/>
                            </p:stCondLst>
                            <p:childTnLst>
                              <p:par>
                                <p:cTn id="39" presetID="174919040" presetClass="entr" presetSubtype="152081664" fill="hold" grpId="0" nodeType="afterEffect">
                                  <p:stCondLst>
                                    <p:cond delay="0"/>
                                  </p:stCondLst>
                                  <p:childTnLst>
                                    <p:set>
                                      <p:cBhvr>
                                        <p:cTn id="40" dur="1" fill="hold">
                                          <p:stCondLst>
                                            <p:cond delay="499"/>
                                          </p:stCondLst>
                                        </p:cTn>
                                        <p:tgtEl>
                                          <p:spTgt spid="89704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74919040" presetClass="entr" presetSubtype="152080848" fill="hold" grpId="0" nodeType="clickEffect">
                                  <p:stCondLst>
                                    <p:cond delay="0"/>
                                  </p:stCondLst>
                                  <p:childTnLst>
                                    <p:set>
                                      <p:cBhvr>
                                        <p:cTn id="44" dur="1" fill="hold">
                                          <p:stCondLst>
                                            <p:cond delay="499"/>
                                          </p:stCondLst>
                                        </p:cTn>
                                        <p:tgtEl>
                                          <p:spTgt spid="897039"/>
                                        </p:tgtEl>
                                        <p:attrNameLst>
                                          <p:attrName>style.visibility</p:attrName>
                                        </p:attrNameLst>
                                      </p:cBhvr>
                                      <p:to>
                                        <p:strVal val="visible"/>
                                      </p:to>
                                    </p:set>
                                  </p:childTnLst>
                                </p:cTn>
                              </p:par>
                            </p:childTnLst>
                          </p:cTn>
                        </p:par>
                        <p:par>
                          <p:cTn id="45" fill="hold" nodeType="afterGroup">
                            <p:stCondLst>
                              <p:cond delay="500"/>
                            </p:stCondLst>
                            <p:childTnLst>
                              <p:par>
                                <p:cTn id="46" presetID="174919040" presetClass="entr" presetSubtype="174936016" fill="hold" grpId="0" nodeType="afterEffect">
                                  <p:stCondLst>
                                    <p:cond delay="0"/>
                                  </p:stCondLst>
                                  <p:childTnLst>
                                    <p:set>
                                      <p:cBhvr>
                                        <p:cTn id="47" dur="1" fill="hold">
                                          <p:stCondLst>
                                            <p:cond delay="499"/>
                                          </p:stCondLst>
                                        </p:cTn>
                                        <p:tgtEl>
                                          <p:spTgt spid="897048"/>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74919040" presetClass="entr" presetSubtype="152080976" fill="hold" grpId="0" nodeType="clickEffect">
                                  <p:stCondLst>
                                    <p:cond delay="0"/>
                                  </p:stCondLst>
                                  <p:childTnLst>
                                    <p:set>
                                      <p:cBhvr>
                                        <p:cTn id="51" dur="1" fill="hold">
                                          <p:stCondLst>
                                            <p:cond delay="499"/>
                                          </p:stCondLst>
                                        </p:cTn>
                                        <p:tgtEl>
                                          <p:spTgt spid="897040"/>
                                        </p:tgtEl>
                                        <p:attrNameLst>
                                          <p:attrName>style.visibility</p:attrName>
                                        </p:attrNameLst>
                                      </p:cBhvr>
                                      <p:to>
                                        <p:strVal val="visible"/>
                                      </p:to>
                                    </p:set>
                                  </p:childTnLst>
                                </p:cTn>
                              </p:par>
                            </p:childTnLst>
                          </p:cTn>
                        </p:par>
                        <p:par>
                          <p:cTn id="52" fill="hold" nodeType="afterGroup">
                            <p:stCondLst>
                              <p:cond delay="500"/>
                            </p:stCondLst>
                            <p:childTnLst>
                              <p:par>
                                <p:cTn id="53" presetID="174919040" presetClass="entr" presetSubtype="174935808" fill="hold" grpId="0" nodeType="afterEffect">
                                  <p:stCondLst>
                                    <p:cond delay="0"/>
                                  </p:stCondLst>
                                  <p:childTnLst>
                                    <p:set>
                                      <p:cBhvr>
                                        <p:cTn id="54" dur="1" fill="hold">
                                          <p:stCondLst>
                                            <p:cond delay="499"/>
                                          </p:stCondLst>
                                        </p:cTn>
                                        <p:tgtEl>
                                          <p:spTgt spid="897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6" grpId="0" autoUpdateAnimBg="0"/>
      <p:bldP spid="897033" grpId="0" autoUpdateAnimBg="0"/>
      <p:bldP spid="897035" grpId="0" autoUpdateAnimBg="0"/>
      <p:bldP spid="897037" grpId="0" autoUpdateAnimBg="0"/>
      <p:bldP spid="897038" grpId="0" autoUpdateAnimBg="0"/>
      <p:bldP spid="897039" grpId="0" autoUpdateAnimBg="0"/>
      <p:bldP spid="897040" grpId="0" autoUpdateAnimBg="0"/>
      <p:bldP spid="897041" grpId="0" animBg="1"/>
      <p:bldP spid="897042" grpId="0" animBg="1"/>
      <p:bldP spid="897045" grpId="0" animBg="1"/>
      <p:bldP spid="897046" grpId="0" animBg="1"/>
      <p:bldP spid="897047" grpId="0" animBg="1"/>
      <p:bldP spid="897048" grpId="0" animBg="1"/>
      <p:bldP spid="897049" grpId="0" animBg="1"/>
      <p:bldP spid="89705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Aula Palatina.jpg                                              000BABCCWilliam's Hard Drive           B6EA260F:">
            <a:extLst>
              <a:ext uri="{FF2B5EF4-FFF2-40B4-BE49-F238E27FC236}">
                <a16:creationId xmlns:a16="http://schemas.microsoft.com/office/drawing/2014/main" id="{FC566441-6D49-924A-8AA2-7B73C4B8896D}"/>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752600" y="558801"/>
            <a:ext cx="86868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3">
            <a:extLst>
              <a:ext uri="{FF2B5EF4-FFF2-40B4-BE49-F238E27FC236}">
                <a16:creationId xmlns:a16="http://schemas.microsoft.com/office/drawing/2014/main" id="{D923B1BA-4941-7C44-8429-4EFFEB82097E}"/>
              </a:ext>
            </a:extLst>
          </p:cNvPr>
          <p:cNvSpPr>
            <a:spLocks noChangeArrowheads="1"/>
          </p:cNvSpPr>
          <p:nvPr/>
        </p:nvSpPr>
        <p:spPr bwMode="auto">
          <a:xfrm>
            <a:off x="1752600" y="4025900"/>
            <a:ext cx="4572000" cy="838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endParaRPr lang="en-US" altLang="en-US" sz="1800">
              <a:solidFill>
                <a:srgbClr val="DA0007"/>
              </a:solidFill>
              <a:latin typeface="Rockwell" panose="02060603020205020403" pitchFamily="18" charset="77"/>
              <a:ea typeface="ＭＳ Ｐゴシック" panose="020B0600070205080204" pitchFamily="34" charset="-128"/>
            </a:endParaRPr>
          </a:p>
        </p:txBody>
      </p:sp>
      <p:sp>
        <p:nvSpPr>
          <p:cNvPr id="72707" name="Rectangle 4">
            <a:extLst>
              <a:ext uri="{FF2B5EF4-FFF2-40B4-BE49-F238E27FC236}">
                <a16:creationId xmlns:a16="http://schemas.microsoft.com/office/drawing/2014/main" id="{BCCC9824-FC5C-3249-B901-126626A3E011}"/>
              </a:ext>
            </a:extLst>
          </p:cNvPr>
          <p:cNvSpPr>
            <a:spLocks noChangeArrowheads="1"/>
          </p:cNvSpPr>
          <p:nvPr/>
        </p:nvSpPr>
        <p:spPr bwMode="auto">
          <a:xfrm>
            <a:off x="5791200" y="292100"/>
            <a:ext cx="533400" cy="4572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endParaRPr lang="en-US" altLang="en-US" sz="1800">
              <a:solidFill>
                <a:srgbClr val="DA0007"/>
              </a:solidFill>
              <a:latin typeface="Rockwell" panose="02060603020205020403" pitchFamily="18" charset="77"/>
              <a:ea typeface="ＭＳ Ｐゴシック" panose="020B0600070205080204" pitchFamily="34" charset="-128"/>
            </a:endParaRPr>
          </a:p>
        </p:txBody>
      </p:sp>
      <p:sp>
        <p:nvSpPr>
          <p:cNvPr id="845829" name="Text Box 5">
            <a:extLst>
              <a:ext uri="{FF2B5EF4-FFF2-40B4-BE49-F238E27FC236}">
                <a16:creationId xmlns:a16="http://schemas.microsoft.com/office/drawing/2014/main" id="{660CE85B-7596-FD41-B4B9-9C9E049C8EED}"/>
              </a:ext>
            </a:extLst>
          </p:cNvPr>
          <p:cNvSpPr txBox="1">
            <a:spLocks noChangeArrowheads="1"/>
          </p:cNvSpPr>
          <p:nvPr/>
        </p:nvSpPr>
        <p:spPr bwMode="auto">
          <a:xfrm>
            <a:off x="2057400" y="5067301"/>
            <a:ext cx="3962400" cy="1323975"/>
          </a:xfrm>
          <a:prstGeom prst="rect">
            <a:avLst/>
          </a:prstGeom>
          <a:noFill/>
          <a:ln w="9525">
            <a:noFill/>
            <a:miter lim="800000"/>
            <a:headEnd/>
            <a:tailEnd/>
          </a:ln>
        </p:spPr>
        <p:txBody>
          <a:bodyPr>
            <a:spAutoFit/>
          </a:bodyPr>
          <a:lstStyle/>
          <a:p>
            <a:pPr algn="r" eaLnBrk="1" hangingPunct="1">
              <a:spcBef>
                <a:spcPct val="50000"/>
              </a:spcBef>
              <a:defRPr/>
            </a:pPr>
            <a:r>
              <a:rPr lang="en-US" sz="2000" i="1" dirty="0">
                <a:solidFill>
                  <a:srgbClr val="FBAE00"/>
                </a:solidFill>
                <a:cs typeface="ヒラギノ明朝 ProN W6" charset="-128"/>
                <a:sym typeface="Times" charset="0"/>
              </a:rPr>
              <a:t>Aula </a:t>
            </a:r>
            <a:r>
              <a:rPr lang="en-US" sz="2000" i="1" dirty="0" err="1">
                <a:solidFill>
                  <a:srgbClr val="FBAE00"/>
                </a:solidFill>
                <a:cs typeface="ヒラギノ明朝 ProN W6" charset="-128"/>
                <a:sym typeface="Times" charset="0"/>
              </a:rPr>
              <a:t>Palatina</a:t>
            </a:r>
            <a:r>
              <a:rPr lang="en-US" sz="2000" i="1" dirty="0">
                <a:solidFill>
                  <a:srgbClr val="FBAE00"/>
                </a:solidFill>
                <a:cs typeface="ヒラギノ明朝 ProN W6" charset="-128"/>
                <a:sym typeface="Times" charset="0"/>
              </a:rPr>
              <a:t> </a:t>
            </a:r>
            <a:r>
              <a:rPr lang="en-US" sz="2000" dirty="0">
                <a:solidFill>
                  <a:srgbClr val="FBAE00"/>
                </a:solidFill>
                <a:cs typeface="ヒラギノ明朝 ProN W6" charset="-128"/>
                <a:sym typeface="Times" charset="0"/>
              </a:rPr>
              <a:t>(basilica)</a:t>
            </a:r>
          </a:p>
          <a:p>
            <a:pPr algn="r" eaLnBrk="1" hangingPunct="1">
              <a:spcBef>
                <a:spcPct val="50000"/>
              </a:spcBef>
              <a:defRPr/>
            </a:pPr>
            <a:r>
              <a:rPr lang="en-US" sz="2000" dirty="0">
                <a:solidFill>
                  <a:srgbClr val="FBAE00"/>
                </a:solidFill>
                <a:cs typeface="ヒラギノ明朝 ProN W6" charset="-128"/>
                <a:sym typeface="Times" charset="0"/>
              </a:rPr>
              <a:t>Trier, Germany</a:t>
            </a:r>
          </a:p>
          <a:p>
            <a:pPr algn="r" eaLnBrk="1" hangingPunct="1">
              <a:spcBef>
                <a:spcPct val="50000"/>
              </a:spcBef>
              <a:defRPr/>
            </a:pPr>
            <a:r>
              <a:rPr lang="en-US" sz="2000" dirty="0">
                <a:solidFill>
                  <a:srgbClr val="FBAE00"/>
                </a:solidFill>
                <a:cs typeface="ヒラギノ明朝 ProN W6" charset="-128"/>
                <a:sym typeface="Times" charset="0"/>
              </a:rPr>
              <a:t>early 4th century</a:t>
            </a:r>
          </a:p>
        </p:txBody>
      </p:sp>
    </p:spTree>
    <p:extLst>
      <p:ext uri="{BB962C8B-B14F-4D97-AF65-F5344CB8AC3E}">
        <p14:creationId xmlns:p14="http://schemas.microsoft.com/office/powerpoint/2010/main" val="3646094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845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29"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
            <a:ext cx="9144000" cy="3918213"/>
          </a:xfrm>
          <a:prstGeom prst="rect">
            <a:avLst/>
          </a:prstGeom>
        </p:spPr>
      </p:pic>
      <p:pic>
        <p:nvPicPr>
          <p:cNvPr id="2" name="Picture 1" descr="Screen Shot 2015-08-19 at 10.05.17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3956916" y="3250181"/>
            <a:ext cx="2939787" cy="4275853"/>
          </a:xfrm>
          <a:prstGeom prst="rect">
            <a:avLst/>
          </a:prstGeom>
        </p:spPr>
      </p:pic>
      <p:sp>
        <p:nvSpPr>
          <p:cNvPr id="4" name="TextBox 3"/>
          <p:cNvSpPr txBox="1"/>
          <p:nvPr/>
        </p:nvSpPr>
        <p:spPr>
          <a:xfrm>
            <a:off x="8100811" y="4275786"/>
            <a:ext cx="2356834" cy="369332"/>
          </a:xfrm>
          <a:prstGeom prst="rect">
            <a:avLst/>
          </a:prstGeom>
          <a:noFill/>
        </p:spPr>
        <p:txBody>
          <a:bodyPr wrap="square" rtlCol="0">
            <a:spAutoFit/>
          </a:bodyPr>
          <a:lstStyle/>
          <a:p>
            <a:r>
              <a:rPr lang="en-US" dirty="0"/>
              <a:t>Nave-Center aisle</a:t>
            </a:r>
          </a:p>
        </p:txBody>
      </p:sp>
      <p:sp>
        <p:nvSpPr>
          <p:cNvPr id="5" name="TextBox 4"/>
          <p:cNvSpPr txBox="1"/>
          <p:nvPr/>
        </p:nvSpPr>
        <p:spPr>
          <a:xfrm>
            <a:off x="8190963" y="5074276"/>
            <a:ext cx="2575775" cy="646331"/>
          </a:xfrm>
          <a:prstGeom prst="rect">
            <a:avLst/>
          </a:prstGeom>
          <a:noFill/>
        </p:spPr>
        <p:txBody>
          <a:bodyPr wrap="square" rtlCol="0">
            <a:spAutoFit/>
          </a:bodyPr>
          <a:lstStyle/>
          <a:p>
            <a:r>
              <a:rPr lang="en-US" dirty="0"/>
              <a:t>Apse- end where the altar is</a:t>
            </a:r>
          </a:p>
        </p:txBody>
      </p:sp>
      <p:sp>
        <p:nvSpPr>
          <p:cNvPr id="6" name="TextBox 5"/>
          <p:cNvSpPr txBox="1"/>
          <p:nvPr/>
        </p:nvSpPr>
        <p:spPr>
          <a:xfrm>
            <a:off x="7256120" y="6078828"/>
            <a:ext cx="2073499" cy="646331"/>
          </a:xfrm>
          <a:prstGeom prst="rect">
            <a:avLst/>
          </a:prstGeom>
          <a:noFill/>
        </p:spPr>
        <p:txBody>
          <a:bodyPr wrap="square" rtlCol="0">
            <a:spAutoFit/>
          </a:bodyPr>
          <a:lstStyle/>
          <a:p>
            <a:r>
              <a:rPr lang="en-US" dirty="0"/>
              <a:t>Side Aisles- extra seating/standing</a:t>
            </a:r>
          </a:p>
        </p:txBody>
      </p:sp>
      <p:sp>
        <p:nvSpPr>
          <p:cNvPr id="7" name="TextBox 6"/>
          <p:cNvSpPr txBox="1"/>
          <p:nvPr/>
        </p:nvSpPr>
        <p:spPr>
          <a:xfrm>
            <a:off x="875218" y="4855335"/>
            <a:ext cx="1944710" cy="369332"/>
          </a:xfrm>
          <a:prstGeom prst="rect">
            <a:avLst/>
          </a:prstGeom>
          <a:noFill/>
        </p:spPr>
        <p:txBody>
          <a:bodyPr wrap="square" rtlCol="0">
            <a:spAutoFit/>
          </a:bodyPr>
          <a:lstStyle/>
          <a:p>
            <a:r>
              <a:rPr lang="en-US" dirty="0"/>
              <a:t>Narthex-Entrance</a:t>
            </a:r>
          </a:p>
        </p:txBody>
      </p:sp>
      <p:cxnSp>
        <p:nvCxnSpPr>
          <p:cNvPr id="9" name="Straight Arrow Connector 8"/>
          <p:cNvCxnSpPr/>
          <p:nvPr/>
        </p:nvCxnSpPr>
        <p:spPr>
          <a:xfrm flipH="1">
            <a:off x="5318975" y="6053070"/>
            <a:ext cx="224576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628068" y="4855335"/>
            <a:ext cx="2150771" cy="122349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a:stCxn id="5" idx="1"/>
          </p:cNvCxnSpPr>
          <p:nvPr/>
        </p:nvCxnSpPr>
        <p:spPr>
          <a:xfrm flipH="1" flipV="1">
            <a:off x="7031865" y="5341616"/>
            <a:ext cx="1159098" cy="558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4" idx="1"/>
          </p:cNvCxnSpPr>
          <p:nvPr/>
        </p:nvCxnSpPr>
        <p:spPr>
          <a:xfrm flipH="1">
            <a:off x="5215944" y="4460452"/>
            <a:ext cx="2884867" cy="10066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970468" y="5299655"/>
            <a:ext cx="1931831" cy="2825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5-Point Star 13">
            <a:extLst>
              <a:ext uri="{FF2B5EF4-FFF2-40B4-BE49-F238E27FC236}">
                <a16:creationId xmlns:a16="http://schemas.microsoft.com/office/drawing/2014/main" id="{E8CAB5CE-5D38-A044-AC33-636580C733A9}"/>
              </a:ext>
            </a:extLst>
          </p:cNvPr>
          <p:cNvSpPr/>
          <p:nvPr/>
        </p:nvSpPr>
        <p:spPr>
          <a:xfrm>
            <a:off x="185619" y="5467081"/>
            <a:ext cx="1306286" cy="1261863"/>
          </a:xfrm>
          <a:prstGeom prst="star5">
            <a:avLst>
              <a:gd name="adj" fmla="val 17928"/>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7283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a:extLst>
              <a:ext uri="{FF2B5EF4-FFF2-40B4-BE49-F238E27FC236}">
                <a16:creationId xmlns:a16="http://schemas.microsoft.com/office/drawing/2014/main" id="{4F9B3270-6246-DF45-AB90-5BCB1808BF58}"/>
              </a:ext>
            </a:extLst>
          </p:cNvPr>
          <p:cNvSpPr>
            <a:spLocks/>
          </p:cNvSpPr>
          <p:nvPr/>
        </p:nvSpPr>
        <p:spPr bwMode="auto">
          <a:xfrm>
            <a:off x="8686800" y="6553200"/>
            <a:ext cx="1917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algn="r" eaLnBrk="1" hangingPunct="1"/>
            <a:r>
              <a:rPr lang="en-US" altLang="en-US" sz="1400" b="0">
                <a:solidFill>
                  <a:schemeClr val="tx1"/>
                </a:solidFill>
                <a:latin typeface="Lucida Grande" panose="020B0600040502020204" pitchFamily="34" charset="0"/>
                <a:cs typeface="Lucida Grande" panose="020B0600040502020204" pitchFamily="34" charset="0"/>
                <a:sym typeface="Lucida Grande" panose="020B0600040502020204" pitchFamily="34" charset="0"/>
              </a:rPr>
              <a:t>10</a:t>
            </a:r>
          </a:p>
        </p:txBody>
      </p:sp>
      <p:sp>
        <p:nvSpPr>
          <p:cNvPr id="14338" name="Rectangle 2">
            <a:extLst>
              <a:ext uri="{FF2B5EF4-FFF2-40B4-BE49-F238E27FC236}">
                <a16:creationId xmlns:a16="http://schemas.microsoft.com/office/drawing/2014/main" id="{4A4140B0-8A55-A645-B93F-3963B75EAF3F}"/>
              </a:ext>
            </a:extLst>
          </p:cNvPr>
          <p:cNvSpPr>
            <a:spLocks noGrp="1" noChangeArrowheads="1"/>
          </p:cNvSpPr>
          <p:nvPr>
            <p:ph type="title"/>
          </p:nvPr>
        </p:nvSpPr>
        <p:spPr>
          <a:xfrm>
            <a:off x="1524000" y="6451600"/>
            <a:ext cx="7772400" cy="304800"/>
          </a:xfrm>
        </p:spPr>
        <p:txBody>
          <a:bodyPr vert="horz" lIns="91440" tIns="45720" rIns="132080" bIns="45720" rtlCol="0" anchor="t">
            <a:noAutofit/>
          </a:bodyPr>
          <a:lstStyle/>
          <a:p>
            <a:pPr eaLnBrk="1" hangingPunct="1">
              <a:defRPr/>
            </a:pPr>
            <a:r>
              <a:rPr lang="en-US" altLang="en-US" sz="1800" b="1" dirty="0">
                <a:sym typeface="Lucida Grande" charset="0"/>
              </a:rPr>
              <a:t>Figure 11-8  </a:t>
            </a:r>
            <a:r>
              <a:rPr lang="en-US" altLang="en-US" sz="1800" dirty="0">
                <a:sym typeface="Lucida Grande" charset="0"/>
              </a:rPr>
              <a:t>Interior of Santa Sabina, Rome, Italy, 422–432.  </a:t>
            </a:r>
          </a:p>
        </p:txBody>
      </p:sp>
      <p:pic>
        <p:nvPicPr>
          <p:cNvPr id="76803" name="Picture 3">
            <a:extLst>
              <a:ext uri="{FF2B5EF4-FFF2-40B4-BE49-F238E27FC236}">
                <a16:creationId xmlns:a16="http://schemas.microsoft.com/office/drawing/2014/main" id="{F1030F96-57C2-A44D-B843-E8E33A93254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5100"/>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5480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66700"/>
            <a:ext cx="9601200" cy="1485900"/>
          </a:xfrm>
        </p:spPr>
        <p:txBody>
          <a:bodyPr/>
          <a:lstStyle/>
          <a:p>
            <a:r>
              <a:rPr lang="en-US" dirty="0">
                <a:solidFill>
                  <a:schemeClr val="accent6">
                    <a:lumMod val="75000"/>
                  </a:schemeClr>
                </a:solidFill>
              </a:rPr>
              <a:t>Santa Sabina</a:t>
            </a:r>
          </a:p>
        </p:txBody>
      </p:sp>
      <p:sp>
        <p:nvSpPr>
          <p:cNvPr id="3" name="Content Placeholder 2"/>
          <p:cNvSpPr>
            <a:spLocks noGrp="1"/>
          </p:cNvSpPr>
          <p:nvPr>
            <p:ph idx="1"/>
          </p:nvPr>
        </p:nvSpPr>
        <p:spPr>
          <a:xfrm>
            <a:off x="1069125" y="1254796"/>
            <a:ext cx="10422787" cy="5209504"/>
          </a:xfrm>
        </p:spPr>
        <p:txBody>
          <a:bodyPr>
            <a:normAutofit fontScale="85000" lnSpcReduction="20000"/>
          </a:bodyPr>
          <a:lstStyle/>
          <a:p>
            <a:r>
              <a:rPr lang="en-US" dirty="0"/>
              <a:t>Example of a basilica</a:t>
            </a:r>
          </a:p>
          <a:p>
            <a:pPr lvl="1"/>
            <a:r>
              <a:rPr lang="en-US" dirty="0"/>
              <a:t>Was the category of building Constantine used to serve as the basis for new churches</a:t>
            </a:r>
          </a:p>
          <a:p>
            <a:pPr lvl="1"/>
            <a:r>
              <a:rPr lang="en-US" dirty="0"/>
              <a:t>Originals (such as Old St. Peter’s in Rome) are gone, but Santa Sabina shows what these would have looked like</a:t>
            </a:r>
          </a:p>
          <a:p>
            <a:r>
              <a:rPr lang="en-US" dirty="0"/>
              <a:t>Interior</a:t>
            </a:r>
          </a:p>
          <a:p>
            <a:pPr lvl="1"/>
            <a:r>
              <a:rPr lang="en-US" dirty="0"/>
              <a:t>Nave-central aisle that leads towards the apse, the site of the altar</a:t>
            </a:r>
          </a:p>
          <a:p>
            <a:pPr lvl="1"/>
            <a:r>
              <a:rPr lang="en-US" dirty="0"/>
              <a:t>On each side of the nave are side aisles, columns supported round arches, creating a nave arcade</a:t>
            </a:r>
          </a:p>
          <a:p>
            <a:pPr lvl="2"/>
            <a:r>
              <a:rPr lang="en-US" dirty="0"/>
              <a:t>Decoration in the spandrels were images of a wine cup and bread plate, reference to the Eucharist</a:t>
            </a:r>
          </a:p>
          <a:p>
            <a:pPr lvl="1"/>
            <a:r>
              <a:rPr lang="en-US" dirty="0"/>
              <a:t>Nave features clerestory windows</a:t>
            </a:r>
          </a:p>
          <a:p>
            <a:pPr lvl="1"/>
            <a:r>
              <a:rPr lang="en-US" dirty="0"/>
              <a:t>Walls would have been originally decorated with mosaics</a:t>
            </a:r>
          </a:p>
          <a:p>
            <a:pPr lvl="2"/>
            <a:r>
              <a:rPr lang="en-US" dirty="0"/>
              <a:t>Would have created a shimmering effect</a:t>
            </a:r>
          </a:p>
          <a:p>
            <a:pPr lvl="2"/>
            <a:r>
              <a:rPr lang="en-US" dirty="0"/>
              <a:t>Light is considered the symbol of divinity</a:t>
            </a:r>
          </a:p>
          <a:p>
            <a:pPr lvl="1"/>
            <a:r>
              <a:rPr lang="en-US" dirty="0"/>
              <a:t>Three main areas are ascribed with spiritual meaning: narthex-world, nave-Kingdom of God, apse-heaven</a:t>
            </a:r>
          </a:p>
          <a:p>
            <a:r>
              <a:rPr lang="en-US" dirty="0"/>
              <a:t>Exterior</a:t>
            </a:r>
          </a:p>
          <a:p>
            <a:pPr lvl="1"/>
            <a:r>
              <a:rPr lang="en-US" dirty="0"/>
              <a:t>Simple brickwork</a:t>
            </a:r>
          </a:p>
          <a:p>
            <a:r>
              <a:rPr lang="en-US" dirty="0">
                <a:hlinkClick r:id="rId2"/>
              </a:rPr>
              <a:t>https://www.khanacademy.org/test-prep/ap-art-history/early-europe-and-colonial-americas/medieval-europe-islamic-world/v/santa-sabina-rome</a:t>
            </a:r>
            <a:endParaRPr lang="en-US" dirty="0"/>
          </a:p>
          <a:p>
            <a:endParaRPr lang="en-US" dirty="0"/>
          </a:p>
          <a:p>
            <a:endParaRPr lang="en-US" dirty="0"/>
          </a:p>
        </p:txBody>
      </p:sp>
    </p:spTree>
    <p:extLst>
      <p:ext uri="{BB962C8B-B14F-4D97-AF65-F5344CB8AC3E}">
        <p14:creationId xmlns:p14="http://schemas.microsoft.com/office/powerpoint/2010/main" val="2233490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71A50900-D946-1C4B-9259-8147CA388FA0}"/>
              </a:ext>
            </a:extLst>
          </p:cNvPr>
          <p:cNvSpPr>
            <a:spLocks noGrp="1" noChangeArrowheads="1"/>
          </p:cNvSpPr>
          <p:nvPr>
            <p:ph type="title"/>
          </p:nvPr>
        </p:nvSpPr>
        <p:spPr>
          <a:xfrm>
            <a:off x="1841500" y="76200"/>
            <a:ext cx="8637588" cy="762000"/>
          </a:xfrm>
        </p:spPr>
        <p:txBody>
          <a:bodyPr/>
          <a:lstStyle/>
          <a:p>
            <a:pPr algn="ctr" eaLnBrk="1" hangingPunct="1">
              <a:defRPr/>
            </a:pPr>
            <a:r>
              <a:rPr lang="en-US" altLang="en-US" dirty="0">
                <a:solidFill>
                  <a:schemeClr val="accent3"/>
                </a:solidFill>
                <a:latin typeface="Arial" charset="0"/>
                <a:sym typeface="Lucida Grande" charset="0"/>
              </a:rPr>
              <a:t>Pre-Constantinian Period</a:t>
            </a:r>
          </a:p>
        </p:txBody>
      </p:sp>
      <p:sp>
        <p:nvSpPr>
          <p:cNvPr id="17411" name="Rectangle 3">
            <a:extLst>
              <a:ext uri="{FF2B5EF4-FFF2-40B4-BE49-F238E27FC236}">
                <a16:creationId xmlns:a16="http://schemas.microsoft.com/office/drawing/2014/main" id="{FAE11563-F1F2-774C-9BCD-DC3A5F9314AB}"/>
              </a:ext>
            </a:extLst>
          </p:cNvPr>
          <p:cNvSpPr>
            <a:spLocks noGrp="1" noChangeArrowheads="1"/>
          </p:cNvSpPr>
          <p:nvPr>
            <p:ph type="body" idx="1"/>
          </p:nvPr>
        </p:nvSpPr>
        <p:spPr>
          <a:xfrm>
            <a:off x="2057401" y="990600"/>
            <a:ext cx="8004175" cy="5334000"/>
          </a:xfrm>
        </p:spPr>
        <p:txBody>
          <a:bodyPr/>
          <a:lstStyle/>
          <a:p>
            <a:pPr eaLnBrk="1" hangingPunct="1">
              <a:buFont typeface="Wingdings" charset="0"/>
              <a:buNone/>
              <a:defRPr/>
            </a:pPr>
            <a:r>
              <a:rPr lang="en-US" sz="2400" b="1" dirty="0">
                <a:solidFill>
                  <a:srgbClr val="FBAE00"/>
                </a:solidFill>
                <a:latin typeface="Arial" charset="0"/>
                <a:sym typeface="Lucida Grande" charset="0"/>
              </a:rPr>
              <a:t>THE WORLD OF LATE ANTIQUITY</a:t>
            </a:r>
          </a:p>
          <a:p>
            <a:pPr eaLnBrk="1" hangingPunct="1">
              <a:defRPr/>
            </a:pPr>
            <a:r>
              <a:rPr lang="en-US" sz="2400" dirty="0">
                <a:solidFill>
                  <a:srgbClr val="FBAE00"/>
                </a:solidFill>
                <a:latin typeface="Arial" charset="0"/>
                <a:sym typeface="Lucida Grande" charset="0"/>
              </a:rPr>
              <a:t>The new </a:t>
            </a:r>
            <a:r>
              <a:rPr lang="en-US" sz="2400" b="1" u="sng" dirty="0">
                <a:solidFill>
                  <a:srgbClr val="FBAE00"/>
                </a:solidFill>
                <a:latin typeface="Arial" charset="0"/>
                <a:sym typeface="Lucida Grande" charset="0"/>
              </a:rPr>
              <a:t>monotheistic</a:t>
            </a:r>
            <a:r>
              <a:rPr lang="en-US" sz="2400" dirty="0">
                <a:solidFill>
                  <a:srgbClr val="FBAE00"/>
                </a:solidFill>
                <a:latin typeface="Arial" charset="0"/>
                <a:sym typeface="Lucida Grande" charset="0"/>
              </a:rPr>
              <a:t> religion of Christianity that grew out of Judaism during the Roman Imperial period adapted imagery and architectural forms from other religious cults and secular sources. </a:t>
            </a:r>
          </a:p>
          <a:p>
            <a:pPr eaLnBrk="1" hangingPunct="1">
              <a:defRPr/>
            </a:pPr>
            <a:r>
              <a:rPr lang="en-US" sz="2400" dirty="0">
                <a:solidFill>
                  <a:srgbClr val="FBAE00"/>
                </a:solidFill>
                <a:latin typeface="Arial" charset="0"/>
                <a:sym typeface="Lucida Grande" charset="0"/>
              </a:rPr>
              <a:t>Christian adherents were creating new visual icons and architectural structures for expressing and practicing their religion. </a:t>
            </a:r>
          </a:p>
          <a:p>
            <a:pPr marL="0">
              <a:defRPr/>
            </a:pPr>
            <a:endParaRPr lang="en-US" sz="2400" b="1" dirty="0">
              <a:solidFill>
                <a:srgbClr val="FBAE00"/>
              </a:solidFill>
              <a:latin typeface="Arial" charset="0"/>
              <a:sym typeface="Lucida Grande" charset="0"/>
            </a:endParaRPr>
          </a:p>
          <a:p>
            <a:pPr eaLnBrk="1" hangingPunct="1">
              <a:defRPr/>
            </a:pPr>
            <a:r>
              <a:rPr lang="en-US" sz="2400" b="1" dirty="0">
                <a:solidFill>
                  <a:schemeClr val="accent5"/>
                </a:solidFill>
                <a:latin typeface="Arial" charset="0"/>
                <a:sym typeface="Lucida Grande" charset="0"/>
              </a:rPr>
              <a:t>Pagans, Jews, and Christians in the Desert:</a:t>
            </a:r>
            <a:r>
              <a:rPr lang="en-US" sz="2400" dirty="0">
                <a:solidFill>
                  <a:schemeClr val="accent5"/>
                </a:solidFill>
                <a:latin typeface="Arial" charset="0"/>
                <a:sym typeface="Lucida Grande" charset="0"/>
              </a:rPr>
              <a:t> </a:t>
            </a:r>
          </a:p>
          <a:p>
            <a:pPr lvl="1" eaLnBrk="1" hangingPunct="1">
              <a:defRPr/>
            </a:pPr>
            <a:r>
              <a:rPr lang="en-US" dirty="0">
                <a:solidFill>
                  <a:srgbClr val="FBAE00"/>
                </a:solidFill>
                <a:latin typeface="Arial" charset="0"/>
                <a:sym typeface="Lucida Grande" charset="0"/>
              </a:rPr>
              <a:t>Murals depicting biblical scenes were painted in a private house converted into a synagogue. </a:t>
            </a:r>
          </a:p>
          <a:p>
            <a:pPr lvl="1" eaLnBrk="1" hangingPunct="1">
              <a:defRPr/>
            </a:pPr>
            <a:r>
              <a:rPr lang="en-US" dirty="0">
                <a:solidFill>
                  <a:srgbClr val="FBAE00"/>
                </a:solidFill>
                <a:latin typeface="Arial" charset="0"/>
                <a:sym typeface="Lucida Grande" charset="0"/>
              </a:rPr>
              <a:t>Another house was converted for use by Christians. </a:t>
            </a:r>
          </a:p>
        </p:txBody>
      </p:sp>
    </p:spTree>
    <p:extLst>
      <p:ext uri="{BB962C8B-B14F-4D97-AF65-F5344CB8AC3E}">
        <p14:creationId xmlns:p14="http://schemas.microsoft.com/office/powerpoint/2010/main" val="15786379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Text Box 2">
            <a:extLst>
              <a:ext uri="{FF2B5EF4-FFF2-40B4-BE49-F238E27FC236}">
                <a16:creationId xmlns:a16="http://schemas.microsoft.com/office/drawing/2014/main" id="{B0C28B9C-0453-A34E-A753-505636264B17}"/>
              </a:ext>
            </a:extLst>
          </p:cNvPr>
          <p:cNvSpPr txBox="1">
            <a:spLocks noChangeArrowheads="1"/>
          </p:cNvSpPr>
          <p:nvPr/>
        </p:nvSpPr>
        <p:spPr bwMode="auto">
          <a:xfrm>
            <a:off x="1562100" y="3683001"/>
            <a:ext cx="2667000" cy="1146175"/>
          </a:xfrm>
          <a:prstGeom prst="rect">
            <a:avLst/>
          </a:prstGeom>
          <a:noFill/>
          <a:ln w="9525">
            <a:noFill/>
            <a:miter lim="800000"/>
            <a:headEnd/>
            <a:tailEnd/>
          </a:ln>
        </p:spPr>
        <p:txBody>
          <a:bodyPr>
            <a:spAutoFit/>
          </a:bodyPr>
          <a:lstStyle/>
          <a:p>
            <a:pPr eaLnBrk="1" hangingPunct="1">
              <a:spcBef>
                <a:spcPct val="50000"/>
              </a:spcBef>
              <a:defRPr/>
            </a:pPr>
            <a:r>
              <a:rPr lang="en-US" i="1" dirty="0">
                <a:solidFill>
                  <a:srgbClr val="FBAE00"/>
                </a:solidFill>
                <a:cs typeface="ヒラギノ明朝 ProN W6" charset="-128"/>
                <a:sym typeface="Times" charset="0"/>
              </a:rPr>
              <a:t>Santa </a:t>
            </a:r>
            <a:r>
              <a:rPr lang="en-US" i="1" dirty="0" err="1">
                <a:solidFill>
                  <a:srgbClr val="FBAE00"/>
                </a:solidFill>
                <a:cs typeface="ヒラギノ明朝 ProN W6" charset="-128"/>
                <a:sym typeface="Times" charset="0"/>
              </a:rPr>
              <a:t>Costanza</a:t>
            </a:r>
            <a:endParaRPr lang="en-US" i="1" dirty="0">
              <a:solidFill>
                <a:srgbClr val="FBAE00"/>
              </a:solidFill>
              <a:cs typeface="ヒラギノ明朝 ProN W6" charset="-128"/>
              <a:sym typeface="Times" charset="0"/>
            </a:endParaRPr>
          </a:p>
          <a:p>
            <a:pPr eaLnBrk="1" hangingPunct="1">
              <a:spcBef>
                <a:spcPct val="50000"/>
              </a:spcBef>
              <a:defRPr/>
            </a:pPr>
            <a:r>
              <a:rPr lang="en-US" dirty="0">
                <a:solidFill>
                  <a:srgbClr val="FBAE00"/>
                </a:solidFill>
                <a:cs typeface="ヒラギノ明朝 ProN W6" charset="-128"/>
                <a:sym typeface="Times" charset="0"/>
              </a:rPr>
              <a:t>Rome, Italy</a:t>
            </a:r>
            <a:endParaRPr lang="en-US" sz="1600" dirty="0">
              <a:solidFill>
                <a:srgbClr val="FBAE00"/>
              </a:solidFill>
              <a:cs typeface="ヒラギノ明朝 ProN W6" charset="-128"/>
              <a:sym typeface="Times" charset="0"/>
            </a:endParaRPr>
          </a:p>
          <a:p>
            <a:pPr eaLnBrk="1" hangingPunct="1">
              <a:spcBef>
                <a:spcPct val="50000"/>
              </a:spcBef>
              <a:defRPr/>
            </a:pPr>
            <a:r>
              <a:rPr lang="en-US" sz="1600" dirty="0">
                <a:solidFill>
                  <a:srgbClr val="FBAE00"/>
                </a:solidFill>
                <a:cs typeface="ヒラギノ明朝 ProN W6" charset="-128"/>
                <a:sym typeface="Times" charset="0"/>
              </a:rPr>
              <a:t>ca. 337-351</a:t>
            </a:r>
          </a:p>
        </p:txBody>
      </p:sp>
      <p:pic>
        <p:nvPicPr>
          <p:cNvPr id="77826" name="Picture 3" descr="01.jpg                                                         000CE0F8William's Hard Drive           B6EA260F:">
            <a:extLst>
              <a:ext uri="{FF2B5EF4-FFF2-40B4-BE49-F238E27FC236}">
                <a16:creationId xmlns:a16="http://schemas.microsoft.com/office/drawing/2014/main" id="{EF61453C-644A-114B-A2DF-A458F0220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71451"/>
            <a:ext cx="69342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085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62359424" presetClass="entr" presetSubtype="0" fill="hold" grpId="0" nodeType="afterEffect">
                                  <p:stCondLst>
                                    <p:cond delay="3000"/>
                                  </p:stCondLst>
                                  <p:childTnLst>
                                    <p:set>
                                      <p:cBhvr>
                                        <p:cTn id="6" dur="1" fill="hold">
                                          <p:stCondLst>
                                            <p:cond delay="499"/>
                                          </p:stCondLst>
                                        </p:cTn>
                                        <p:tgtEl>
                                          <p:spTgt spid="913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0"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83723F0-8B19-C740-80D2-F0072B9F6939}"/>
              </a:ext>
            </a:extLst>
          </p:cNvPr>
          <p:cNvSpPr>
            <a:spLocks noGrp="1" noChangeArrowheads="1"/>
          </p:cNvSpPr>
          <p:nvPr>
            <p:ph type="title"/>
          </p:nvPr>
        </p:nvSpPr>
        <p:spPr>
          <a:xfrm>
            <a:off x="889000" y="1600200"/>
            <a:ext cx="2692400" cy="2197100"/>
          </a:xfrm>
        </p:spPr>
        <p:txBody>
          <a:bodyPr vert="horz" lIns="91440" tIns="45720" rIns="132080" bIns="45720" rtlCol="0" anchor="t">
            <a:noAutofit/>
          </a:bodyPr>
          <a:lstStyle/>
          <a:p>
            <a:pPr eaLnBrk="1" hangingPunct="1">
              <a:defRPr/>
            </a:pPr>
            <a:r>
              <a:rPr lang="en-US" altLang="en-US" sz="2000" dirty="0">
                <a:solidFill>
                  <a:schemeClr val="accent6">
                    <a:lumMod val="75000"/>
                  </a:schemeClr>
                </a:solidFill>
                <a:sym typeface="Lucida Grande" charset="0"/>
              </a:rPr>
              <a:t>Interior of Santa Costanza, Rome, Italy, ca. 337–351. </a:t>
            </a:r>
          </a:p>
        </p:txBody>
      </p:sp>
      <p:pic>
        <p:nvPicPr>
          <p:cNvPr id="79875" name="Picture 3">
            <a:extLst>
              <a:ext uri="{FF2B5EF4-FFF2-40B4-BE49-F238E27FC236}">
                <a16:creationId xmlns:a16="http://schemas.microsoft.com/office/drawing/2014/main" id="{EEB84672-BED0-AA48-9D0A-D21AEEF232B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11137"/>
            <a:ext cx="7620000" cy="618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5271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a:extLst>
              <a:ext uri="{FF2B5EF4-FFF2-40B4-BE49-F238E27FC236}">
                <a16:creationId xmlns:a16="http://schemas.microsoft.com/office/drawing/2014/main" id="{47397B0B-7D05-BD49-B5A7-5DBD1B792CA2}"/>
              </a:ext>
            </a:extLst>
          </p:cNvPr>
          <p:cNvSpPr>
            <a:spLocks/>
          </p:cNvSpPr>
          <p:nvPr/>
        </p:nvSpPr>
        <p:spPr bwMode="auto">
          <a:xfrm>
            <a:off x="8686800" y="6553200"/>
            <a:ext cx="1917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algn="r" eaLnBrk="1" hangingPunct="1"/>
            <a:r>
              <a:rPr lang="en-US" altLang="en-US" sz="1400" b="0">
                <a:solidFill>
                  <a:schemeClr val="tx1"/>
                </a:solidFill>
                <a:latin typeface="Lucida Grande" panose="020B0600040502020204" pitchFamily="34" charset="0"/>
                <a:cs typeface="Lucida Grande" panose="020B0600040502020204" pitchFamily="34" charset="0"/>
                <a:sym typeface="Lucida Grande" panose="020B0600040502020204" pitchFamily="34" charset="0"/>
              </a:rPr>
              <a:t>12</a:t>
            </a:r>
          </a:p>
        </p:txBody>
      </p:sp>
      <p:sp>
        <p:nvSpPr>
          <p:cNvPr id="16386" name="Rectangle 2">
            <a:extLst>
              <a:ext uri="{FF2B5EF4-FFF2-40B4-BE49-F238E27FC236}">
                <a16:creationId xmlns:a16="http://schemas.microsoft.com/office/drawing/2014/main" id="{CA4914A8-3A92-4D48-9E6B-EF5AFD9A7FB3}"/>
              </a:ext>
            </a:extLst>
          </p:cNvPr>
          <p:cNvSpPr>
            <a:spLocks noGrp="1" noChangeArrowheads="1"/>
          </p:cNvSpPr>
          <p:nvPr>
            <p:ph type="title"/>
          </p:nvPr>
        </p:nvSpPr>
        <p:spPr>
          <a:xfrm>
            <a:off x="1384300" y="1244600"/>
            <a:ext cx="4038600" cy="927100"/>
          </a:xfrm>
        </p:spPr>
        <p:txBody>
          <a:bodyPr vert="horz" lIns="91440" tIns="45720" rIns="132080" bIns="45720" rtlCol="0" anchor="t">
            <a:noAutofit/>
          </a:bodyPr>
          <a:lstStyle/>
          <a:p>
            <a:pPr eaLnBrk="1" hangingPunct="1">
              <a:defRPr/>
            </a:pPr>
            <a:r>
              <a:rPr lang="en-US" altLang="en-US" sz="1800" dirty="0">
                <a:solidFill>
                  <a:schemeClr val="accent6">
                    <a:lumMod val="75000"/>
                  </a:schemeClr>
                </a:solidFill>
                <a:sym typeface="Lucida Grande" charset="0"/>
              </a:rPr>
              <a:t>Longitudinal section (top) and plan (bottom) of Santa Costanza, Rome, Italy, ca. 337–351.</a:t>
            </a:r>
          </a:p>
        </p:txBody>
      </p:sp>
      <p:pic>
        <p:nvPicPr>
          <p:cNvPr id="80899" name="Picture 3">
            <a:extLst>
              <a:ext uri="{FF2B5EF4-FFF2-40B4-BE49-F238E27FC236}">
                <a16:creationId xmlns:a16="http://schemas.microsoft.com/office/drawing/2014/main" id="{9DFEBD93-B0E2-A648-9E9A-6BB98B86F82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864" y="0"/>
            <a:ext cx="4567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5311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Text Box 2">
            <a:extLst>
              <a:ext uri="{FF2B5EF4-FFF2-40B4-BE49-F238E27FC236}">
                <a16:creationId xmlns:a16="http://schemas.microsoft.com/office/drawing/2014/main" id="{8D436D41-5CBC-8242-AD3B-A7D372458A0D}"/>
              </a:ext>
            </a:extLst>
          </p:cNvPr>
          <p:cNvSpPr txBox="1">
            <a:spLocks noChangeArrowheads="1"/>
          </p:cNvSpPr>
          <p:nvPr/>
        </p:nvSpPr>
        <p:spPr bwMode="auto">
          <a:xfrm>
            <a:off x="1981200" y="4953000"/>
            <a:ext cx="3810000" cy="1631950"/>
          </a:xfrm>
          <a:prstGeom prst="rect">
            <a:avLst/>
          </a:prstGeom>
          <a:noFill/>
          <a:ln w="9525">
            <a:noFill/>
            <a:miter lim="800000"/>
            <a:headEnd/>
            <a:tailEnd/>
          </a:ln>
        </p:spPr>
        <p:txBody>
          <a:bodyPr>
            <a:spAutoFit/>
          </a:bodyPr>
          <a:lstStyle/>
          <a:p>
            <a:pPr algn="r" eaLnBrk="1" hangingPunct="1">
              <a:spcBef>
                <a:spcPct val="50000"/>
              </a:spcBef>
              <a:defRPr/>
            </a:pPr>
            <a:r>
              <a:rPr lang="en-US" sz="2000" i="1" dirty="0">
                <a:solidFill>
                  <a:srgbClr val="FBAE00"/>
                </a:solidFill>
                <a:cs typeface="ヒラギノ明朝 ProN W6" charset="-128"/>
                <a:sym typeface="Times" charset="0"/>
              </a:rPr>
              <a:t>Santa </a:t>
            </a:r>
            <a:r>
              <a:rPr lang="en-US" sz="2000" i="1" dirty="0" err="1">
                <a:solidFill>
                  <a:srgbClr val="FBAE00"/>
                </a:solidFill>
                <a:cs typeface="ヒラギノ明朝 ProN W6" charset="-128"/>
                <a:sym typeface="Times" charset="0"/>
              </a:rPr>
              <a:t>Costanza</a:t>
            </a:r>
            <a:r>
              <a:rPr lang="en-US" sz="2000" i="1" dirty="0">
                <a:solidFill>
                  <a:srgbClr val="FBAE00"/>
                </a:solidFill>
                <a:cs typeface="ヒラギノ明朝 ProN W6" charset="-128"/>
                <a:sym typeface="Times" charset="0"/>
              </a:rPr>
              <a:t> vault mosaic</a:t>
            </a:r>
          </a:p>
          <a:p>
            <a:pPr algn="r" eaLnBrk="1" hangingPunct="1">
              <a:spcBef>
                <a:spcPct val="50000"/>
              </a:spcBef>
              <a:defRPr/>
            </a:pPr>
            <a:r>
              <a:rPr lang="en-US" sz="2000" dirty="0">
                <a:solidFill>
                  <a:srgbClr val="FBAE00"/>
                </a:solidFill>
                <a:cs typeface="ヒラギノ明朝 ProN W6" charset="-128"/>
                <a:sym typeface="Times" charset="0"/>
              </a:rPr>
              <a:t>Rome, Italy</a:t>
            </a:r>
          </a:p>
          <a:p>
            <a:pPr algn="r" eaLnBrk="1" hangingPunct="1">
              <a:spcBef>
                <a:spcPct val="50000"/>
              </a:spcBef>
              <a:defRPr/>
            </a:pPr>
            <a:r>
              <a:rPr lang="en-US" sz="2000" dirty="0">
                <a:solidFill>
                  <a:srgbClr val="FBAE00"/>
                </a:solidFill>
                <a:cs typeface="ヒラギノ明朝 ProN W6" charset="-128"/>
                <a:sym typeface="Times" charset="0"/>
              </a:rPr>
              <a:t>ca. 337-351</a:t>
            </a:r>
            <a:br>
              <a:rPr lang="en-US" sz="2000" dirty="0">
                <a:solidFill>
                  <a:srgbClr val="FBAE00"/>
                </a:solidFill>
                <a:cs typeface="ヒラギノ明朝 ProN W6" charset="-128"/>
                <a:sym typeface="Times" charset="0"/>
              </a:rPr>
            </a:br>
            <a:r>
              <a:rPr lang="en-US" sz="2000" dirty="0" err="1">
                <a:solidFill>
                  <a:srgbClr val="FBAE00"/>
                </a:solidFill>
                <a:cs typeface="ヒラギノ明朝 ProN W6" charset="-128"/>
                <a:sym typeface="Times" charset="0"/>
              </a:rPr>
              <a:t>tessera</a:t>
            </a:r>
            <a:r>
              <a:rPr lang="en-US" sz="2000" dirty="0">
                <a:solidFill>
                  <a:srgbClr val="FBAE00"/>
                </a:solidFill>
                <a:cs typeface="ヒラギノ明朝 ProN W6" charset="-128"/>
                <a:sym typeface="Times" charset="0"/>
              </a:rPr>
              <a:t> mosaic</a:t>
            </a:r>
          </a:p>
        </p:txBody>
      </p:sp>
      <p:pic>
        <p:nvPicPr>
          <p:cNvPr id="81922" name="Picture 5" descr="05.jpg                                                         000CE0F8William's Hard Drive           B6EA260F:">
            <a:extLst>
              <a:ext uri="{FF2B5EF4-FFF2-40B4-BE49-F238E27FC236}">
                <a16:creationId xmlns:a16="http://schemas.microsoft.com/office/drawing/2014/main" id="{CB4DEE99-2E2A-B548-A7A7-2F41A7A1A41F}"/>
              </a:ext>
            </a:extLst>
          </p:cNvPr>
          <p:cNvPicPr>
            <a:picLocks noChangeAspect="1" noChangeArrowheads="1"/>
          </p:cNvPicPr>
          <p:nvPr/>
        </p:nvPicPr>
        <p:blipFill>
          <a:blip r:embed="rId3">
            <a:lum contrast="2000"/>
            <a:extLst>
              <a:ext uri="{28A0092B-C50C-407E-A947-70E740481C1C}">
                <a14:useLocalDpi xmlns:a14="http://schemas.microsoft.com/office/drawing/2010/main" val="0"/>
              </a:ext>
            </a:extLst>
          </a:blip>
          <a:srcRect/>
          <a:stretch>
            <a:fillRect/>
          </a:stretch>
        </p:blipFill>
        <p:spPr bwMode="auto">
          <a:xfrm>
            <a:off x="6019800" y="152401"/>
            <a:ext cx="44196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558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909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14"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9B869F4-5AA5-2A44-B544-CA577D23FBBD}"/>
              </a:ext>
            </a:extLst>
          </p:cNvPr>
          <p:cNvSpPr>
            <a:spLocks noGrp="1" noChangeArrowheads="1"/>
          </p:cNvSpPr>
          <p:nvPr>
            <p:ph type="title"/>
          </p:nvPr>
        </p:nvSpPr>
        <p:spPr>
          <a:xfrm>
            <a:off x="6883510" y="1111250"/>
            <a:ext cx="3746390" cy="844550"/>
          </a:xfrm>
        </p:spPr>
        <p:txBody>
          <a:bodyPr vert="horz" lIns="91440" tIns="45720" rIns="132080" bIns="45720" rtlCol="0" anchor="t">
            <a:noAutofit/>
          </a:bodyPr>
          <a:lstStyle/>
          <a:p>
            <a:pPr eaLnBrk="1" hangingPunct="1">
              <a:defRPr/>
            </a:pPr>
            <a:r>
              <a:rPr lang="en-US" altLang="en-US" sz="2000" dirty="0">
                <a:solidFill>
                  <a:schemeClr val="accent6">
                    <a:lumMod val="75000"/>
                  </a:schemeClr>
                </a:solidFill>
                <a:sym typeface="Lucida Grande" charset="0"/>
              </a:rPr>
              <a:t>Mausoleum of </a:t>
            </a:r>
            <a:r>
              <a:rPr lang="en-US" altLang="en-US" sz="2000" dirty="0" err="1">
                <a:solidFill>
                  <a:schemeClr val="accent6">
                    <a:lumMod val="75000"/>
                  </a:schemeClr>
                </a:solidFill>
                <a:sym typeface="Lucida Grande" charset="0"/>
              </a:rPr>
              <a:t>Galla</a:t>
            </a:r>
            <a:r>
              <a:rPr lang="en-US" altLang="en-US" sz="2000" dirty="0">
                <a:solidFill>
                  <a:schemeClr val="accent6">
                    <a:lumMod val="75000"/>
                  </a:schemeClr>
                </a:solidFill>
                <a:sym typeface="Lucida Grande" charset="0"/>
              </a:rPr>
              <a:t> </a:t>
            </a:r>
            <a:r>
              <a:rPr lang="en-US" altLang="en-US" sz="2000" dirty="0" err="1">
                <a:solidFill>
                  <a:schemeClr val="accent6">
                    <a:lumMod val="75000"/>
                  </a:schemeClr>
                </a:solidFill>
                <a:sym typeface="Lucida Grande" charset="0"/>
              </a:rPr>
              <a:t>Placidia</a:t>
            </a:r>
            <a:r>
              <a:rPr lang="en-US" altLang="en-US" sz="2000" dirty="0">
                <a:solidFill>
                  <a:schemeClr val="accent6">
                    <a:lumMod val="75000"/>
                  </a:schemeClr>
                </a:solidFill>
                <a:sym typeface="Lucida Grande" charset="0"/>
              </a:rPr>
              <a:t>, Ravenna, Italy, ca. 425. </a:t>
            </a:r>
          </a:p>
        </p:txBody>
      </p:sp>
      <p:pic>
        <p:nvPicPr>
          <p:cNvPr id="96259" name="Picture 3">
            <a:extLst>
              <a:ext uri="{FF2B5EF4-FFF2-40B4-BE49-F238E27FC236}">
                <a16:creationId xmlns:a16="http://schemas.microsoft.com/office/drawing/2014/main" id="{BAEED26D-DF7B-6047-86D1-D17392E8AB4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99" y="533400"/>
            <a:ext cx="5703501"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8E729E87-7F42-6F43-9E75-6C1FBF4BAED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700" y="3136900"/>
            <a:ext cx="572792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721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2" y="87321"/>
            <a:ext cx="4656228" cy="976312"/>
          </a:xfrm>
        </p:spPr>
        <p:txBody>
          <a:bodyPr>
            <a:noAutofit/>
          </a:bodyPr>
          <a:lstStyle/>
          <a:p>
            <a:pPr algn="ctr">
              <a:defRPr/>
            </a:pPr>
            <a:r>
              <a:rPr lang="en-US" sz="2200" dirty="0">
                <a:solidFill>
                  <a:schemeClr val="accent6">
                    <a:lumMod val="75000"/>
                  </a:schemeClr>
                </a:solidFill>
              </a:rPr>
              <a:t>Christ as the Good Shepherd, 425 CE, Early Christian, Ravenna, Italy, mosaic</a:t>
            </a:r>
            <a:br>
              <a:rPr lang="en-US" sz="2200" dirty="0">
                <a:solidFill>
                  <a:schemeClr val="accent6">
                    <a:lumMod val="75000"/>
                  </a:schemeClr>
                </a:solidFill>
              </a:rPr>
            </a:br>
            <a:r>
              <a:rPr lang="en-US" sz="2200" dirty="0">
                <a:solidFill>
                  <a:schemeClr val="accent6">
                    <a:lumMod val="75000"/>
                  </a:schemeClr>
                </a:solidFill>
              </a:rPr>
              <a:t>** NOT IN 250**</a:t>
            </a:r>
          </a:p>
        </p:txBody>
      </p:sp>
      <p:sp>
        <p:nvSpPr>
          <p:cNvPr id="14339" name="Text Placeholder 2"/>
          <p:cNvSpPr>
            <a:spLocks noGrp="1"/>
          </p:cNvSpPr>
          <p:nvPr>
            <p:ph type="body" idx="2"/>
          </p:nvPr>
        </p:nvSpPr>
        <p:spPr>
          <a:xfrm>
            <a:off x="50801" y="964001"/>
            <a:ext cx="4940300" cy="5752290"/>
          </a:xfrm>
        </p:spPr>
        <p:txBody>
          <a:bodyPr>
            <a:noAutofit/>
          </a:bodyPr>
          <a:lstStyle/>
          <a:p>
            <a:pPr eaLnBrk="1" hangingPunct="1">
              <a:buFont typeface="Arial" pitchFamily="34" charset="0"/>
              <a:buChar char="•"/>
              <a:defRPr/>
            </a:pPr>
            <a:r>
              <a:rPr lang="en-US" sz="1300" dirty="0"/>
              <a:t>From the Mausoleum of </a:t>
            </a:r>
            <a:r>
              <a:rPr lang="en-US" sz="1300" dirty="0" err="1"/>
              <a:t>Galla</a:t>
            </a:r>
            <a:r>
              <a:rPr lang="en-US" sz="1300" dirty="0"/>
              <a:t> </a:t>
            </a:r>
            <a:r>
              <a:rPr lang="en-US" sz="1300" dirty="0" err="1"/>
              <a:t>Placidia</a:t>
            </a:r>
            <a:endParaRPr lang="en-US" sz="1300" dirty="0"/>
          </a:p>
          <a:p>
            <a:pPr eaLnBrk="1" hangingPunct="1">
              <a:buFont typeface="Arial" pitchFamily="34" charset="0"/>
              <a:buChar char="•"/>
              <a:defRPr/>
            </a:pPr>
            <a:r>
              <a:rPr lang="en-US" sz="1300" dirty="0"/>
              <a:t>Subject of a lunette above the entrance</a:t>
            </a:r>
          </a:p>
          <a:p>
            <a:pPr eaLnBrk="1" hangingPunct="1">
              <a:buFont typeface="Arial" pitchFamily="34" charset="0"/>
              <a:buChar char="•"/>
              <a:defRPr/>
            </a:pPr>
            <a:r>
              <a:rPr lang="en-US" sz="1300" dirty="0"/>
              <a:t>Regal depiction of Christ</a:t>
            </a:r>
          </a:p>
          <a:p>
            <a:pPr eaLnBrk="1" hangingPunct="1">
              <a:buFont typeface="Arial" pitchFamily="34" charset="0"/>
              <a:buChar char="•"/>
              <a:defRPr/>
            </a:pPr>
            <a:r>
              <a:rPr lang="en-US" sz="1300" dirty="0"/>
              <a:t>Not carrying a lamb on his shoulders, but sitting among his flock, haloed and in gold and purple robes (purple robes symbolized wealth, royalty, high rank, etc) and observes his flock</a:t>
            </a:r>
          </a:p>
          <a:p>
            <a:pPr eaLnBrk="1" hangingPunct="1">
              <a:buFont typeface="Arial" pitchFamily="34" charset="0"/>
              <a:buChar char="•"/>
              <a:defRPr/>
            </a:pPr>
            <a:r>
              <a:rPr lang="en-US" sz="1300" dirty="0"/>
              <a:t>Sheep are in groups of two and three all facing him</a:t>
            </a:r>
          </a:p>
          <a:p>
            <a:pPr eaLnBrk="1" hangingPunct="1">
              <a:buFont typeface="Arial" pitchFamily="34" charset="0"/>
              <a:buChar char="•"/>
              <a:defRPr/>
            </a:pPr>
            <a:r>
              <a:rPr lang="en-US" sz="1300" dirty="0"/>
              <a:t>Arrangement is loose and informal and seem to exist on a flat surface with no depth or space</a:t>
            </a:r>
          </a:p>
          <a:p>
            <a:pPr eaLnBrk="1" hangingPunct="1">
              <a:buFont typeface="Arial" pitchFamily="34" charset="0"/>
              <a:buChar char="•"/>
              <a:defRPr/>
            </a:pPr>
            <a:r>
              <a:rPr lang="en-US" altLang="en-US" sz="1200" dirty="0">
                <a:solidFill>
                  <a:schemeClr val="tx1"/>
                </a:solidFill>
                <a:ea typeface="ＭＳ Ｐゴシック" panose="020B0600070205080204" pitchFamily="34" charset="-128"/>
              </a:rPr>
              <a:t>All the forms have 3 dimensional bulk and cast shadows, and are within a carefully rendered landscape space. </a:t>
            </a:r>
            <a:endParaRPr lang="en-US" sz="1300" dirty="0">
              <a:solidFill>
                <a:schemeClr val="tx1"/>
              </a:solidFill>
            </a:endParaRPr>
          </a:p>
          <a:p>
            <a:pPr eaLnBrk="1" hangingPunct="1">
              <a:buFont typeface="Arial" pitchFamily="34" charset="0"/>
              <a:buChar char="•"/>
              <a:defRPr/>
            </a:pPr>
            <a:r>
              <a:rPr lang="en-US" sz="1300" dirty="0"/>
              <a:t>Still rooted in classical tradition</a:t>
            </a:r>
          </a:p>
          <a:p>
            <a:pPr eaLnBrk="1" hangingPunct="1">
              <a:buFont typeface="Arial" pitchFamily="34" charset="0"/>
              <a:buChar char="•"/>
              <a:defRPr/>
            </a:pPr>
            <a:r>
              <a:rPr lang="en-US" sz="1300" dirty="0"/>
              <a:t>SIGNIFICANCE</a:t>
            </a:r>
          </a:p>
          <a:p>
            <a:pPr eaLnBrk="1" hangingPunct="1">
              <a:buFont typeface="Arial" pitchFamily="34" charset="0"/>
              <a:buChar char="•"/>
              <a:defRPr/>
            </a:pPr>
            <a:r>
              <a:rPr lang="en-US" sz="1300" dirty="0"/>
              <a:t>Depiction of Christ is clearly divine and powerful</a:t>
            </a:r>
          </a:p>
          <a:p>
            <a:pPr eaLnBrk="1" hangingPunct="1">
              <a:buFont typeface="Arial" pitchFamily="34" charset="0"/>
              <a:buChar char="•"/>
              <a:defRPr/>
            </a:pPr>
            <a:r>
              <a:rPr lang="en-US" sz="1300" dirty="0"/>
              <a:t>Depiction is classical even if subject matter is Christian</a:t>
            </a:r>
          </a:p>
          <a:p>
            <a:pPr lvl="1">
              <a:buFont typeface="Arial" pitchFamily="34" charset="0"/>
              <a:buChar char="•"/>
              <a:defRPr/>
            </a:pPr>
            <a:r>
              <a:rPr lang="en-US" altLang="en-US" sz="1600" dirty="0">
                <a:solidFill>
                  <a:srgbClr val="FBAE00"/>
                </a:solidFill>
                <a:ea typeface="ＭＳ Ｐゴシック" panose="020B0600070205080204" pitchFamily="34" charset="-128"/>
              </a:rPr>
              <a:t>Note Christ’s halo and his imperial purple robe.  </a:t>
            </a:r>
          </a:p>
          <a:p>
            <a:pPr eaLnBrk="1" hangingPunct="1">
              <a:buFont typeface="Arial" pitchFamily="34" charset="0"/>
              <a:buChar char="•"/>
              <a:defRPr/>
            </a:pPr>
            <a:r>
              <a:rPr lang="en-US" sz="1300" dirty="0"/>
              <a:t> </a:t>
            </a:r>
          </a:p>
        </p:txBody>
      </p:sp>
      <p:pic>
        <p:nvPicPr>
          <p:cNvPr id="14340" name="Picture 3" descr="mosaic, Galla Placidia"/>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17232"/>
          <a:stretch>
            <a:fillRect/>
          </a:stretch>
        </p:blipFill>
        <p:spPr>
          <a:xfrm>
            <a:off x="4991101" y="192088"/>
            <a:ext cx="6681754" cy="3654976"/>
          </a:xfrm>
          <a:noFill/>
        </p:spPr>
      </p:pic>
      <p:pic>
        <p:nvPicPr>
          <p:cNvPr id="14341" name="Picture 4" descr="image017.jpg                                                   000CE356William's Hard Drive           B6EA260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8822" y="4206073"/>
            <a:ext cx="28956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a:extLst>
              <a:ext uri="{FF2B5EF4-FFF2-40B4-BE49-F238E27FC236}">
                <a16:creationId xmlns:a16="http://schemas.microsoft.com/office/drawing/2014/main" id="{B33EF9B2-FC1A-1649-9363-B79B8166B8A9}"/>
              </a:ext>
            </a:extLst>
          </p:cNvPr>
          <p:cNvSpPr txBox="1">
            <a:spLocks noChangeArrowheads="1"/>
          </p:cNvSpPr>
          <p:nvPr/>
        </p:nvSpPr>
        <p:spPr bwMode="auto">
          <a:xfrm>
            <a:off x="5537200" y="6446035"/>
            <a:ext cx="601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r>
              <a:rPr lang="en-US" altLang="en-US" sz="1800" b="0" dirty="0">
                <a:solidFill>
                  <a:srgbClr val="FBAE00"/>
                </a:solidFill>
                <a:latin typeface="Arial" panose="020B0604020202020204" pitchFamily="34" charset="0"/>
                <a:ea typeface="ＭＳ Ｐゴシック" panose="020B0600070205080204" pitchFamily="34" charset="-128"/>
                <a:hlinkClick r:id="rId4"/>
              </a:rPr>
              <a:t>The Mausoleum of Galla Placidia – SmART History video</a:t>
            </a:r>
            <a:endParaRPr lang="en-US" altLang="en-US" sz="1800" b="0" dirty="0">
              <a:solidFill>
                <a:srgbClr val="FBAE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27151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blinds(horizontal)">
                                      <p:cBhvr>
                                        <p:cTn id="7" dur="500"/>
                                        <p:tgtEl>
                                          <p:spTgt spid="1433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4339">
                                            <p:txEl>
                                              <p:pRg st="1" end="1"/>
                                            </p:txEl>
                                          </p:spTgt>
                                        </p:tgtEl>
                                        <p:attrNameLst>
                                          <p:attrName>style.visibility</p:attrName>
                                        </p:attrNameLst>
                                      </p:cBhvr>
                                      <p:to>
                                        <p:strVal val="visible"/>
                                      </p:to>
                                    </p:set>
                                    <p:animEffect transition="in" filter="blinds(horizontal)">
                                      <p:cBhvr>
                                        <p:cTn id="10" dur="500"/>
                                        <p:tgtEl>
                                          <p:spTgt spid="14339">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4339">
                                            <p:txEl>
                                              <p:pRg st="2" end="2"/>
                                            </p:txEl>
                                          </p:spTgt>
                                        </p:tgtEl>
                                        <p:attrNameLst>
                                          <p:attrName>style.visibility</p:attrName>
                                        </p:attrNameLst>
                                      </p:cBhvr>
                                      <p:to>
                                        <p:strVal val="visible"/>
                                      </p:to>
                                    </p:set>
                                    <p:animEffect transition="in" filter="blinds(horizontal)">
                                      <p:cBhvr>
                                        <p:cTn id="13" dur="500"/>
                                        <p:tgtEl>
                                          <p:spTgt spid="14339">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4339">
                                            <p:txEl>
                                              <p:pRg st="3" end="3"/>
                                            </p:txEl>
                                          </p:spTgt>
                                        </p:tgtEl>
                                        <p:attrNameLst>
                                          <p:attrName>style.visibility</p:attrName>
                                        </p:attrNameLst>
                                      </p:cBhvr>
                                      <p:to>
                                        <p:strVal val="visible"/>
                                      </p:to>
                                    </p:set>
                                    <p:animEffect transition="in" filter="blinds(horizontal)">
                                      <p:cBhvr>
                                        <p:cTn id="16" dur="500"/>
                                        <p:tgtEl>
                                          <p:spTgt spid="14339">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4339">
                                            <p:txEl>
                                              <p:pRg st="4" end="4"/>
                                            </p:txEl>
                                          </p:spTgt>
                                        </p:tgtEl>
                                        <p:attrNameLst>
                                          <p:attrName>style.visibility</p:attrName>
                                        </p:attrNameLst>
                                      </p:cBhvr>
                                      <p:to>
                                        <p:strVal val="visible"/>
                                      </p:to>
                                    </p:set>
                                    <p:animEffect transition="in" filter="blinds(horizontal)">
                                      <p:cBhvr>
                                        <p:cTn id="19" dur="500"/>
                                        <p:tgtEl>
                                          <p:spTgt spid="14339">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4339">
                                            <p:txEl>
                                              <p:pRg st="5" end="5"/>
                                            </p:txEl>
                                          </p:spTgt>
                                        </p:tgtEl>
                                        <p:attrNameLst>
                                          <p:attrName>style.visibility</p:attrName>
                                        </p:attrNameLst>
                                      </p:cBhvr>
                                      <p:to>
                                        <p:strVal val="visible"/>
                                      </p:to>
                                    </p:set>
                                    <p:animEffect transition="in" filter="blinds(horizontal)">
                                      <p:cBhvr>
                                        <p:cTn id="22" dur="500"/>
                                        <p:tgtEl>
                                          <p:spTgt spid="14339">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4339">
                                            <p:txEl>
                                              <p:pRg st="6" end="6"/>
                                            </p:txEl>
                                          </p:spTgt>
                                        </p:tgtEl>
                                        <p:attrNameLst>
                                          <p:attrName>style.visibility</p:attrName>
                                        </p:attrNameLst>
                                      </p:cBhvr>
                                      <p:to>
                                        <p:strVal val="visible"/>
                                      </p:to>
                                    </p:set>
                                    <p:animEffect transition="in" filter="blinds(horizontal)">
                                      <p:cBhvr>
                                        <p:cTn id="25" dur="500"/>
                                        <p:tgtEl>
                                          <p:spTgt spid="14339">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14339">
                                            <p:txEl>
                                              <p:pRg st="7" end="7"/>
                                            </p:txEl>
                                          </p:spTgt>
                                        </p:tgtEl>
                                        <p:attrNameLst>
                                          <p:attrName>style.visibility</p:attrName>
                                        </p:attrNameLst>
                                      </p:cBhvr>
                                      <p:to>
                                        <p:strVal val="visible"/>
                                      </p:to>
                                    </p:set>
                                    <p:animEffect transition="in" filter="blinds(horizontal)">
                                      <p:cBhvr>
                                        <p:cTn id="28" dur="500"/>
                                        <p:tgtEl>
                                          <p:spTgt spid="14339">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14339">
                                            <p:txEl>
                                              <p:pRg st="9" end="9"/>
                                            </p:txEl>
                                          </p:spTgt>
                                        </p:tgtEl>
                                        <p:attrNameLst>
                                          <p:attrName>style.visibility</p:attrName>
                                        </p:attrNameLst>
                                      </p:cBhvr>
                                      <p:to>
                                        <p:strVal val="visible"/>
                                      </p:to>
                                    </p:set>
                                    <p:animEffect transition="in" filter="blinds(horizontal)">
                                      <p:cBhvr>
                                        <p:cTn id="33" dur="500"/>
                                        <p:tgtEl>
                                          <p:spTgt spid="14339">
                                            <p:txEl>
                                              <p:pRg st="9" end="9"/>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4339">
                                            <p:txEl>
                                              <p:pRg st="10" end="10"/>
                                            </p:txEl>
                                          </p:spTgt>
                                        </p:tgtEl>
                                        <p:attrNameLst>
                                          <p:attrName>style.visibility</p:attrName>
                                        </p:attrNameLst>
                                      </p:cBhvr>
                                      <p:to>
                                        <p:strVal val="visible"/>
                                      </p:to>
                                    </p:set>
                                    <p:animEffect transition="in" filter="blinds(horizontal)">
                                      <p:cBhvr>
                                        <p:cTn id="36" dur="500"/>
                                        <p:tgtEl>
                                          <p:spTgt spid="14339">
                                            <p:txEl>
                                              <p:pRg st="10" end="10"/>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14339">
                                            <p:txEl>
                                              <p:pRg st="11" end="11"/>
                                            </p:txEl>
                                          </p:spTgt>
                                        </p:tgtEl>
                                        <p:attrNameLst>
                                          <p:attrName>style.visibility</p:attrName>
                                        </p:attrNameLst>
                                      </p:cBhvr>
                                      <p:to>
                                        <p:strVal val="visible"/>
                                      </p:to>
                                    </p:set>
                                    <p:animEffect transition="in" filter="blinds(horizontal)">
                                      <p:cBhvr>
                                        <p:cTn id="39" dur="500"/>
                                        <p:tgtEl>
                                          <p:spTgt spid="14339">
                                            <p:txEl>
                                              <p:pRg st="11" end="11"/>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14339">
                                            <p:txEl>
                                              <p:pRg st="12" end="12"/>
                                            </p:txEl>
                                          </p:spTgt>
                                        </p:tgtEl>
                                        <p:attrNameLst>
                                          <p:attrName>style.visibility</p:attrName>
                                        </p:attrNameLst>
                                      </p:cBhvr>
                                      <p:to>
                                        <p:strVal val="visible"/>
                                      </p:to>
                                    </p:set>
                                    <p:animEffect transition="in" filter="blinds(horizontal)">
                                      <p:cBhvr>
                                        <p:cTn id="42" dur="500"/>
                                        <p:tgtEl>
                                          <p:spTgt spid="1433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55" y="284218"/>
            <a:ext cx="3713701" cy="976312"/>
          </a:xfrm>
        </p:spPr>
        <p:txBody>
          <a:bodyPr>
            <a:noAutofit/>
          </a:bodyPr>
          <a:lstStyle/>
          <a:p>
            <a:pPr algn="ctr" eaLnBrk="1" hangingPunct="1">
              <a:defRPr/>
            </a:pPr>
            <a:r>
              <a:rPr lang="en-US" sz="2200" dirty="0">
                <a:solidFill>
                  <a:schemeClr val="accent6">
                    <a:lumMod val="75000"/>
                  </a:schemeClr>
                </a:solidFill>
              </a:rPr>
              <a:t>Mausoleum of </a:t>
            </a:r>
            <a:r>
              <a:rPr lang="en-US" sz="2200" dirty="0" err="1">
                <a:solidFill>
                  <a:schemeClr val="accent6">
                    <a:lumMod val="75000"/>
                  </a:schemeClr>
                </a:solidFill>
              </a:rPr>
              <a:t>Galla</a:t>
            </a:r>
            <a:r>
              <a:rPr lang="en-US" sz="2200" dirty="0">
                <a:solidFill>
                  <a:schemeClr val="accent6">
                    <a:lumMod val="75000"/>
                  </a:schemeClr>
                </a:solidFill>
              </a:rPr>
              <a:t> </a:t>
            </a:r>
            <a:r>
              <a:rPr lang="en-US" sz="2200" dirty="0" err="1">
                <a:solidFill>
                  <a:schemeClr val="accent6">
                    <a:lumMod val="75000"/>
                  </a:schemeClr>
                </a:solidFill>
              </a:rPr>
              <a:t>Placidia</a:t>
            </a:r>
            <a:r>
              <a:rPr lang="en-US" sz="2200" dirty="0">
                <a:solidFill>
                  <a:schemeClr val="accent6">
                    <a:lumMod val="75000"/>
                  </a:schemeClr>
                </a:solidFill>
              </a:rPr>
              <a:t>, 420 CE, Early Christian, Ravenna, Italy</a:t>
            </a:r>
            <a:br>
              <a:rPr lang="en-US" sz="2200" dirty="0">
                <a:solidFill>
                  <a:schemeClr val="accent6">
                    <a:lumMod val="75000"/>
                  </a:schemeClr>
                </a:solidFill>
              </a:rPr>
            </a:br>
            <a:r>
              <a:rPr lang="en-US" sz="2200" dirty="0">
                <a:solidFill>
                  <a:schemeClr val="accent6">
                    <a:lumMod val="75000"/>
                  </a:schemeClr>
                </a:solidFill>
              </a:rPr>
              <a:t>** NOT IN 250**</a:t>
            </a:r>
          </a:p>
        </p:txBody>
      </p:sp>
      <p:sp>
        <p:nvSpPr>
          <p:cNvPr id="20483" name="Text Placeholder 2"/>
          <p:cNvSpPr>
            <a:spLocks noGrp="1"/>
          </p:cNvSpPr>
          <p:nvPr>
            <p:ph type="body" idx="2"/>
          </p:nvPr>
        </p:nvSpPr>
        <p:spPr>
          <a:xfrm>
            <a:off x="177800" y="1594646"/>
            <a:ext cx="4927600" cy="4262436"/>
          </a:xfrm>
        </p:spPr>
        <p:txBody>
          <a:bodyPr>
            <a:noAutofit/>
          </a:bodyPr>
          <a:lstStyle/>
          <a:p>
            <a:pPr eaLnBrk="1" hangingPunct="1">
              <a:buFont typeface="Arial" pitchFamily="34" charset="0"/>
              <a:buChar char="•"/>
              <a:defRPr/>
            </a:pPr>
            <a:r>
              <a:rPr lang="en-US" sz="1200" dirty="0" err="1"/>
              <a:t>Galla</a:t>
            </a:r>
            <a:r>
              <a:rPr lang="en-US" sz="1200" dirty="0"/>
              <a:t> </a:t>
            </a:r>
            <a:r>
              <a:rPr lang="en-US" sz="1200" dirty="0" err="1"/>
              <a:t>Placidia</a:t>
            </a:r>
            <a:r>
              <a:rPr lang="en-US" sz="1200" dirty="0"/>
              <a:t> was the sister of Honorius, the Emperor of the West</a:t>
            </a:r>
          </a:p>
          <a:p>
            <a:pPr eaLnBrk="1" hangingPunct="1">
              <a:buFont typeface="Arial" pitchFamily="34" charset="0"/>
              <a:buChar char="•"/>
              <a:defRPr/>
            </a:pPr>
            <a:r>
              <a:rPr lang="en-US" sz="1200" dirty="0"/>
              <a:t>Small, cruciform (cross-shaped) structure with barrel-vaulted arms and a tower at the crossing</a:t>
            </a:r>
          </a:p>
          <a:p>
            <a:pPr eaLnBrk="1" hangingPunct="1">
              <a:buFont typeface="Arial" pitchFamily="34" charset="0"/>
              <a:buChar char="•"/>
              <a:defRPr/>
            </a:pPr>
            <a:r>
              <a:rPr lang="en-US" sz="1200" dirty="0"/>
              <a:t>Arms are of unequal length, has a longitudinal orientation but the emphasis is on the crossing tower with its vault resembling a dome</a:t>
            </a:r>
          </a:p>
          <a:p>
            <a:pPr eaLnBrk="1" hangingPunct="1">
              <a:buFont typeface="Arial" pitchFamily="34" charset="0"/>
              <a:buChar char="•"/>
              <a:defRPr/>
            </a:pPr>
            <a:r>
              <a:rPr lang="en-US" sz="1200" dirty="0"/>
              <a:t>Blind arcade-arches with no actual openings on the exterior</a:t>
            </a:r>
          </a:p>
          <a:p>
            <a:pPr eaLnBrk="1" hangingPunct="1">
              <a:buFont typeface="Arial" pitchFamily="34" charset="0"/>
              <a:buChar char="•"/>
              <a:defRPr/>
            </a:pPr>
            <a:r>
              <a:rPr lang="en-US" sz="1200" dirty="0"/>
              <a:t>The earliest example of the successful fusion of two basic Late Antique plans,--the longitudinal (used for </a:t>
            </a:r>
            <a:r>
              <a:rPr lang="en-US" sz="1200" dirty="0" err="1"/>
              <a:t>basilican</a:t>
            </a:r>
            <a:r>
              <a:rPr lang="en-US" sz="1200" dirty="0"/>
              <a:t> churches) and the central plan (used for baptisteries and mausoleums)</a:t>
            </a:r>
          </a:p>
          <a:p>
            <a:pPr eaLnBrk="1" hangingPunct="1">
              <a:buFont typeface="Arial" pitchFamily="34" charset="0"/>
              <a:buChar char="•"/>
              <a:defRPr/>
            </a:pPr>
            <a:r>
              <a:rPr lang="en-US" sz="1200" dirty="0"/>
              <a:t>This type of plan was to have along history in church architecture</a:t>
            </a:r>
          </a:p>
          <a:p>
            <a:pPr eaLnBrk="1" hangingPunct="1">
              <a:buFont typeface="Arial" pitchFamily="34" charset="0"/>
              <a:buChar char="•"/>
              <a:defRPr/>
            </a:pPr>
            <a:r>
              <a:rPr lang="en-US" sz="1200" dirty="0"/>
              <a:t>SIGNIFICANCE</a:t>
            </a:r>
          </a:p>
          <a:p>
            <a:pPr eaLnBrk="1" hangingPunct="1">
              <a:buFont typeface="Arial" pitchFamily="34" charset="0"/>
              <a:buChar char="•"/>
              <a:defRPr/>
            </a:pPr>
            <a:r>
              <a:rPr lang="en-US" sz="1200" dirty="0"/>
              <a:t>Successful fusion of two basic plans</a:t>
            </a:r>
          </a:p>
          <a:p>
            <a:pPr eaLnBrk="1" hangingPunct="1">
              <a:buFont typeface="Arial" pitchFamily="34" charset="0"/>
              <a:buChar char="•"/>
              <a:defRPr/>
            </a:pPr>
            <a:r>
              <a:rPr lang="en-US" sz="1200" dirty="0"/>
              <a:t>Influential on later church architecture</a:t>
            </a:r>
          </a:p>
        </p:txBody>
      </p:sp>
      <p:pic>
        <p:nvPicPr>
          <p:cNvPr id="21508" name="Picture 7" descr=" galla.jpg                                                      000CE356William's Hard Drive           B6EA260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571813" y="153432"/>
            <a:ext cx="5735932" cy="4009809"/>
          </a:xfrm>
          <a:noFill/>
        </p:spPr>
      </p:pic>
      <p:pic>
        <p:nvPicPr>
          <p:cNvPr id="21509" name="Picture 4" descr="image017.jpg                                                   000CE356William's Hard Drive           B6EA260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9079" y="4289425"/>
            <a:ext cx="35814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1033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blinds(horizontal)">
                                      <p:cBhvr>
                                        <p:cTn id="7" dur="500"/>
                                        <p:tgtEl>
                                          <p:spTgt spid="2048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0483">
                                            <p:txEl>
                                              <p:pRg st="1" end="1"/>
                                            </p:txEl>
                                          </p:spTgt>
                                        </p:tgtEl>
                                        <p:attrNameLst>
                                          <p:attrName>style.visibility</p:attrName>
                                        </p:attrNameLst>
                                      </p:cBhvr>
                                      <p:to>
                                        <p:strVal val="visible"/>
                                      </p:to>
                                    </p:set>
                                    <p:animEffect transition="in" filter="blinds(horizontal)">
                                      <p:cBhvr>
                                        <p:cTn id="10" dur="500"/>
                                        <p:tgtEl>
                                          <p:spTgt spid="2048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animEffect transition="in" filter="blinds(horizontal)">
                                      <p:cBhvr>
                                        <p:cTn id="13" dur="500"/>
                                        <p:tgtEl>
                                          <p:spTgt spid="2048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0483">
                                            <p:txEl>
                                              <p:pRg st="3" end="3"/>
                                            </p:txEl>
                                          </p:spTgt>
                                        </p:tgtEl>
                                        <p:attrNameLst>
                                          <p:attrName>style.visibility</p:attrName>
                                        </p:attrNameLst>
                                      </p:cBhvr>
                                      <p:to>
                                        <p:strVal val="visible"/>
                                      </p:to>
                                    </p:set>
                                    <p:animEffect transition="in" filter="blinds(horizontal)">
                                      <p:cBhvr>
                                        <p:cTn id="16" dur="500"/>
                                        <p:tgtEl>
                                          <p:spTgt spid="2048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animEffect transition="in" filter="blinds(horizontal)">
                                      <p:cBhvr>
                                        <p:cTn id="19" dur="500"/>
                                        <p:tgtEl>
                                          <p:spTgt spid="2048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0483">
                                            <p:txEl>
                                              <p:pRg st="5" end="5"/>
                                            </p:txEl>
                                          </p:spTgt>
                                        </p:tgtEl>
                                        <p:attrNameLst>
                                          <p:attrName>style.visibility</p:attrName>
                                        </p:attrNameLst>
                                      </p:cBhvr>
                                      <p:to>
                                        <p:strVal val="visible"/>
                                      </p:to>
                                    </p:set>
                                    <p:animEffect transition="in" filter="blinds(horizontal)">
                                      <p:cBhvr>
                                        <p:cTn id="22" dur="500"/>
                                        <p:tgtEl>
                                          <p:spTgt spid="2048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0483">
                                            <p:txEl>
                                              <p:pRg st="6" end="6"/>
                                            </p:txEl>
                                          </p:spTgt>
                                        </p:tgtEl>
                                        <p:attrNameLst>
                                          <p:attrName>style.visibility</p:attrName>
                                        </p:attrNameLst>
                                      </p:cBhvr>
                                      <p:to>
                                        <p:strVal val="visible"/>
                                      </p:to>
                                    </p:set>
                                    <p:animEffect transition="in" filter="blinds(horizontal)">
                                      <p:cBhvr>
                                        <p:cTn id="27" dur="500"/>
                                        <p:tgtEl>
                                          <p:spTgt spid="20483">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20483">
                                            <p:txEl>
                                              <p:pRg st="7" end="7"/>
                                            </p:txEl>
                                          </p:spTgt>
                                        </p:tgtEl>
                                        <p:attrNameLst>
                                          <p:attrName>style.visibility</p:attrName>
                                        </p:attrNameLst>
                                      </p:cBhvr>
                                      <p:to>
                                        <p:strVal val="visible"/>
                                      </p:to>
                                    </p:set>
                                    <p:animEffect transition="in" filter="blinds(horizontal)">
                                      <p:cBhvr>
                                        <p:cTn id="30" dur="500"/>
                                        <p:tgtEl>
                                          <p:spTgt spid="20483">
                                            <p:txEl>
                                              <p:pRg st="7" end="7"/>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20483">
                                            <p:txEl>
                                              <p:pRg st="8" end="8"/>
                                            </p:txEl>
                                          </p:spTgt>
                                        </p:tgtEl>
                                        <p:attrNameLst>
                                          <p:attrName>style.visibility</p:attrName>
                                        </p:attrNameLst>
                                      </p:cBhvr>
                                      <p:to>
                                        <p:strVal val="visible"/>
                                      </p:to>
                                    </p:set>
                                    <p:animEffect transition="in" filter="blinds(horizontal)">
                                      <p:cBhvr>
                                        <p:cTn id="33" dur="500"/>
                                        <p:tgtEl>
                                          <p:spTgt spid="204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604" y="357397"/>
            <a:ext cx="3505199" cy="976312"/>
          </a:xfrm>
        </p:spPr>
        <p:txBody>
          <a:bodyPr>
            <a:noAutofit/>
          </a:bodyPr>
          <a:lstStyle/>
          <a:p>
            <a:pPr algn="ctr" eaLnBrk="1" hangingPunct="1">
              <a:defRPr/>
            </a:pPr>
            <a:r>
              <a:rPr lang="en-US" sz="2200" dirty="0" err="1">
                <a:solidFill>
                  <a:schemeClr val="accent6">
                    <a:lumMod val="75000"/>
                  </a:schemeClr>
                </a:solidFill>
              </a:rPr>
              <a:t>Sant’Apollinare</a:t>
            </a:r>
            <a:r>
              <a:rPr lang="en-US" sz="2200" dirty="0">
                <a:solidFill>
                  <a:schemeClr val="accent6">
                    <a:lumMod val="75000"/>
                  </a:schemeClr>
                </a:solidFill>
              </a:rPr>
              <a:t> Nuovo, </a:t>
            </a:r>
            <a:br>
              <a:rPr lang="en-US" sz="2200" dirty="0">
                <a:solidFill>
                  <a:schemeClr val="accent6">
                    <a:lumMod val="75000"/>
                  </a:schemeClr>
                </a:solidFill>
              </a:rPr>
            </a:br>
            <a:r>
              <a:rPr lang="en-US" sz="2200" dirty="0">
                <a:solidFill>
                  <a:schemeClr val="accent6">
                    <a:lumMod val="75000"/>
                  </a:schemeClr>
                </a:solidFill>
              </a:rPr>
              <a:t>526 CE, Early Christian, Ravenna, Italy</a:t>
            </a:r>
            <a:br>
              <a:rPr lang="en-US" sz="2200" dirty="0">
                <a:solidFill>
                  <a:schemeClr val="accent6">
                    <a:lumMod val="75000"/>
                  </a:schemeClr>
                </a:solidFill>
              </a:rPr>
            </a:br>
            <a:r>
              <a:rPr lang="en-US" sz="2200" dirty="0">
                <a:solidFill>
                  <a:schemeClr val="accent6">
                    <a:lumMod val="75000"/>
                  </a:schemeClr>
                </a:solidFill>
              </a:rPr>
              <a:t>** NOT IN 250**</a:t>
            </a:r>
          </a:p>
        </p:txBody>
      </p:sp>
      <p:sp>
        <p:nvSpPr>
          <p:cNvPr id="22531" name="Text Placeholder 2"/>
          <p:cNvSpPr>
            <a:spLocks noGrp="1"/>
          </p:cNvSpPr>
          <p:nvPr>
            <p:ph type="body" idx="2"/>
          </p:nvPr>
        </p:nvSpPr>
        <p:spPr>
          <a:xfrm>
            <a:off x="1031887" y="1750011"/>
            <a:ext cx="3505199" cy="4262436"/>
          </a:xfrm>
        </p:spPr>
        <p:txBody>
          <a:bodyPr>
            <a:normAutofit lnSpcReduction="10000"/>
          </a:bodyPr>
          <a:lstStyle/>
          <a:p>
            <a:pPr eaLnBrk="1" hangingPunct="1">
              <a:buFont typeface="Arial" panose="020B0604020202020204" pitchFamily="34" charset="0"/>
              <a:buChar char="•"/>
            </a:pPr>
            <a:r>
              <a:rPr lang="en-US" altLang="en-US" dirty="0"/>
              <a:t>Dedicated to Saint </a:t>
            </a:r>
            <a:r>
              <a:rPr lang="en-US" altLang="en-US" dirty="0" err="1"/>
              <a:t>Apollinaris</a:t>
            </a:r>
            <a:r>
              <a:rPr lang="en-US" altLang="en-US" dirty="0"/>
              <a:t>, contained his relics</a:t>
            </a:r>
          </a:p>
          <a:p>
            <a:pPr eaLnBrk="1" hangingPunct="1">
              <a:buFont typeface="Arial" panose="020B0604020202020204" pitchFamily="34" charset="0"/>
              <a:buChar char="•"/>
            </a:pPr>
            <a:r>
              <a:rPr lang="en-US" altLang="en-US" dirty="0"/>
              <a:t>Built by Theodoric who succeeded Odoacer (by killing him)</a:t>
            </a:r>
          </a:p>
          <a:p>
            <a:pPr eaLnBrk="1" hangingPunct="1">
              <a:buFont typeface="Arial" panose="020B0604020202020204" pitchFamily="34" charset="0"/>
              <a:buChar char="•"/>
            </a:pPr>
            <a:r>
              <a:rPr lang="en-US" altLang="en-US" dirty="0"/>
              <a:t>Was originally dedicated to Jesus Christ but later to Saint </a:t>
            </a:r>
            <a:r>
              <a:rPr lang="en-US" altLang="en-US" dirty="0" err="1"/>
              <a:t>Apollinaris</a:t>
            </a:r>
            <a:endParaRPr lang="en-US" altLang="en-US" dirty="0"/>
          </a:p>
          <a:p>
            <a:pPr eaLnBrk="1" hangingPunct="1">
              <a:buFont typeface="Arial" panose="020B0604020202020204" pitchFamily="34" charset="0"/>
              <a:buChar char="•"/>
            </a:pPr>
            <a:r>
              <a:rPr lang="en-US" altLang="en-US" dirty="0"/>
              <a:t>Contains the </a:t>
            </a:r>
            <a:r>
              <a:rPr lang="en-US" altLang="en-US" dirty="0" err="1"/>
              <a:t>mosiaic</a:t>
            </a:r>
            <a:r>
              <a:rPr lang="en-US" altLang="en-US" dirty="0"/>
              <a:t> “Miracle of the Bread and Fishes”</a:t>
            </a:r>
          </a:p>
          <a:p>
            <a:pPr eaLnBrk="1" hangingPunct="1">
              <a:buFont typeface="Arial" panose="020B0604020202020204" pitchFamily="34" charset="0"/>
              <a:buChar char="•"/>
            </a:pPr>
            <a:r>
              <a:rPr lang="en-US" altLang="en-US" dirty="0"/>
              <a:t>Barrel-vaulted, Corinthian columns, clerestory</a:t>
            </a:r>
          </a:p>
          <a:p>
            <a:pPr eaLnBrk="1" hangingPunct="1">
              <a:buFont typeface="Arial" panose="020B0604020202020204" pitchFamily="34" charset="0"/>
              <a:buChar char="•"/>
            </a:pPr>
            <a:r>
              <a:rPr lang="en-US" altLang="en-US" dirty="0"/>
              <a:t>Apse, aisles, nave, and narthex, no transept</a:t>
            </a:r>
          </a:p>
        </p:txBody>
      </p:sp>
      <p:pic>
        <p:nvPicPr>
          <p:cNvPr id="22533" name="Picture 16" descr="SantApollinare%20Nuovo"/>
          <p:cNvPicPr>
            <a:picLocks noChangeAspect="1" noChangeArrowheads="1"/>
          </p:cNvPicPr>
          <p:nvPr/>
        </p:nvPicPr>
        <p:blipFill>
          <a:blip r:embed="rId2" cstate="print">
            <a:extLst>
              <a:ext uri="{28A0092B-C50C-407E-A947-70E740481C1C}">
                <a14:useLocalDpi xmlns:a14="http://schemas.microsoft.com/office/drawing/2010/main" val="0"/>
              </a:ext>
            </a:extLst>
          </a:blip>
          <a:srcRect t="6180"/>
          <a:stretch>
            <a:fillRect/>
          </a:stretch>
        </p:blipFill>
        <p:spPr bwMode="auto">
          <a:xfrm>
            <a:off x="5817935" y="4383054"/>
            <a:ext cx="18891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3" descr="89"/>
          <p:cNvPicPr>
            <a:picLocks noChangeAspect="1" noChangeArrowheads="1"/>
          </p:cNvPicPr>
          <p:nvPr/>
        </p:nvPicPr>
        <p:blipFill>
          <a:blip r:embed="rId3" cstate="print">
            <a:extLst>
              <a:ext uri="{28A0092B-C50C-407E-A947-70E740481C1C}">
                <a14:useLocalDpi xmlns:a14="http://schemas.microsoft.com/office/drawing/2010/main" val="0"/>
              </a:ext>
            </a:extLst>
          </a:blip>
          <a:srcRect l="12880" r="14133"/>
          <a:stretch>
            <a:fillRect/>
          </a:stretch>
        </p:blipFill>
        <p:spPr bwMode="auto">
          <a:xfrm>
            <a:off x="10652192" y="4191000"/>
            <a:ext cx="1295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descr="Miracle of leaves, Sant'Apollin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3932" y="4683709"/>
            <a:ext cx="2211388"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B14363D1-80FB-1347-979B-4F2148ABAEB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4798" y="57776"/>
            <a:ext cx="6979012" cy="4281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496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blinds(horizontal)">
                                      <p:cBhvr>
                                        <p:cTn id="7" dur="500"/>
                                        <p:tgtEl>
                                          <p:spTgt spid="22531">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2531">
                                            <p:txEl>
                                              <p:pRg st="1" end="1"/>
                                            </p:txEl>
                                          </p:spTgt>
                                        </p:tgtEl>
                                        <p:attrNameLst>
                                          <p:attrName>style.visibility</p:attrName>
                                        </p:attrNameLst>
                                      </p:cBhvr>
                                      <p:to>
                                        <p:strVal val="visible"/>
                                      </p:to>
                                    </p:set>
                                    <p:animEffect transition="in" filter="blinds(horizontal)">
                                      <p:cBhvr>
                                        <p:cTn id="10" dur="500"/>
                                        <p:tgtEl>
                                          <p:spTgt spid="22531">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2531">
                                            <p:txEl>
                                              <p:pRg st="2" end="2"/>
                                            </p:txEl>
                                          </p:spTgt>
                                        </p:tgtEl>
                                        <p:attrNameLst>
                                          <p:attrName>style.visibility</p:attrName>
                                        </p:attrNameLst>
                                      </p:cBhvr>
                                      <p:to>
                                        <p:strVal val="visible"/>
                                      </p:to>
                                    </p:set>
                                    <p:animEffect transition="in" filter="blinds(horizontal)">
                                      <p:cBhvr>
                                        <p:cTn id="13" dur="500"/>
                                        <p:tgtEl>
                                          <p:spTgt spid="22531">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2531">
                                            <p:txEl>
                                              <p:pRg st="3" end="3"/>
                                            </p:txEl>
                                          </p:spTgt>
                                        </p:tgtEl>
                                        <p:attrNameLst>
                                          <p:attrName>style.visibility</p:attrName>
                                        </p:attrNameLst>
                                      </p:cBhvr>
                                      <p:to>
                                        <p:strVal val="visible"/>
                                      </p:to>
                                    </p:set>
                                    <p:animEffect transition="in" filter="blinds(horizontal)">
                                      <p:cBhvr>
                                        <p:cTn id="16" dur="500"/>
                                        <p:tgtEl>
                                          <p:spTgt spid="22531">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2531">
                                            <p:txEl>
                                              <p:pRg st="4" end="4"/>
                                            </p:txEl>
                                          </p:spTgt>
                                        </p:tgtEl>
                                        <p:attrNameLst>
                                          <p:attrName>style.visibility</p:attrName>
                                        </p:attrNameLst>
                                      </p:cBhvr>
                                      <p:to>
                                        <p:strVal val="visible"/>
                                      </p:to>
                                    </p:set>
                                    <p:animEffect transition="in" filter="blinds(horizontal)">
                                      <p:cBhvr>
                                        <p:cTn id="19" dur="500"/>
                                        <p:tgtEl>
                                          <p:spTgt spid="22531">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2531">
                                            <p:txEl>
                                              <p:pRg st="5" end="5"/>
                                            </p:txEl>
                                          </p:spTgt>
                                        </p:tgtEl>
                                        <p:attrNameLst>
                                          <p:attrName>style.visibility</p:attrName>
                                        </p:attrNameLst>
                                      </p:cBhvr>
                                      <p:to>
                                        <p:strVal val="visible"/>
                                      </p:to>
                                    </p:set>
                                    <p:animEffect transition="in" filter="blinds(horizontal)">
                                      <p:cBhvr>
                                        <p:cTn id="22" dur="500"/>
                                        <p:tgtEl>
                                          <p:spTgt spid="225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995" y="134032"/>
            <a:ext cx="4367223" cy="976312"/>
          </a:xfrm>
        </p:spPr>
        <p:txBody>
          <a:bodyPr>
            <a:noAutofit/>
          </a:bodyPr>
          <a:lstStyle/>
          <a:p>
            <a:pPr>
              <a:defRPr/>
            </a:pPr>
            <a:r>
              <a:rPr lang="en-US" sz="2200" dirty="0">
                <a:solidFill>
                  <a:schemeClr val="accent6">
                    <a:lumMod val="75000"/>
                  </a:schemeClr>
                </a:solidFill>
              </a:rPr>
              <a:t>Miracle of the loaves and fishes, 500 CE, Early Christian, Ravenna, Italy, mosaic** NOT IN 250</a:t>
            </a:r>
          </a:p>
        </p:txBody>
      </p:sp>
      <p:sp>
        <p:nvSpPr>
          <p:cNvPr id="15363" name="Text Placeholder 2"/>
          <p:cNvSpPr>
            <a:spLocks noGrp="1"/>
          </p:cNvSpPr>
          <p:nvPr>
            <p:ph type="body" idx="2"/>
          </p:nvPr>
        </p:nvSpPr>
        <p:spPr>
          <a:xfrm>
            <a:off x="0" y="989428"/>
            <a:ext cx="5335587" cy="5334000"/>
          </a:xfrm>
        </p:spPr>
        <p:txBody>
          <a:bodyPr>
            <a:noAutofit/>
          </a:bodyPr>
          <a:lstStyle/>
          <a:p>
            <a:pPr eaLnBrk="1" hangingPunct="1">
              <a:buFont typeface="Arial" pitchFamily="34" charset="0"/>
              <a:buChar char="•"/>
              <a:defRPr/>
            </a:pPr>
            <a:r>
              <a:rPr lang="en-US" sz="1300" dirty="0"/>
              <a:t>From </a:t>
            </a:r>
            <a:r>
              <a:rPr lang="en-US" sz="1300" dirty="0" err="1"/>
              <a:t>Sant’Apollinare</a:t>
            </a:r>
            <a:r>
              <a:rPr lang="en-US" sz="1300" dirty="0"/>
              <a:t> </a:t>
            </a:r>
            <a:r>
              <a:rPr lang="en-US" sz="1300" dirty="0" err="1"/>
              <a:t>Nuovo</a:t>
            </a:r>
            <a:endParaRPr lang="en-US" sz="1300" dirty="0"/>
          </a:p>
          <a:p>
            <a:pPr eaLnBrk="1" hangingPunct="1">
              <a:buFont typeface="Arial" pitchFamily="34" charset="0"/>
              <a:buChar char="•"/>
              <a:defRPr/>
            </a:pPr>
            <a:r>
              <a:rPr lang="en-US" sz="1300" dirty="0"/>
              <a:t>Young Jesus with purple and gold robes (compare to Christ as the Good Shepherd, below), now has cross-inscribed nimbus (halo) on his head, signifying his divinity</a:t>
            </a:r>
          </a:p>
          <a:p>
            <a:pPr eaLnBrk="1" hangingPunct="1">
              <a:buFont typeface="Arial" pitchFamily="34" charset="0"/>
              <a:buChar char="•"/>
              <a:defRPr/>
            </a:pPr>
            <a:r>
              <a:rPr lang="en-US" sz="1300" dirty="0"/>
              <a:t>Faces the viewer with extended arms, directing his disciples to distribute the miraculously created bread and fish to the crowd (of which, presumably, the viewer is a part of)</a:t>
            </a:r>
          </a:p>
          <a:p>
            <a:pPr eaLnBrk="1" hangingPunct="1">
              <a:buFont typeface="Arial" pitchFamily="34" charset="0"/>
              <a:buChar char="•"/>
              <a:defRPr/>
            </a:pPr>
            <a:r>
              <a:rPr lang="en-US" sz="1300" dirty="0" err="1"/>
              <a:t>Mosaicist</a:t>
            </a:r>
            <a:r>
              <a:rPr lang="en-US" sz="1300" dirty="0"/>
              <a:t> used least number of figures to tell the story, aligning the figures laterally, moving them close to the foreground, placing them in a shallow picture box</a:t>
            </a:r>
          </a:p>
          <a:p>
            <a:pPr eaLnBrk="1" hangingPunct="1">
              <a:buFont typeface="Arial" pitchFamily="34" charset="0"/>
              <a:buChar char="•"/>
              <a:defRPr/>
            </a:pPr>
            <a:r>
              <a:rPr lang="en-US" sz="1300" dirty="0"/>
              <a:t>Has a golden background which takes the mosaic out of time and place and emphasizes the spiritual over the physical</a:t>
            </a:r>
          </a:p>
          <a:p>
            <a:pPr eaLnBrk="1" hangingPunct="1">
              <a:buFont typeface="Arial" pitchFamily="34" charset="0"/>
              <a:buChar char="•"/>
              <a:defRPr/>
            </a:pPr>
            <a:r>
              <a:rPr lang="en-US" sz="1300" dirty="0"/>
              <a:t>Rocks and bushes are the only indication they are outside, sky is blue and gold, feet barely touch the ground</a:t>
            </a:r>
          </a:p>
          <a:p>
            <a:pPr eaLnBrk="1" hangingPunct="1">
              <a:buFont typeface="Arial" pitchFamily="34" charset="0"/>
              <a:buChar char="•"/>
              <a:defRPr/>
            </a:pPr>
            <a:r>
              <a:rPr lang="en-US" sz="1300" dirty="0"/>
              <a:t>SIGNIFICANCE</a:t>
            </a:r>
          </a:p>
          <a:p>
            <a:pPr eaLnBrk="1" hangingPunct="1">
              <a:buFont typeface="Arial" pitchFamily="34" charset="0"/>
              <a:buChar char="•"/>
              <a:defRPr/>
            </a:pPr>
            <a:r>
              <a:rPr lang="en-US" sz="1300" dirty="0"/>
              <a:t>Divinity of Jesus is clear</a:t>
            </a:r>
          </a:p>
          <a:p>
            <a:pPr eaLnBrk="1" hangingPunct="1">
              <a:buFont typeface="Arial" pitchFamily="34" charset="0"/>
              <a:buChar char="•"/>
              <a:defRPr/>
            </a:pPr>
            <a:r>
              <a:rPr lang="en-US" sz="1300" dirty="0"/>
              <a:t>Subject engages with the viewer</a:t>
            </a:r>
          </a:p>
          <a:p>
            <a:pPr eaLnBrk="1" hangingPunct="1">
              <a:buFont typeface="Arial" pitchFamily="34" charset="0"/>
              <a:buChar char="•"/>
              <a:defRPr/>
            </a:pPr>
            <a:r>
              <a:rPr lang="en-US" sz="1300" dirty="0"/>
              <a:t>Showing advancements in depth and representation of an idea</a:t>
            </a:r>
          </a:p>
        </p:txBody>
      </p:sp>
      <p:pic>
        <p:nvPicPr>
          <p:cNvPr id="15364" name="Picture 6" descr="Miracle of leaves, Sant'Apollin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71462"/>
            <a:ext cx="533558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6" descr="SantApollinare%20Nuovo"/>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6180"/>
          <a:stretch>
            <a:fillRect/>
          </a:stretch>
        </p:blipFill>
        <p:spPr>
          <a:xfrm>
            <a:off x="6017288" y="4502944"/>
            <a:ext cx="1600200" cy="2000250"/>
          </a:xfrm>
          <a:noFill/>
        </p:spPr>
      </p:pic>
      <p:pic>
        <p:nvPicPr>
          <p:cNvPr id="15366" name="Picture 3" descr="mosaic, Galla Placidia"/>
          <p:cNvPicPr>
            <a:picLocks noChangeAspect="1" noChangeArrowheads="1"/>
          </p:cNvPicPr>
          <p:nvPr/>
        </p:nvPicPr>
        <p:blipFill>
          <a:blip r:embed="rId4">
            <a:extLst>
              <a:ext uri="{28A0092B-C50C-407E-A947-70E740481C1C}">
                <a14:useLocalDpi xmlns:a14="http://schemas.microsoft.com/office/drawing/2010/main" val="0"/>
              </a:ext>
            </a:extLst>
          </a:blip>
          <a:srcRect t="17232"/>
          <a:stretch>
            <a:fillRect/>
          </a:stretch>
        </p:blipFill>
        <p:spPr bwMode="auto">
          <a:xfrm>
            <a:off x="8460712" y="4793456"/>
            <a:ext cx="3124200"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570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blinds(horizontal)">
                                      <p:cBhvr>
                                        <p:cTn id="7" dur="500"/>
                                        <p:tgtEl>
                                          <p:spTgt spid="1536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5363">
                                            <p:txEl>
                                              <p:pRg st="1" end="1"/>
                                            </p:txEl>
                                          </p:spTgt>
                                        </p:tgtEl>
                                        <p:attrNameLst>
                                          <p:attrName>style.visibility</p:attrName>
                                        </p:attrNameLst>
                                      </p:cBhvr>
                                      <p:to>
                                        <p:strVal val="visible"/>
                                      </p:to>
                                    </p:set>
                                    <p:animEffect transition="in" filter="blinds(horizontal)">
                                      <p:cBhvr>
                                        <p:cTn id="10" dur="500"/>
                                        <p:tgtEl>
                                          <p:spTgt spid="1536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5363">
                                            <p:txEl>
                                              <p:pRg st="2" end="2"/>
                                            </p:txEl>
                                          </p:spTgt>
                                        </p:tgtEl>
                                        <p:attrNameLst>
                                          <p:attrName>style.visibility</p:attrName>
                                        </p:attrNameLst>
                                      </p:cBhvr>
                                      <p:to>
                                        <p:strVal val="visible"/>
                                      </p:to>
                                    </p:set>
                                    <p:animEffect transition="in" filter="blinds(horizontal)">
                                      <p:cBhvr>
                                        <p:cTn id="13" dur="500"/>
                                        <p:tgtEl>
                                          <p:spTgt spid="1536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5363">
                                            <p:txEl>
                                              <p:pRg st="3" end="3"/>
                                            </p:txEl>
                                          </p:spTgt>
                                        </p:tgtEl>
                                        <p:attrNameLst>
                                          <p:attrName>style.visibility</p:attrName>
                                        </p:attrNameLst>
                                      </p:cBhvr>
                                      <p:to>
                                        <p:strVal val="visible"/>
                                      </p:to>
                                    </p:set>
                                    <p:animEffect transition="in" filter="blinds(horizontal)">
                                      <p:cBhvr>
                                        <p:cTn id="16" dur="500"/>
                                        <p:tgtEl>
                                          <p:spTgt spid="1536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5363">
                                            <p:txEl>
                                              <p:pRg st="4" end="4"/>
                                            </p:txEl>
                                          </p:spTgt>
                                        </p:tgtEl>
                                        <p:attrNameLst>
                                          <p:attrName>style.visibility</p:attrName>
                                        </p:attrNameLst>
                                      </p:cBhvr>
                                      <p:to>
                                        <p:strVal val="visible"/>
                                      </p:to>
                                    </p:set>
                                    <p:animEffect transition="in" filter="blinds(horizontal)">
                                      <p:cBhvr>
                                        <p:cTn id="19" dur="500"/>
                                        <p:tgtEl>
                                          <p:spTgt spid="1536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5363">
                                            <p:txEl>
                                              <p:pRg st="5" end="5"/>
                                            </p:txEl>
                                          </p:spTgt>
                                        </p:tgtEl>
                                        <p:attrNameLst>
                                          <p:attrName>style.visibility</p:attrName>
                                        </p:attrNameLst>
                                      </p:cBhvr>
                                      <p:to>
                                        <p:strVal val="visible"/>
                                      </p:to>
                                    </p:set>
                                    <p:animEffect transition="in" filter="blinds(horizontal)">
                                      <p:cBhvr>
                                        <p:cTn id="22" dur="500"/>
                                        <p:tgtEl>
                                          <p:spTgt spid="1536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5363">
                                            <p:txEl>
                                              <p:pRg st="6" end="6"/>
                                            </p:txEl>
                                          </p:spTgt>
                                        </p:tgtEl>
                                        <p:attrNameLst>
                                          <p:attrName>style.visibility</p:attrName>
                                        </p:attrNameLst>
                                      </p:cBhvr>
                                      <p:to>
                                        <p:strVal val="visible"/>
                                      </p:to>
                                    </p:set>
                                    <p:animEffect transition="in" filter="blinds(horizontal)">
                                      <p:cBhvr>
                                        <p:cTn id="27" dur="500"/>
                                        <p:tgtEl>
                                          <p:spTgt spid="15363">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5363">
                                            <p:txEl>
                                              <p:pRg st="7" end="7"/>
                                            </p:txEl>
                                          </p:spTgt>
                                        </p:tgtEl>
                                        <p:attrNameLst>
                                          <p:attrName>style.visibility</p:attrName>
                                        </p:attrNameLst>
                                      </p:cBhvr>
                                      <p:to>
                                        <p:strVal val="visible"/>
                                      </p:to>
                                    </p:set>
                                    <p:animEffect transition="in" filter="blinds(horizontal)">
                                      <p:cBhvr>
                                        <p:cTn id="30" dur="500"/>
                                        <p:tgtEl>
                                          <p:spTgt spid="15363">
                                            <p:txEl>
                                              <p:pRg st="7" end="7"/>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5363">
                                            <p:txEl>
                                              <p:pRg st="8" end="8"/>
                                            </p:txEl>
                                          </p:spTgt>
                                        </p:tgtEl>
                                        <p:attrNameLst>
                                          <p:attrName>style.visibility</p:attrName>
                                        </p:attrNameLst>
                                      </p:cBhvr>
                                      <p:to>
                                        <p:strVal val="visible"/>
                                      </p:to>
                                    </p:set>
                                    <p:animEffect transition="in" filter="blinds(horizontal)">
                                      <p:cBhvr>
                                        <p:cTn id="33" dur="500"/>
                                        <p:tgtEl>
                                          <p:spTgt spid="15363">
                                            <p:txEl>
                                              <p:pRg st="8" end="8"/>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5363">
                                            <p:txEl>
                                              <p:pRg st="9" end="9"/>
                                            </p:txEl>
                                          </p:spTgt>
                                        </p:tgtEl>
                                        <p:attrNameLst>
                                          <p:attrName>style.visibility</p:attrName>
                                        </p:attrNameLst>
                                      </p:cBhvr>
                                      <p:to>
                                        <p:strVal val="visible"/>
                                      </p:to>
                                    </p:set>
                                    <p:animEffect transition="in" filter="blinds(horizontal)">
                                      <p:cBhvr>
                                        <p:cTn id="36" dur="500"/>
                                        <p:tgtEl>
                                          <p:spTgt spid="1536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a:extLst>
              <a:ext uri="{FF2B5EF4-FFF2-40B4-BE49-F238E27FC236}">
                <a16:creationId xmlns:a16="http://schemas.microsoft.com/office/drawing/2014/main" id="{C74D6F03-5A2D-DD4E-B05D-01BC3028C1CD}"/>
              </a:ext>
            </a:extLst>
          </p:cNvPr>
          <p:cNvSpPr>
            <a:spLocks/>
          </p:cNvSpPr>
          <p:nvPr/>
        </p:nvSpPr>
        <p:spPr bwMode="auto">
          <a:xfrm>
            <a:off x="8686800" y="6553200"/>
            <a:ext cx="1917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algn="r" eaLnBrk="1" hangingPunct="1"/>
            <a:r>
              <a:rPr lang="en-US" altLang="en-US" sz="1400" b="0">
                <a:solidFill>
                  <a:schemeClr val="tx1"/>
                </a:solidFill>
                <a:latin typeface="Lucida Grande" panose="020B0600040502020204" pitchFamily="34" charset="0"/>
                <a:cs typeface="Lucida Grande" panose="020B0600040502020204" pitchFamily="34" charset="0"/>
                <a:sym typeface="Lucida Grande" panose="020B0600040502020204" pitchFamily="34" charset="0"/>
              </a:rPr>
              <a:t>24</a:t>
            </a:r>
          </a:p>
        </p:txBody>
      </p:sp>
      <p:pic>
        <p:nvPicPr>
          <p:cNvPr id="109570" name="Picture 2">
            <a:extLst>
              <a:ext uri="{FF2B5EF4-FFF2-40B4-BE49-F238E27FC236}">
                <a16:creationId xmlns:a16="http://schemas.microsoft.com/office/drawing/2014/main" id="{A79650E9-6CAB-6B41-94AC-E1292419350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62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3">
            <a:extLst>
              <a:ext uri="{FF2B5EF4-FFF2-40B4-BE49-F238E27FC236}">
                <a16:creationId xmlns:a16="http://schemas.microsoft.com/office/drawing/2014/main" id="{103DA71B-C3A4-6948-A25F-615FC741A28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400" y="152401"/>
            <a:ext cx="3759200"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4">
            <a:extLst>
              <a:ext uri="{FF2B5EF4-FFF2-40B4-BE49-F238E27FC236}">
                <a16:creationId xmlns:a16="http://schemas.microsoft.com/office/drawing/2014/main" id="{0997C969-104E-394F-A7AE-14DDB2E872D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352800"/>
            <a:ext cx="447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5140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0" y="297054"/>
            <a:ext cx="9601200" cy="1485900"/>
          </a:xfrm>
        </p:spPr>
        <p:txBody>
          <a:bodyPr/>
          <a:lstStyle/>
          <a:p>
            <a:pPr algn="ctr"/>
            <a:r>
              <a:rPr lang="en-US" dirty="0">
                <a:solidFill>
                  <a:schemeClr val="accent6">
                    <a:lumMod val="75000"/>
                  </a:schemeClr>
                </a:solidFill>
              </a:rPr>
              <a:t>INTRODUCTION TO CHRISTIANITY</a:t>
            </a:r>
          </a:p>
        </p:txBody>
      </p:sp>
      <p:sp>
        <p:nvSpPr>
          <p:cNvPr id="5" name="Content Placeholder 4"/>
          <p:cNvSpPr>
            <a:spLocks noGrp="1"/>
          </p:cNvSpPr>
          <p:nvPr>
            <p:ph idx="1"/>
          </p:nvPr>
        </p:nvSpPr>
        <p:spPr>
          <a:xfrm>
            <a:off x="755818" y="1550796"/>
            <a:ext cx="10680364" cy="4267200"/>
          </a:xfrm>
        </p:spPr>
        <p:txBody>
          <a:bodyPr>
            <a:normAutofit/>
          </a:bodyPr>
          <a:lstStyle/>
          <a:p>
            <a:r>
              <a:rPr lang="en-US" dirty="0"/>
              <a:t>Son of carpenter, Jewish</a:t>
            </a:r>
          </a:p>
          <a:p>
            <a:r>
              <a:rPr lang="en-US" dirty="0"/>
              <a:t>Rebelled against the Roman Empire in the area now known as Palestine</a:t>
            </a:r>
          </a:p>
          <a:p>
            <a:r>
              <a:rPr lang="en-US" dirty="0"/>
              <a:t>Was crucified for upsetting the social order and challenging the authority of the Romans and their local Jewish leaders</a:t>
            </a:r>
          </a:p>
          <a:p>
            <a:r>
              <a:rPr lang="en-US" dirty="0"/>
              <a:t>Romans crucified Jesus, which was typical of those accused of crimes against the government</a:t>
            </a:r>
          </a:p>
          <a:p>
            <a:r>
              <a:rPr lang="en-US" dirty="0"/>
              <a:t>His followers claim that three days later he rose from the grave and later ascended into heaven</a:t>
            </a:r>
          </a:p>
          <a:p>
            <a:r>
              <a:rPr lang="en-US" dirty="0"/>
              <a:t>His original followers, disciples or apostles, travelled and spread his message</a:t>
            </a:r>
          </a:p>
          <a:p>
            <a:r>
              <a:rPr lang="en-US" dirty="0"/>
              <a:t>His life is recorded in the Gospels of Matthew, Mark, Luke, and John</a:t>
            </a:r>
          </a:p>
          <a:p>
            <a:r>
              <a:rPr lang="en-US" dirty="0"/>
              <a:t>Christ means messiah or savior</a:t>
            </a:r>
          </a:p>
          <a:p>
            <a:pPr lvl="1"/>
            <a:r>
              <a:rPr lang="en-US" dirty="0"/>
              <a:t>This belief in a savior is a traditional part of Jewish theology</a:t>
            </a:r>
          </a:p>
          <a:p>
            <a:pPr lvl="1"/>
            <a:endParaRPr lang="en-US" dirty="0"/>
          </a:p>
        </p:txBody>
      </p:sp>
    </p:spTree>
    <p:extLst>
      <p:ext uri="{BB962C8B-B14F-4D97-AF65-F5344CB8AC3E}">
        <p14:creationId xmlns:p14="http://schemas.microsoft.com/office/powerpoint/2010/main" val="12368576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4" descr="3.jpg                                                          000CDCA2William's Hard Drive           B6EA260F:">
            <a:extLst>
              <a:ext uri="{FF2B5EF4-FFF2-40B4-BE49-F238E27FC236}">
                <a16:creationId xmlns:a16="http://schemas.microsoft.com/office/drawing/2014/main" id="{2425CA42-465E-1F43-8C49-5315A7794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100" y="238126"/>
            <a:ext cx="64643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 Box 5">
            <a:extLst>
              <a:ext uri="{FF2B5EF4-FFF2-40B4-BE49-F238E27FC236}">
                <a16:creationId xmlns:a16="http://schemas.microsoft.com/office/drawing/2014/main" id="{4C222F1A-84A3-DB43-B077-048D67E57F13}"/>
              </a:ext>
            </a:extLst>
          </p:cNvPr>
          <p:cNvSpPr txBox="1">
            <a:spLocks noChangeArrowheads="1"/>
          </p:cNvSpPr>
          <p:nvPr/>
        </p:nvSpPr>
        <p:spPr bwMode="auto">
          <a:xfrm>
            <a:off x="6705600" y="5345113"/>
            <a:ext cx="3733800" cy="400050"/>
          </a:xfrm>
          <a:prstGeom prst="rect">
            <a:avLst/>
          </a:prstGeom>
          <a:noFill/>
          <a:ln w="9525">
            <a:noFill/>
            <a:miter lim="800000"/>
            <a:headEnd/>
            <a:tailEnd/>
          </a:ln>
        </p:spPr>
        <p:txBody>
          <a:bodyPr>
            <a:spAutoFit/>
          </a:bodyPr>
          <a:lstStyle/>
          <a:p>
            <a:pPr algn="r" eaLnBrk="1" hangingPunct="1">
              <a:spcBef>
                <a:spcPct val="50000"/>
              </a:spcBef>
              <a:defRPr/>
            </a:pPr>
            <a:r>
              <a:rPr lang="en-US" sz="2000" i="1" dirty="0">
                <a:solidFill>
                  <a:srgbClr val="FBAE00"/>
                </a:solidFill>
                <a:cs typeface="ヒラギノ明朝 ProN W6" charset="-128"/>
                <a:sym typeface="Times" charset="0"/>
              </a:rPr>
              <a:t>Raising of Lazarus</a:t>
            </a:r>
          </a:p>
        </p:txBody>
      </p:sp>
      <p:sp>
        <p:nvSpPr>
          <p:cNvPr id="5" name="Text Box 2">
            <a:extLst>
              <a:ext uri="{FF2B5EF4-FFF2-40B4-BE49-F238E27FC236}">
                <a16:creationId xmlns:a16="http://schemas.microsoft.com/office/drawing/2014/main" id="{E24D9C1F-7901-C247-92FF-C20562EBC24F}"/>
              </a:ext>
            </a:extLst>
          </p:cNvPr>
          <p:cNvSpPr txBox="1">
            <a:spLocks noChangeArrowheads="1"/>
          </p:cNvSpPr>
          <p:nvPr/>
        </p:nvSpPr>
        <p:spPr bwMode="auto">
          <a:xfrm>
            <a:off x="2057400" y="5483226"/>
            <a:ext cx="3962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spcBef>
                <a:spcPct val="50000"/>
              </a:spcBef>
            </a:pPr>
            <a:r>
              <a:rPr lang="en-US" altLang="en-US" sz="1800" i="1">
                <a:solidFill>
                  <a:srgbClr val="FBAE00"/>
                </a:solidFill>
                <a:latin typeface="Futura Hv BT" panose="020B0602020204020303" pitchFamily="34" charset="-79"/>
                <a:ea typeface="ＭＳ Ｐゴシック" panose="020B0600070205080204" pitchFamily="34" charset="-128"/>
              </a:rPr>
              <a:t>Saint Apollinare Nuovo</a:t>
            </a:r>
          </a:p>
          <a:p>
            <a:pPr eaLnBrk="1" hangingPunct="1">
              <a:spcBef>
                <a:spcPct val="50000"/>
              </a:spcBef>
            </a:pPr>
            <a:r>
              <a:rPr lang="en-US" altLang="en-US" sz="1800" b="0">
                <a:solidFill>
                  <a:srgbClr val="FBAE00"/>
                </a:solidFill>
                <a:latin typeface="Futura Hv BT" panose="020B0602020204020303" pitchFamily="34" charset="-79"/>
                <a:ea typeface="ＭＳ Ｐゴシック" panose="020B0600070205080204" pitchFamily="34" charset="-128"/>
              </a:rPr>
              <a:t>Ravenna, Italy</a:t>
            </a:r>
            <a:endParaRPr lang="en-US" altLang="en-US" sz="1600" b="0">
              <a:solidFill>
                <a:srgbClr val="FBAE00"/>
              </a:solidFill>
              <a:latin typeface="Futura Hv BT" panose="020B0602020204020303" pitchFamily="34" charset="-79"/>
              <a:ea typeface="ＭＳ Ｐゴシック" panose="020B0600070205080204" pitchFamily="34" charset="-128"/>
            </a:endParaRPr>
          </a:p>
          <a:p>
            <a:pPr eaLnBrk="1" hangingPunct="1">
              <a:spcBef>
                <a:spcPct val="50000"/>
              </a:spcBef>
            </a:pPr>
            <a:r>
              <a:rPr lang="en-US" altLang="en-US" sz="1600" b="0">
                <a:solidFill>
                  <a:srgbClr val="FBAE00"/>
                </a:solidFill>
                <a:latin typeface="Futura Hv BT" panose="020B0602020204020303" pitchFamily="34" charset="-79"/>
                <a:ea typeface="ＭＳ Ｐゴシック" panose="020B0600070205080204" pitchFamily="34" charset="-128"/>
              </a:rPr>
              <a:t>dedicated 504, tesserae mosaic</a:t>
            </a:r>
          </a:p>
        </p:txBody>
      </p:sp>
    </p:spTree>
    <p:extLst>
      <p:ext uri="{BB962C8B-B14F-4D97-AF65-F5344CB8AC3E}">
        <p14:creationId xmlns:p14="http://schemas.microsoft.com/office/powerpoint/2010/main" val="2339644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Text Box 2">
            <a:extLst>
              <a:ext uri="{FF2B5EF4-FFF2-40B4-BE49-F238E27FC236}">
                <a16:creationId xmlns:a16="http://schemas.microsoft.com/office/drawing/2014/main" id="{8584274A-555F-1243-BC37-115075FDF0D7}"/>
              </a:ext>
            </a:extLst>
          </p:cNvPr>
          <p:cNvSpPr txBox="1">
            <a:spLocks noChangeArrowheads="1"/>
          </p:cNvSpPr>
          <p:nvPr/>
        </p:nvSpPr>
        <p:spPr bwMode="auto">
          <a:xfrm>
            <a:off x="1676400" y="5257801"/>
            <a:ext cx="4419600" cy="1323975"/>
          </a:xfrm>
          <a:prstGeom prst="rect">
            <a:avLst/>
          </a:prstGeom>
          <a:noFill/>
          <a:ln w="9525">
            <a:noFill/>
            <a:miter lim="800000"/>
            <a:headEnd/>
            <a:tailEnd/>
          </a:ln>
        </p:spPr>
        <p:txBody>
          <a:bodyPr>
            <a:spAutoFit/>
          </a:bodyPr>
          <a:lstStyle/>
          <a:p>
            <a:pPr eaLnBrk="1" hangingPunct="1">
              <a:spcBef>
                <a:spcPct val="50000"/>
              </a:spcBef>
              <a:defRPr/>
            </a:pPr>
            <a:r>
              <a:rPr lang="en-US" sz="2000" i="1" dirty="0">
                <a:solidFill>
                  <a:srgbClr val="FBAE00"/>
                </a:solidFill>
                <a:cs typeface="ヒラギノ明朝 ProN W6" charset="-128"/>
                <a:sym typeface="Times" charset="0"/>
              </a:rPr>
              <a:t>Saint </a:t>
            </a:r>
            <a:r>
              <a:rPr lang="en-US" sz="2000" i="1" dirty="0" err="1">
                <a:solidFill>
                  <a:srgbClr val="FBAE00"/>
                </a:solidFill>
                <a:cs typeface="ヒラギノ明朝 ProN W6" charset="-128"/>
                <a:sym typeface="Times" charset="0"/>
              </a:rPr>
              <a:t>Apollinare</a:t>
            </a:r>
            <a:r>
              <a:rPr lang="en-US" sz="2000" i="1" dirty="0">
                <a:solidFill>
                  <a:srgbClr val="FBAE00"/>
                </a:solidFill>
                <a:cs typeface="ヒラギノ明朝 ProN W6" charset="-128"/>
                <a:sym typeface="Times" charset="0"/>
              </a:rPr>
              <a:t> </a:t>
            </a:r>
            <a:r>
              <a:rPr lang="en-US" sz="2000" i="1" dirty="0" err="1">
                <a:solidFill>
                  <a:srgbClr val="FBAE00"/>
                </a:solidFill>
                <a:cs typeface="ヒラギノ明朝 ProN W6" charset="-128"/>
                <a:sym typeface="Times" charset="0"/>
              </a:rPr>
              <a:t>Nuovo</a:t>
            </a:r>
            <a:endParaRPr lang="en-US" sz="2000" i="1" dirty="0">
              <a:solidFill>
                <a:srgbClr val="FBAE00"/>
              </a:solidFill>
              <a:cs typeface="ヒラギノ明朝 ProN W6" charset="-128"/>
              <a:sym typeface="Times" charset="0"/>
            </a:endParaRPr>
          </a:p>
          <a:p>
            <a:pPr eaLnBrk="1" hangingPunct="1">
              <a:spcBef>
                <a:spcPct val="50000"/>
              </a:spcBef>
              <a:defRPr/>
            </a:pPr>
            <a:r>
              <a:rPr lang="en-US" sz="2000" dirty="0">
                <a:solidFill>
                  <a:srgbClr val="FBAE00"/>
                </a:solidFill>
                <a:cs typeface="ヒラギノ明朝 ProN W6" charset="-128"/>
                <a:sym typeface="Times" charset="0"/>
              </a:rPr>
              <a:t>Ravenna, Italy</a:t>
            </a:r>
          </a:p>
          <a:p>
            <a:pPr eaLnBrk="1" hangingPunct="1">
              <a:spcBef>
                <a:spcPct val="50000"/>
              </a:spcBef>
              <a:defRPr/>
            </a:pPr>
            <a:r>
              <a:rPr lang="en-US" sz="2000" dirty="0">
                <a:solidFill>
                  <a:srgbClr val="FBAE00"/>
                </a:solidFill>
                <a:cs typeface="ヒラギノ明朝 ProN W6" charset="-128"/>
                <a:sym typeface="Times" charset="0"/>
              </a:rPr>
              <a:t>dedicated 504, </a:t>
            </a:r>
            <a:r>
              <a:rPr lang="en-US" sz="2000" dirty="0" err="1">
                <a:solidFill>
                  <a:srgbClr val="FBAE00"/>
                </a:solidFill>
                <a:cs typeface="ヒラギノ明朝 ProN W6" charset="-128"/>
                <a:sym typeface="Times" charset="0"/>
              </a:rPr>
              <a:t>tessera</a:t>
            </a:r>
            <a:r>
              <a:rPr lang="en-US" sz="2000" dirty="0">
                <a:solidFill>
                  <a:srgbClr val="FBAE00"/>
                </a:solidFill>
                <a:cs typeface="ヒラギノ明朝 ProN W6" charset="-128"/>
                <a:sym typeface="Times" charset="0"/>
              </a:rPr>
              <a:t> mosaic</a:t>
            </a:r>
          </a:p>
        </p:txBody>
      </p:sp>
      <p:pic>
        <p:nvPicPr>
          <p:cNvPr id="112642" name="Picture 4" descr="4.jpg                                                          000CDCA2William's Hard Drive           B6EA260F:">
            <a:extLst>
              <a:ext uri="{FF2B5EF4-FFF2-40B4-BE49-F238E27FC236}">
                <a16:creationId xmlns:a16="http://schemas.microsoft.com/office/drawing/2014/main" id="{FD6D0D85-FAB7-B64C-ABA2-5AC33CA3A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0338"/>
            <a:ext cx="6248400" cy="509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 Box 5">
            <a:extLst>
              <a:ext uri="{FF2B5EF4-FFF2-40B4-BE49-F238E27FC236}">
                <a16:creationId xmlns:a16="http://schemas.microsoft.com/office/drawing/2014/main" id="{AAA4DD6D-3051-6A41-B769-C266996BC21A}"/>
              </a:ext>
            </a:extLst>
          </p:cNvPr>
          <p:cNvSpPr txBox="1">
            <a:spLocks noChangeArrowheads="1"/>
          </p:cNvSpPr>
          <p:nvPr/>
        </p:nvSpPr>
        <p:spPr bwMode="auto">
          <a:xfrm>
            <a:off x="6705600" y="5268914"/>
            <a:ext cx="381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algn="r" eaLnBrk="1" hangingPunct="1">
              <a:spcBef>
                <a:spcPct val="50000"/>
              </a:spcBef>
            </a:pPr>
            <a:r>
              <a:rPr lang="en-US" altLang="en-US" sz="1800" i="1">
                <a:solidFill>
                  <a:srgbClr val="FBAE00"/>
                </a:solidFill>
                <a:latin typeface="Futura Hv BT" panose="020B0602020204020303" pitchFamily="34" charset="-79"/>
                <a:ea typeface="ＭＳ Ｐゴシック" panose="020B0600070205080204" pitchFamily="34" charset="-128"/>
              </a:rPr>
              <a:t>Christ Foretelling Peter’s Denial</a:t>
            </a:r>
          </a:p>
        </p:txBody>
      </p:sp>
    </p:spTree>
    <p:extLst>
      <p:ext uri="{BB962C8B-B14F-4D97-AF65-F5344CB8AC3E}">
        <p14:creationId xmlns:p14="http://schemas.microsoft.com/office/powerpoint/2010/main" val="3638596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933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0"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4" descr="11-17 Miracle of Loav#CEE23.jpg                                000CDCA2William's Hard Drive           B6EA260F:">
            <a:extLst>
              <a:ext uri="{FF2B5EF4-FFF2-40B4-BE49-F238E27FC236}">
                <a16:creationId xmlns:a16="http://schemas.microsoft.com/office/drawing/2014/main" id="{3277014A-7CC5-8243-92BB-33DCB86E1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076" y="0"/>
            <a:ext cx="4352925"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TextBox 4">
            <a:extLst>
              <a:ext uri="{FF2B5EF4-FFF2-40B4-BE49-F238E27FC236}">
                <a16:creationId xmlns:a16="http://schemas.microsoft.com/office/drawing/2014/main" id="{37049706-383C-3747-94FE-267C02ABF1C2}"/>
              </a:ext>
            </a:extLst>
          </p:cNvPr>
          <p:cNvSpPr txBox="1">
            <a:spLocks noChangeArrowheads="1"/>
          </p:cNvSpPr>
          <p:nvPr/>
        </p:nvSpPr>
        <p:spPr bwMode="auto">
          <a:xfrm>
            <a:off x="1226233" y="3928260"/>
            <a:ext cx="944176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eaLnBrk="1" hangingPunct="1"/>
            <a:r>
              <a:rPr lang="en-US" altLang="en-US" sz="1800" b="0" dirty="0">
                <a:solidFill>
                  <a:srgbClr val="FBAE00"/>
                </a:solidFill>
                <a:latin typeface="Futura Hv BT" panose="020B0602020204020303" pitchFamily="34" charset="-79"/>
                <a:ea typeface="ＭＳ Ｐゴシック" panose="020B0600070205080204" pitchFamily="34" charset="-128"/>
              </a:rPr>
              <a:t>The </a:t>
            </a:r>
            <a:r>
              <a:rPr lang="en-US" altLang="en-US" sz="1800" i="1" dirty="0">
                <a:solidFill>
                  <a:srgbClr val="FBAE00"/>
                </a:solidFill>
                <a:latin typeface="Futura Hv BT" panose="020B0602020204020303" pitchFamily="34" charset="-79"/>
                <a:ea typeface="ＭＳ Ｐゴシック" panose="020B0600070205080204" pitchFamily="34" charset="-128"/>
              </a:rPr>
              <a:t>Saint </a:t>
            </a:r>
            <a:r>
              <a:rPr lang="en-US" altLang="en-US" sz="1800" i="1" dirty="0" err="1">
                <a:solidFill>
                  <a:srgbClr val="FBAE00"/>
                </a:solidFill>
                <a:latin typeface="Futura Hv BT" panose="020B0602020204020303" pitchFamily="34" charset="-79"/>
                <a:ea typeface="ＭＳ Ｐゴシック" panose="020B0600070205080204" pitchFamily="34" charset="-128"/>
              </a:rPr>
              <a:t>Apollinare</a:t>
            </a:r>
            <a:r>
              <a:rPr lang="en-US" altLang="en-US" sz="1800" i="1" dirty="0">
                <a:solidFill>
                  <a:srgbClr val="FBAE00"/>
                </a:solidFill>
                <a:latin typeface="Futura Hv BT" panose="020B0602020204020303" pitchFamily="34" charset="-79"/>
                <a:ea typeface="ＭＳ Ｐゴシック" panose="020B0600070205080204" pitchFamily="34" charset="-128"/>
              </a:rPr>
              <a:t> Nuovo </a:t>
            </a:r>
            <a:r>
              <a:rPr lang="en-US" altLang="en-US" sz="1800" b="0" dirty="0">
                <a:solidFill>
                  <a:srgbClr val="FBAE00"/>
                </a:solidFill>
                <a:latin typeface="Futura Hv BT" panose="020B0602020204020303" pitchFamily="34" charset="-79"/>
                <a:ea typeface="ＭＳ Ｐゴシック" panose="020B0600070205080204" pitchFamily="34" charset="-128"/>
              </a:rPr>
              <a:t>mosaics illustrate the stylistic change that occurred  in the 75 years that had passed since the mosaics of the </a:t>
            </a:r>
            <a:r>
              <a:rPr lang="en-US" altLang="en-US" sz="1800" i="1" dirty="0">
                <a:solidFill>
                  <a:srgbClr val="FBAE00"/>
                </a:solidFill>
                <a:latin typeface="Futura Hv BT" panose="020B0602020204020303" pitchFamily="34" charset="-79"/>
                <a:ea typeface="ＭＳ Ｐゴシック" panose="020B0600070205080204" pitchFamily="34" charset="-128"/>
              </a:rPr>
              <a:t>Mausoleum of </a:t>
            </a:r>
            <a:r>
              <a:rPr lang="en-US" altLang="en-US" sz="1800" i="1" dirty="0" err="1">
                <a:solidFill>
                  <a:srgbClr val="FBAE00"/>
                </a:solidFill>
                <a:latin typeface="Futura Hv BT" panose="020B0602020204020303" pitchFamily="34" charset="-79"/>
                <a:ea typeface="ＭＳ Ｐゴシック" panose="020B0600070205080204" pitchFamily="34" charset="-128"/>
              </a:rPr>
              <a:t>Galla</a:t>
            </a:r>
            <a:r>
              <a:rPr lang="en-US" altLang="en-US" sz="1800" i="1" dirty="0">
                <a:solidFill>
                  <a:srgbClr val="FBAE00"/>
                </a:solidFill>
                <a:latin typeface="Futura Hv BT" panose="020B0602020204020303" pitchFamily="34" charset="-79"/>
                <a:ea typeface="ＭＳ Ｐゴシック" panose="020B0600070205080204" pitchFamily="34" charset="-128"/>
              </a:rPr>
              <a:t> Placida </a:t>
            </a:r>
            <a:r>
              <a:rPr lang="en-US" altLang="en-US" sz="1800" b="0" dirty="0">
                <a:solidFill>
                  <a:srgbClr val="FBAE00"/>
                </a:solidFill>
                <a:latin typeface="Futura Hv BT" panose="020B0602020204020303" pitchFamily="34" charset="-79"/>
                <a:ea typeface="ＭＳ Ｐゴシック" panose="020B0600070205080204" pitchFamily="34" charset="-128"/>
              </a:rPr>
              <a:t>were made. (between 424 and 504 CE). </a:t>
            </a:r>
          </a:p>
          <a:p>
            <a:pPr eaLnBrk="1" hangingPunct="1"/>
            <a:r>
              <a:rPr lang="en-US" altLang="en-US" sz="1800" b="0" dirty="0">
                <a:solidFill>
                  <a:srgbClr val="FBAE00"/>
                </a:solidFill>
                <a:latin typeface="Futura Hv BT" panose="020B0602020204020303" pitchFamily="34" charset="-79"/>
                <a:ea typeface="ＭＳ Ｐゴシック" panose="020B0600070205080204" pitchFamily="34" charset="-128"/>
              </a:rPr>
              <a:t>In the Miracle of Loaves and Fishes, notice:</a:t>
            </a:r>
          </a:p>
          <a:p>
            <a:pPr lvl="1" eaLnBrk="1" hangingPunct="1">
              <a:buFont typeface="Arial" panose="020B0604020202020204" pitchFamily="34" charset="0"/>
              <a:buChar char="•"/>
            </a:pPr>
            <a:r>
              <a:rPr lang="en-US" altLang="en-US" sz="1800" b="0" dirty="0">
                <a:solidFill>
                  <a:srgbClr val="FBAE00"/>
                </a:solidFill>
                <a:latin typeface="Futura Hv BT" panose="020B0602020204020303" pitchFamily="34" charset="-79"/>
                <a:ea typeface="ＭＳ Ｐゴシック" panose="020B0600070205080204" pitchFamily="34" charset="-128"/>
              </a:rPr>
              <a:t>the direct frontal poses</a:t>
            </a:r>
          </a:p>
          <a:p>
            <a:pPr lvl="1" eaLnBrk="1" hangingPunct="1">
              <a:buFont typeface="Arial" panose="020B0604020202020204" pitchFamily="34" charset="0"/>
              <a:buChar char="•"/>
            </a:pPr>
            <a:r>
              <a:rPr lang="en-US" altLang="en-US" sz="1800" b="0" dirty="0">
                <a:solidFill>
                  <a:srgbClr val="FBAE00"/>
                </a:solidFill>
                <a:latin typeface="Futura Hv BT" panose="020B0602020204020303" pitchFamily="34" charset="-79"/>
                <a:ea typeface="ＭＳ Ｐゴシック" panose="020B0600070205080204" pitchFamily="34" charset="-128"/>
              </a:rPr>
              <a:t>emphasis is on holy character of the event, not on the details.</a:t>
            </a:r>
          </a:p>
          <a:p>
            <a:pPr lvl="1" eaLnBrk="1" hangingPunct="1">
              <a:buFont typeface="Arial" panose="020B0604020202020204" pitchFamily="34" charset="0"/>
              <a:buChar char="•"/>
            </a:pPr>
            <a:r>
              <a:rPr lang="en-US" altLang="en-US" sz="1800" b="0" dirty="0">
                <a:solidFill>
                  <a:srgbClr val="FBAE00"/>
                </a:solidFill>
                <a:latin typeface="Futura Hv BT" panose="020B0602020204020303" pitchFamily="34" charset="-79"/>
                <a:ea typeface="ＭＳ Ｐゴシック" panose="020B0600070205080204" pitchFamily="34" charset="-128"/>
              </a:rPr>
              <a:t>The presence of an almighty power is stressed, not the narrative. </a:t>
            </a:r>
          </a:p>
          <a:p>
            <a:pPr lvl="1" eaLnBrk="1" hangingPunct="1">
              <a:buFont typeface="Arial" panose="020B0604020202020204" pitchFamily="34" charset="0"/>
              <a:buChar char="•"/>
            </a:pPr>
            <a:r>
              <a:rPr lang="en-US" altLang="en-US" sz="1800" b="0" dirty="0">
                <a:solidFill>
                  <a:srgbClr val="FBAE00"/>
                </a:solidFill>
                <a:latin typeface="Futura Hv BT" panose="020B0602020204020303" pitchFamily="34" charset="-79"/>
                <a:ea typeface="ＭＳ Ｐゴシック" panose="020B0600070205080204" pitchFamily="34" charset="-128"/>
              </a:rPr>
              <a:t>The blue sky of the physical world is gone, but the “gold of heaven” is in its place (this becomes standard for mosaics). </a:t>
            </a:r>
          </a:p>
          <a:p>
            <a:pPr lvl="1" eaLnBrk="1" hangingPunct="1">
              <a:buFont typeface="Arial" panose="020B0604020202020204" pitchFamily="34" charset="0"/>
              <a:buChar char="•"/>
            </a:pPr>
            <a:r>
              <a:rPr lang="en-US" altLang="en-US" sz="1800" b="0" dirty="0">
                <a:solidFill>
                  <a:srgbClr val="FBAE00"/>
                </a:solidFill>
                <a:latin typeface="Futura Hv BT" panose="020B0602020204020303" pitchFamily="34" charset="-79"/>
                <a:ea typeface="ＭＳ Ｐゴシック" panose="020B0600070205080204" pitchFamily="34" charset="-128"/>
              </a:rPr>
              <a:t>Drapery folds are more structured, appearing more like abstract patterns.</a:t>
            </a:r>
          </a:p>
        </p:txBody>
      </p:sp>
      <p:pic>
        <p:nvPicPr>
          <p:cNvPr id="115715" name="Picture 3" descr="11-15 Good Shepherd.jpg                                        000CE356William's Hard Drive           B6EA260F:">
            <a:extLst>
              <a:ext uri="{FF2B5EF4-FFF2-40B4-BE49-F238E27FC236}">
                <a16:creationId xmlns:a16="http://schemas.microsoft.com/office/drawing/2014/main" id="{E744F063-7E27-C443-B4CF-3D306CF1C5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816"/>
          <a:stretch>
            <a:fillRect/>
          </a:stretch>
        </p:blipFill>
        <p:spPr bwMode="auto">
          <a:xfrm>
            <a:off x="1524001" y="0"/>
            <a:ext cx="46894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A101607-E5A9-7C43-BED3-CB4F215388FE}"/>
              </a:ext>
            </a:extLst>
          </p:cNvPr>
          <p:cNvSpPr txBox="1"/>
          <p:nvPr/>
        </p:nvSpPr>
        <p:spPr>
          <a:xfrm>
            <a:off x="2574691" y="3362325"/>
            <a:ext cx="2451569" cy="523220"/>
          </a:xfrm>
          <a:prstGeom prst="rect">
            <a:avLst/>
          </a:prstGeom>
          <a:noFill/>
        </p:spPr>
        <p:txBody>
          <a:bodyPr wrap="none">
            <a:spAutoFit/>
          </a:bodyPr>
          <a:lstStyle/>
          <a:p>
            <a:pPr algn="ctr" eaLnBrk="1" hangingPunct="1">
              <a:defRPr/>
            </a:pPr>
            <a:r>
              <a:rPr lang="en-US" sz="1400" i="1" dirty="0">
                <a:solidFill>
                  <a:srgbClr val="FBAE00"/>
                </a:solidFill>
                <a:cs typeface="ヒラギノ明朝 ProN W6" charset="-128"/>
                <a:sym typeface="Times" charset="0"/>
              </a:rPr>
              <a:t>Christ as the Good Shepherd, </a:t>
            </a:r>
          </a:p>
          <a:p>
            <a:pPr algn="ctr" eaLnBrk="1" hangingPunct="1">
              <a:defRPr/>
            </a:pPr>
            <a:r>
              <a:rPr lang="en-US" sz="1400" i="1" dirty="0">
                <a:solidFill>
                  <a:srgbClr val="FBAE00"/>
                </a:solidFill>
                <a:cs typeface="ヒラギノ明朝 ProN W6" charset="-128"/>
                <a:sym typeface="Times" charset="0"/>
              </a:rPr>
              <a:t>Mausoleum or Gallo </a:t>
            </a:r>
            <a:r>
              <a:rPr lang="en-US" sz="1400" i="1" dirty="0" err="1">
                <a:solidFill>
                  <a:srgbClr val="FBAE00"/>
                </a:solidFill>
                <a:cs typeface="ヒラギノ明朝 ProN W6" charset="-128"/>
                <a:sym typeface="Times" charset="0"/>
              </a:rPr>
              <a:t>Placido</a:t>
            </a:r>
            <a:endParaRPr lang="en-US" sz="1400" i="1" dirty="0">
              <a:solidFill>
                <a:srgbClr val="FBAE00"/>
              </a:solidFill>
              <a:cs typeface="ヒラギノ明朝 ProN W6" charset="-128"/>
              <a:sym typeface="Times" charset="0"/>
            </a:endParaRPr>
          </a:p>
        </p:txBody>
      </p:sp>
      <p:sp>
        <p:nvSpPr>
          <p:cNvPr id="8" name="TextBox 7">
            <a:extLst>
              <a:ext uri="{FF2B5EF4-FFF2-40B4-BE49-F238E27FC236}">
                <a16:creationId xmlns:a16="http://schemas.microsoft.com/office/drawing/2014/main" id="{4826A890-A1B6-E145-B188-5ACFC150E60E}"/>
              </a:ext>
            </a:extLst>
          </p:cNvPr>
          <p:cNvSpPr txBox="1"/>
          <p:nvPr/>
        </p:nvSpPr>
        <p:spPr>
          <a:xfrm>
            <a:off x="7435965" y="3352800"/>
            <a:ext cx="2431820" cy="523220"/>
          </a:xfrm>
          <a:prstGeom prst="rect">
            <a:avLst/>
          </a:prstGeom>
          <a:noFill/>
        </p:spPr>
        <p:txBody>
          <a:bodyPr wrap="none">
            <a:spAutoFit/>
          </a:bodyPr>
          <a:lstStyle/>
          <a:p>
            <a:pPr algn="ctr" eaLnBrk="1" hangingPunct="1">
              <a:defRPr/>
            </a:pPr>
            <a:r>
              <a:rPr lang="en-US" sz="1400" i="1" dirty="0">
                <a:solidFill>
                  <a:srgbClr val="FBAE00"/>
                </a:solidFill>
                <a:cs typeface="ヒラギノ明朝 ProN W6" charset="-128"/>
                <a:sym typeface="Times" charset="0"/>
              </a:rPr>
              <a:t>Miracle of Loaves and Fishes,</a:t>
            </a:r>
          </a:p>
          <a:p>
            <a:pPr algn="ctr" eaLnBrk="1" hangingPunct="1">
              <a:defRPr/>
            </a:pPr>
            <a:r>
              <a:rPr lang="en-US" sz="1400" i="1" dirty="0">
                <a:solidFill>
                  <a:srgbClr val="FBAE00"/>
                </a:solidFill>
                <a:cs typeface="ヒラギノ明朝 ProN W6" charset="-128"/>
                <a:sym typeface="Times" charset="0"/>
              </a:rPr>
              <a:t>Saint </a:t>
            </a:r>
            <a:r>
              <a:rPr lang="en-US" sz="1400" i="1" dirty="0" err="1">
                <a:solidFill>
                  <a:srgbClr val="FBAE00"/>
                </a:solidFill>
                <a:cs typeface="ヒラギノ明朝 ProN W6" charset="-128"/>
                <a:sym typeface="Times" charset="0"/>
              </a:rPr>
              <a:t>Appolinare</a:t>
            </a:r>
            <a:r>
              <a:rPr lang="en-US" sz="1400" i="1" dirty="0">
                <a:solidFill>
                  <a:srgbClr val="FBAE00"/>
                </a:solidFill>
                <a:cs typeface="ヒラギノ明朝 ProN W6" charset="-128"/>
                <a:sym typeface="Times" charset="0"/>
              </a:rPr>
              <a:t> </a:t>
            </a:r>
            <a:r>
              <a:rPr lang="en-US" sz="1400" i="1" dirty="0" err="1">
                <a:solidFill>
                  <a:srgbClr val="FBAE00"/>
                </a:solidFill>
                <a:cs typeface="ヒラギノ明朝 ProN W6" charset="-128"/>
                <a:sym typeface="Times" charset="0"/>
              </a:rPr>
              <a:t>Nuovo</a:t>
            </a:r>
            <a:endParaRPr lang="en-US" sz="1400" i="1" dirty="0">
              <a:solidFill>
                <a:srgbClr val="FBAE00"/>
              </a:solidFill>
              <a:cs typeface="ヒラギノ明朝 ProN W6" charset="-128"/>
              <a:sym typeface="Times" charset="0"/>
            </a:endParaRPr>
          </a:p>
        </p:txBody>
      </p:sp>
    </p:spTree>
    <p:extLst>
      <p:ext uri="{BB962C8B-B14F-4D97-AF65-F5344CB8AC3E}">
        <p14:creationId xmlns:p14="http://schemas.microsoft.com/office/powerpoint/2010/main" val="3108304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Text Box 2">
            <a:extLst>
              <a:ext uri="{FF2B5EF4-FFF2-40B4-BE49-F238E27FC236}">
                <a16:creationId xmlns:a16="http://schemas.microsoft.com/office/drawing/2014/main" id="{F12FC245-B2FE-6B47-B8D6-BB20352F8249}"/>
              </a:ext>
            </a:extLst>
          </p:cNvPr>
          <p:cNvSpPr txBox="1">
            <a:spLocks noChangeArrowheads="1"/>
          </p:cNvSpPr>
          <p:nvPr/>
        </p:nvSpPr>
        <p:spPr bwMode="auto">
          <a:xfrm>
            <a:off x="-923779" y="5103674"/>
            <a:ext cx="8991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Times" pitchFamily="2" charset="0"/>
                <a:ea typeface="ヒラギノ明朝 ProN W6" panose="02020300000000000000" pitchFamily="18" charset="-128"/>
                <a:sym typeface="Times" pitchFamily="2" charset="0"/>
              </a:defRPr>
            </a:lvl1pPr>
            <a:lvl2pPr marL="742950" indent="-285750">
              <a:defRPr sz="2400" b="1">
                <a:solidFill>
                  <a:srgbClr val="FFFFFF"/>
                </a:solidFill>
                <a:latin typeface="Times" pitchFamily="2" charset="0"/>
                <a:ea typeface="ヒラギノ明朝 ProN W6" panose="02020300000000000000" pitchFamily="18" charset="-128"/>
                <a:sym typeface="Times" pitchFamily="2" charset="0"/>
              </a:defRPr>
            </a:lvl2pPr>
            <a:lvl3pPr marL="1143000" indent="-228600">
              <a:defRPr sz="2400" b="1">
                <a:solidFill>
                  <a:srgbClr val="FFFFFF"/>
                </a:solidFill>
                <a:latin typeface="Times" pitchFamily="2" charset="0"/>
                <a:ea typeface="ヒラギノ明朝 ProN W6" panose="02020300000000000000" pitchFamily="18" charset="-128"/>
                <a:sym typeface="Times" pitchFamily="2" charset="0"/>
              </a:defRPr>
            </a:lvl3pPr>
            <a:lvl4pPr marL="1600200" indent="-228600">
              <a:defRPr sz="2400" b="1">
                <a:solidFill>
                  <a:srgbClr val="FFFFFF"/>
                </a:solidFill>
                <a:latin typeface="Times" pitchFamily="2" charset="0"/>
                <a:ea typeface="ヒラギノ明朝 ProN W6" panose="02020300000000000000" pitchFamily="18" charset="-128"/>
                <a:sym typeface="Times" pitchFamily="2" charset="0"/>
              </a:defRPr>
            </a:lvl4pPr>
            <a:lvl5pPr marL="2057400" indent="-228600">
              <a:defRPr sz="2400" b="1">
                <a:solidFill>
                  <a:srgbClr val="FFFFFF"/>
                </a:solidFill>
                <a:latin typeface="Times" pitchFamily="2" charset="0"/>
                <a:ea typeface="ヒラギノ明朝 ProN W6" panose="02020300000000000000" pitchFamily="18" charset="-128"/>
                <a:sym typeface="Times" pitchFamily="2" charset="0"/>
              </a:defRPr>
            </a:lvl5pPr>
            <a:lvl6pPr marL="25146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6pPr>
            <a:lvl7pPr marL="29718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7pPr>
            <a:lvl8pPr marL="34290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8pPr>
            <a:lvl9pPr marL="3886200" indent="-228600" eaLnBrk="0" fontAlgn="base" hangingPunct="0">
              <a:spcBef>
                <a:spcPct val="0"/>
              </a:spcBef>
              <a:spcAft>
                <a:spcPct val="0"/>
              </a:spcAft>
              <a:defRPr sz="2400" b="1">
                <a:solidFill>
                  <a:srgbClr val="FFFFFF"/>
                </a:solidFill>
                <a:latin typeface="Times" pitchFamily="2" charset="0"/>
                <a:ea typeface="ヒラギノ明朝 ProN W6" panose="02020300000000000000" pitchFamily="18" charset="-128"/>
                <a:sym typeface="Times" pitchFamily="2" charset="0"/>
              </a:defRPr>
            </a:lvl9pPr>
          </a:lstStyle>
          <a:p>
            <a:pPr algn="r" eaLnBrk="1" hangingPunct="1">
              <a:spcBef>
                <a:spcPct val="50000"/>
              </a:spcBef>
            </a:pPr>
            <a:r>
              <a:rPr lang="en-US" altLang="en-US" sz="1800" i="1" dirty="0">
                <a:solidFill>
                  <a:srgbClr val="FBAE00"/>
                </a:solidFill>
                <a:latin typeface="Futura Hv BT" panose="020B0602020204020303" pitchFamily="34" charset="-79"/>
                <a:ea typeface="ＭＳ Ｐゴシック" panose="020B0600070205080204" pitchFamily="34" charset="-128"/>
              </a:rPr>
              <a:t>Suicide of Judas and Crucifixion </a:t>
            </a:r>
            <a:r>
              <a:rPr lang="en-US" altLang="en-US" sz="1800" b="0" dirty="0">
                <a:solidFill>
                  <a:srgbClr val="FBAE00"/>
                </a:solidFill>
                <a:latin typeface="Futura Hv BT" panose="020B0602020204020303" pitchFamily="34" charset="-79"/>
                <a:ea typeface="ＭＳ Ｐゴシック" panose="020B0600070205080204" pitchFamily="34" charset="-128"/>
              </a:rPr>
              <a:t>– the </a:t>
            </a:r>
            <a:r>
              <a:rPr lang="en-US" altLang="en-US" sz="1800" b="0" u="sng" dirty="0">
                <a:solidFill>
                  <a:srgbClr val="FBAE00"/>
                </a:solidFill>
                <a:latin typeface="Futura Hv BT" panose="020B0602020204020303" pitchFamily="34" charset="-79"/>
                <a:ea typeface="ＭＳ Ｐゴシック" panose="020B0600070205080204" pitchFamily="34" charset="-128"/>
              </a:rPr>
              <a:t>earliest known depiction of the crucifixion</a:t>
            </a:r>
            <a:endParaRPr lang="en-US" altLang="en-US" sz="1600" b="0" u="sng" dirty="0">
              <a:solidFill>
                <a:srgbClr val="FBAE00"/>
              </a:solidFill>
              <a:latin typeface="Futura Hv BT" panose="020B0602020204020303" pitchFamily="34" charset="-79"/>
              <a:ea typeface="ＭＳ Ｐゴシック" panose="020B0600070205080204" pitchFamily="34" charset="-128"/>
            </a:endParaRPr>
          </a:p>
          <a:p>
            <a:pPr algn="r" eaLnBrk="1" hangingPunct="1">
              <a:spcBef>
                <a:spcPct val="50000"/>
              </a:spcBef>
            </a:pPr>
            <a:r>
              <a:rPr lang="en-US" altLang="en-US" sz="1600" b="0" dirty="0">
                <a:solidFill>
                  <a:srgbClr val="FBAE00"/>
                </a:solidFill>
                <a:latin typeface="Futura Hv BT" panose="020B0602020204020303" pitchFamily="34" charset="-79"/>
                <a:ea typeface="ＭＳ Ｐゴシック" panose="020B0600070205080204" pitchFamily="34" charset="-128"/>
              </a:rPr>
              <a:t>from a casket</a:t>
            </a:r>
            <a:br>
              <a:rPr lang="en-US" altLang="en-US" sz="1600" b="0" dirty="0">
                <a:solidFill>
                  <a:srgbClr val="FBAE00"/>
                </a:solidFill>
                <a:latin typeface="Futura Hv BT" panose="020B0602020204020303" pitchFamily="34" charset="-79"/>
                <a:ea typeface="ＭＳ Ｐゴシック" panose="020B0600070205080204" pitchFamily="34" charset="-128"/>
              </a:rPr>
            </a:br>
            <a:r>
              <a:rPr lang="en-US" altLang="en-US" sz="1600" b="0" dirty="0">
                <a:solidFill>
                  <a:srgbClr val="FBAE00"/>
                </a:solidFill>
                <a:latin typeface="Futura Hv BT" panose="020B0602020204020303" pitchFamily="34" charset="-79"/>
                <a:ea typeface="ＭＳ Ｐゴシック" panose="020B0600070205080204" pitchFamily="34" charset="-128"/>
              </a:rPr>
              <a:t>ca. 420 CE</a:t>
            </a:r>
            <a:br>
              <a:rPr lang="en-US" altLang="en-US" sz="1600" b="0" dirty="0">
                <a:solidFill>
                  <a:srgbClr val="FBAE00"/>
                </a:solidFill>
                <a:latin typeface="Futura Hv BT" panose="020B0602020204020303" pitchFamily="34" charset="-79"/>
                <a:ea typeface="ＭＳ Ｐゴシック" panose="020B0600070205080204" pitchFamily="34" charset="-128"/>
              </a:rPr>
            </a:br>
            <a:r>
              <a:rPr lang="en-US" altLang="en-US" sz="1600" b="0" dirty="0">
                <a:solidFill>
                  <a:srgbClr val="FBAE00"/>
                </a:solidFill>
                <a:latin typeface="Futura Hv BT" panose="020B0602020204020303" pitchFamily="34" charset="-79"/>
                <a:ea typeface="ＭＳ Ｐゴシック" panose="020B0600070205080204" pitchFamily="34" charset="-128"/>
              </a:rPr>
              <a:t>ivory</a:t>
            </a:r>
            <a:br>
              <a:rPr lang="en-US" altLang="en-US" sz="1600" b="0" dirty="0">
                <a:solidFill>
                  <a:srgbClr val="FBAE00"/>
                </a:solidFill>
                <a:latin typeface="Futura Hv BT" panose="020B0602020204020303" pitchFamily="34" charset="-79"/>
                <a:ea typeface="ＭＳ Ｐゴシック" panose="020B0600070205080204" pitchFamily="34" charset="-128"/>
              </a:rPr>
            </a:br>
            <a:r>
              <a:rPr lang="en-US" altLang="en-US" sz="1600" b="0" dirty="0">
                <a:solidFill>
                  <a:srgbClr val="FBAE00"/>
                </a:solidFill>
                <a:latin typeface="Futura Hv BT" panose="020B0602020204020303" pitchFamily="34" charset="-79"/>
                <a:ea typeface="ＭＳ Ｐゴシック" panose="020B0600070205080204" pitchFamily="34" charset="-128"/>
              </a:rPr>
              <a:t>3 x 3 7/8 in.</a:t>
            </a:r>
          </a:p>
        </p:txBody>
      </p:sp>
      <p:pic>
        <p:nvPicPr>
          <p:cNvPr id="135170" name="Picture 5" descr="&#9;11-21.jpg                                                      000001A4art                            BCE21B23:">
            <a:extLst>
              <a:ext uri="{FF2B5EF4-FFF2-40B4-BE49-F238E27FC236}">
                <a16:creationId xmlns:a16="http://schemas.microsoft.com/office/drawing/2014/main" id="{294ECB50-B4A1-4245-AC76-B1E83A53E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3791" y="76200"/>
            <a:ext cx="6424612"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Rectangle 3">
            <a:extLst>
              <a:ext uri="{FF2B5EF4-FFF2-40B4-BE49-F238E27FC236}">
                <a16:creationId xmlns:a16="http://schemas.microsoft.com/office/drawing/2014/main" id="{FF11D619-135F-5943-B2CE-10D683143F64}"/>
              </a:ext>
            </a:extLst>
          </p:cNvPr>
          <p:cNvSpPr>
            <a:spLocks noChangeArrowheads="1"/>
          </p:cNvSpPr>
          <p:nvPr/>
        </p:nvSpPr>
        <p:spPr bwMode="auto">
          <a:xfrm>
            <a:off x="1332913" y="1133356"/>
            <a:ext cx="3379763" cy="3139321"/>
          </a:xfrm>
          <a:prstGeom prst="rect">
            <a:avLst/>
          </a:prstGeom>
          <a:noFill/>
          <a:ln w="9525">
            <a:noFill/>
            <a:miter lim="800000"/>
            <a:headEnd/>
            <a:tailEnd/>
          </a:ln>
        </p:spPr>
        <p:txBody>
          <a:bodyPr wrap="square">
            <a:spAutoFit/>
          </a:bodyPr>
          <a:lstStyle/>
          <a:p>
            <a:pPr eaLnBrk="1" hangingPunct="1">
              <a:defRPr/>
            </a:pPr>
            <a:r>
              <a:rPr lang="en-US" dirty="0">
                <a:solidFill>
                  <a:srgbClr val="FBAE00"/>
                </a:solidFill>
                <a:cs typeface="ヒラギノ明朝 ProN W6" charset="-128"/>
                <a:sym typeface="Times" charset="0"/>
              </a:rPr>
              <a:t>Images of the Crucifixion were very rare in early Christian art, and before the 5</a:t>
            </a:r>
            <a:r>
              <a:rPr lang="en-US" baseline="30000" dirty="0">
                <a:solidFill>
                  <a:srgbClr val="FBAE00"/>
                </a:solidFill>
                <a:cs typeface="ヒラギノ明朝 ProN W6" charset="-128"/>
                <a:sym typeface="Times" charset="0"/>
              </a:rPr>
              <a:t>th</a:t>
            </a:r>
            <a:r>
              <a:rPr lang="en-US" dirty="0">
                <a:solidFill>
                  <a:srgbClr val="FBAE00"/>
                </a:solidFill>
                <a:cs typeface="ヒラギノ明朝 ProN W6" charset="-128"/>
                <a:sym typeface="Times" charset="0"/>
              </a:rPr>
              <a:t> century, were virtually unknown. </a:t>
            </a:r>
          </a:p>
          <a:p>
            <a:pPr eaLnBrk="1" hangingPunct="1">
              <a:defRPr/>
            </a:pPr>
            <a:endParaRPr lang="en-US" dirty="0">
              <a:solidFill>
                <a:srgbClr val="FBAE00"/>
              </a:solidFill>
              <a:cs typeface="ヒラギノ明朝 ProN W6" charset="-128"/>
              <a:sym typeface="Times" charset="0"/>
            </a:endParaRPr>
          </a:p>
          <a:p>
            <a:pPr eaLnBrk="1" hangingPunct="1">
              <a:defRPr/>
            </a:pPr>
            <a:r>
              <a:rPr lang="en-US" dirty="0">
                <a:solidFill>
                  <a:srgbClr val="FBAE00"/>
                </a:solidFill>
                <a:cs typeface="ヒラギノ明朝 ProN W6" charset="-128"/>
                <a:sym typeface="Times" charset="0"/>
              </a:rPr>
              <a:t>This is the </a:t>
            </a:r>
            <a:r>
              <a:rPr lang="en-US" u="sng" dirty="0">
                <a:solidFill>
                  <a:srgbClr val="FBAE00"/>
                </a:solidFill>
                <a:cs typeface="ヒラギノ明朝 ProN W6" charset="-128"/>
                <a:sym typeface="Times" charset="0"/>
              </a:rPr>
              <a:t>first known Crucifixion image</a:t>
            </a:r>
            <a:r>
              <a:rPr lang="en-US" dirty="0">
                <a:solidFill>
                  <a:srgbClr val="FBAE00"/>
                </a:solidFill>
                <a:cs typeface="ヒラギノ明朝 ProN W6" charset="-128"/>
                <a:sym typeface="Times" charset="0"/>
              </a:rPr>
              <a:t>:</a:t>
            </a:r>
          </a:p>
          <a:p>
            <a:pPr eaLnBrk="1" hangingPunct="1">
              <a:defRPr/>
            </a:pPr>
            <a:r>
              <a:rPr lang="en-US" dirty="0">
                <a:solidFill>
                  <a:srgbClr val="FBAE00"/>
                </a:solidFill>
                <a:cs typeface="ヒラギノ明朝 ProN W6" charset="-128"/>
                <a:sym typeface="Times" charset="0"/>
              </a:rPr>
              <a:t>ca. 420 CE</a:t>
            </a:r>
          </a:p>
          <a:p>
            <a:pPr eaLnBrk="1" hangingPunct="1">
              <a:defRPr/>
            </a:pPr>
            <a:endParaRPr lang="en-US" dirty="0">
              <a:solidFill>
                <a:srgbClr val="FBAE00"/>
              </a:solidFill>
              <a:cs typeface="ヒラギノ明朝 ProN W6" charset="-128"/>
              <a:sym typeface="Times" charset="0"/>
            </a:endParaRPr>
          </a:p>
          <a:p>
            <a:pPr eaLnBrk="1" hangingPunct="1">
              <a:defRPr/>
            </a:pPr>
            <a:r>
              <a:rPr lang="en-US" dirty="0">
                <a:solidFill>
                  <a:srgbClr val="FBAE00"/>
                </a:solidFill>
                <a:cs typeface="ヒラギノ明朝 ProN W6" charset="-128"/>
                <a:sym typeface="Times" charset="0"/>
              </a:rPr>
              <a:t>The Crucifix would later become an iconic focus in Christian art. </a:t>
            </a:r>
          </a:p>
        </p:txBody>
      </p:sp>
    </p:spTree>
    <p:extLst>
      <p:ext uri="{BB962C8B-B14F-4D97-AF65-F5344CB8AC3E}">
        <p14:creationId xmlns:p14="http://schemas.microsoft.com/office/powerpoint/2010/main" val="3488034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3000"/>
                                  </p:stCondLst>
                                  <p:childTnLst>
                                    <p:set>
                                      <p:cBhvr>
                                        <p:cTn id="6" dur="1" fill="hold">
                                          <p:stCondLst>
                                            <p:cond delay="499"/>
                                          </p:stCondLst>
                                        </p:cTn>
                                        <p:tgtEl>
                                          <p:spTgt spid="983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42"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148" y="354170"/>
            <a:ext cx="9601200" cy="1485900"/>
          </a:xfrm>
        </p:spPr>
        <p:txBody>
          <a:bodyPr/>
          <a:lstStyle/>
          <a:p>
            <a:pPr algn="ctr"/>
            <a:r>
              <a:rPr lang="en-US" dirty="0">
                <a:solidFill>
                  <a:schemeClr val="accent6">
                    <a:lumMod val="75000"/>
                  </a:schemeClr>
                </a:solidFill>
              </a:rPr>
              <a:t>OLD AND NEW TESTAMENT</a:t>
            </a:r>
          </a:p>
        </p:txBody>
      </p:sp>
      <p:sp>
        <p:nvSpPr>
          <p:cNvPr id="3" name="Content Placeholder 2"/>
          <p:cNvSpPr>
            <a:spLocks noGrp="1"/>
          </p:cNvSpPr>
          <p:nvPr>
            <p:ph idx="1"/>
          </p:nvPr>
        </p:nvSpPr>
        <p:spPr>
          <a:xfrm>
            <a:off x="862884" y="1480456"/>
            <a:ext cx="10641727" cy="4370231"/>
          </a:xfrm>
        </p:spPr>
        <p:txBody>
          <a:bodyPr>
            <a:normAutofit lnSpcReduction="10000"/>
          </a:bodyPr>
          <a:lstStyle/>
          <a:p>
            <a:r>
              <a:rPr lang="en-US" dirty="0"/>
              <a:t>Christianity was practiced and understood in many different ways</a:t>
            </a:r>
          </a:p>
          <a:p>
            <a:pPr lvl="1"/>
            <a:r>
              <a:rPr lang="en-US" dirty="0"/>
              <a:t>Wasn’t until the 2</a:t>
            </a:r>
            <a:r>
              <a:rPr lang="en-US" baseline="30000" dirty="0"/>
              <a:t>nd</a:t>
            </a:r>
            <a:r>
              <a:rPr lang="en-US" dirty="0"/>
              <a:t> century that Christianity began to be understood as a religion distinct from Judaism</a:t>
            </a:r>
          </a:p>
          <a:p>
            <a:r>
              <a:rPr lang="en-US" dirty="0"/>
              <a:t>4</a:t>
            </a:r>
            <a:r>
              <a:rPr lang="en-US" baseline="30000" dirty="0"/>
              <a:t>th</a:t>
            </a:r>
            <a:r>
              <a:rPr lang="en-US" dirty="0"/>
              <a:t> century-Roman emperor Constantine converted and made Christianity legally acceptable</a:t>
            </a:r>
          </a:p>
          <a:p>
            <a:r>
              <a:rPr lang="en-US" dirty="0"/>
              <a:t>Less than 100 years later, it was made the official state religion by the Roman emperor Theodosius</a:t>
            </a:r>
          </a:p>
          <a:p>
            <a:r>
              <a:rPr lang="en-US" dirty="0"/>
              <a:t>The first Christians were Jews, and the Old Testament is referred to as the Hebrew bible</a:t>
            </a:r>
          </a:p>
          <a:p>
            <a:r>
              <a:rPr lang="en-US" dirty="0"/>
              <a:t>Christians saw the predictions of the prophets in the Old Testament come to fulfillment in the life of Jesus Christ</a:t>
            </a:r>
          </a:p>
          <a:p>
            <a:pPr lvl="1"/>
            <a:r>
              <a:rPr lang="en-US" dirty="0"/>
              <a:t>Therefore the “Bible” of the Christians includes the Old and New Testament</a:t>
            </a:r>
          </a:p>
          <a:p>
            <a:r>
              <a:rPr lang="en-US" dirty="0"/>
              <a:t>Saw parallels in the events of the Hebrew Bible and the New Testament</a:t>
            </a:r>
          </a:p>
          <a:p>
            <a:pPr lvl="1"/>
            <a:r>
              <a:rPr lang="en-US" dirty="0"/>
              <a:t>Called foreshadowing, typology, or prefiguration</a:t>
            </a:r>
          </a:p>
        </p:txBody>
      </p:sp>
    </p:spTree>
    <p:extLst>
      <p:ext uri="{BB962C8B-B14F-4D97-AF65-F5344CB8AC3E}">
        <p14:creationId xmlns:p14="http://schemas.microsoft.com/office/powerpoint/2010/main" val="2779398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03828"/>
            <a:ext cx="9601200" cy="1485900"/>
          </a:xfrm>
        </p:spPr>
        <p:txBody>
          <a:bodyPr>
            <a:normAutofit/>
          </a:bodyPr>
          <a:lstStyle/>
          <a:p>
            <a:pPr algn="ctr"/>
            <a:r>
              <a:rPr lang="en-US" sz="6000" dirty="0">
                <a:solidFill>
                  <a:schemeClr val="accent6">
                    <a:lumMod val="75000"/>
                  </a:schemeClr>
                </a:solidFill>
              </a:rPr>
              <a:t>DOCTRINES</a:t>
            </a:r>
          </a:p>
        </p:txBody>
      </p:sp>
      <p:sp>
        <p:nvSpPr>
          <p:cNvPr id="3" name="Content Placeholder 2"/>
          <p:cNvSpPr>
            <a:spLocks noGrp="1"/>
          </p:cNvSpPr>
          <p:nvPr>
            <p:ph idx="1"/>
          </p:nvPr>
        </p:nvSpPr>
        <p:spPr>
          <a:xfrm>
            <a:off x="953037" y="1429555"/>
            <a:ext cx="10551575" cy="4481667"/>
          </a:xfrm>
        </p:spPr>
        <p:txBody>
          <a:bodyPr>
            <a:normAutofit fontScale="92500" lnSpcReduction="10000"/>
          </a:bodyPr>
          <a:lstStyle/>
          <a:p>
            <a:r>
              <a:rPr lang="en-US" dirty="0"/>
              <a:t>Christianity holds that God has a three part nature—the Trinity</a:t>
            </a:r>
          </a:p>
          <a:p>
            <a:pPr lvl="1"/>
            <a:r>
              <a:rPr lang="en-US" dirty="0"/>
              <a:t>God the father, the Holy Spirit, and Jesus Christ</a:t>
            </a:r>
          </a:p>
          <a:p>
            <a:pPr lvl="1"/>
            <a:r>
              <a:rPr lang="en-US" dirty="0"/>
              <a:t>There are also non-Trinitarian Christians</a:t>
            </a:r>
          </a:p>
          <a:p>
            <a:r>
              <a:rPr lang="en-US" dirty="0"/>
              <a:t>It was Jesus’ death on the cross and his sacrifice that allowed for humans to have the possibility of eternal life</a:t>
            </a:r>
          </a:p>
          <a:p>
            <a:r>
              <a:rPr lang="en-US" dirty="0"/>
              <a:t>Christ is seen as the second Adam, and Mary (Jesus’ mother) is seen as the second Eve</a:t>
            </a:r>
          </a:p>
          <a:p>
            <a:pPr lvl="1"/>
            <a:r>
              <a:rPr lang="en-US" dirty="0"/>
              <a:t>Adam and Eve caused the original sin and were expelled from paradise</a:t>
            </a:r>
          </a:p>
          <a:p>
            <a:pPr lvl="1"/>
            <a:r>
              <a:rPr lang="en-US" dirty="0"/>
              <a:t>Christ and Mary made it possible for humans to have eternal life in heaven (paradise), through Christ’s sacrifice</a:t>
            </a:r>
          </a:p>
          <a:p>
            <a:r>
              <a:rPr lang="en-US" dirty="0"/>
              <a:t>Eucharist or Communion</a:t>
            </a:r>
          </a:p>
          <a:p>
            <a:pPr lvl="1"/>
            <a:r>
              <a:rPr lang="en-US" dirty="0"/>
              <a:t>Eat blessed bread and wine</a:t>
            </a:r>
          </a:p>
          <a:p>
            <a:pPr lvl="1"/>
            <a:r>
              <a:rPr lang="en-US" dirty="0"/>
              <a:t>Transubstantiation-turns into the body and blood of Christ</a:t>
            </a:r>
          </a:p>
          <a:p>
            <a:pPr lvl="1"/>
            <a:r>
              <a:rPr lang="en-US" dirty="0"/>
              <a:t>Consubstantiation-represents the body and blood of Christ</a:t>
            </a:r>
          </a:p>
        </p:txBody>
      </p:sp>
    </p:spTree>
    <p:extLst>
      <p:ext uri="{BB962C8B-B14F-4D97-AF65-F5344CB8AC3E}">
        <p14:creationId xmlns:p14="http://schemas.microsoft.com/office/powerpoint/2010/main" val="1476625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557" y="173334"/>
            <a:ext cx="9952055" cy="1485900"/>
          </a:xfrm>
        </p:spPr>
        <p:txBody>
          <a:bodyPr>
            <a:normAutofit/>
          </a:bodyPr>
          <a:lstStyle/>
          <a:p>
            <a:pPr eaLnBrk="1" hangingPunct="1">
              <a:defRPr/>
            </a:pPr>
            <a:r>
              <a:rPr lang="en-US" dirty="0">
                <a:solidFill>
                  <a:schemeClr val="accent6">
                    <a:lumMod val="75000"/>
                  </a:schemeClr>
                </a:solidFill>
              </a:rPr>
              <a:t>Distinctive Characteristics of Christianity</a:t>
            </a:r>
          </a:p>
        </p:txBody>
      </p:sp>
      <p:sp>
        <p:nvSpPr>
          <p:cNvPr id="3" name="Content Placeholder 2"/>
          <p:cNvSpPr>
            <a:spLocks noGrp="1"/>
          </p:cNvSpPr>
          <p:nvPr>
            <p:ph idx="1"/>
          </p:nvPr>
        </p:nvSpPr>
        <p:spPr>
          <a:xfrm>
            <a:off x="785611" y="1530698"/>
            <a:ext cx="10719001" cy="4202806"/>
          </a:xfrm>
        </p:spPr>
        <p:txBody>
          <a:bodyPr>
            <a:normAutofit/>
          </a:bodyPr>
          <a:lstStyle/>
          <a:p>
            <a:pPr eaLnBrk="1" hangingPunct="1">
              <a:defRPr/>
            </a:pPr>
            <a:r>
              <a:rPr lang="en-US" dirty="0"/>
              <a:t>Proselytizing- spreading the word of Jesus and trying to convert people</a:t>
            </a:r>
          </a:p>
          <a:p>
            <a:pPr lvl="1" eaLnBrk="1" hangingPunct="1">
              <a:defRPr/>
            </a:pPr>
            <a:r>
              <a:rPr lang="en-US" dirty="0"/>
              <a:t>Resulted in rapid growth of religion from humble beginnings</a:t>
            </a:r>
          </a:p>
          <a:p>
            <a:pPr lvl="1" eaLnBrk="1" hangingPunct="1">
              <a:defRPr/>
            </a:pPr>
            <a:r>
              <a:rPr lang="en-US" dirty="0"/>
              <a:t>Necessitated didactic art work in sacred spaces (art with a particular message)</a:t>
            </a:r>
          </a:p>
          <a:p>
            <a:pPr eaLnBrk="1" hangingPunct="1">
              <a:defRPr/>
            </a:pPr>
            <a:r>
              <a:rPr lang="en-US" dirty="0"/>
              <a:t>Congregational- shared prayer, sermons, sacraments, and confession</a:t>
            </a:r>
          </a:p>
          <a:p>
            <a:pPr lvl="1" eaLnBrk="1" hangingPunct="1">
              <a:defRPr/>
            </a:pPr>
            <a:r>
              <a:rPr lang="en-US" dirty="0"/>
              <a:t>Needed large assembly halls for worship</a:t>
            </a:r>
          </a:p>
          <a:p>
            <a:pPr eaLnBrk="1" hangingPunct="1">
              <a:defRPr/>
            </a:pPr>
            <a:r>
              <a:rPr lang="en-US" dirty="0"/>
              <a:t>Specific burial requirements (preserving the body, like Jesus)</a:t>
            </a:r>
          </a:p>
          <a:p>
            <a:pPr lvl="1" eaLnBrk="1" hangingPunct="1">
              <a:defRPr/>
            </a:pPr>
            <a:r>
              <a:rPr lang="en-US" dirty="0"/>
              <a:t>Catacombs and sarcophagi are necessary</a:t>
            </a:r>
          </a:p>
          <a:p>
            <a:pPr eaLnBrk="1" hangingPunct="1">
              <a:defRPr/>
            </a:pPr>
            <a:r>
              <a:rPr lang="en-US" dirty="0"/>
              <a:t>Mysticism and miracles-cornerstones of faith</a:t>
            </a:r>
          </a:p>
          <a:p>
            <a:pPr lvl="1" eaLnBrk="1" hangingPunct="1">
              <a:defRPr/>
            </a:pPr>
            <a:r>
              <a:rPr lang="en-US" dirty="0"/>
              <a:t>Didactic art work in sacred spaces that require images and storytelling leading the controversy of iconoclasts (destroyer of images) vs. </a:t>
            </a:r>
            <a:r>
              <a:rPr lang="en-US" dirty="0" err="1"/>
              <a:t>iconodules</a:t>
            </a:r>
            <a:r>
              <a:rPr lang="en-US" dirty="0"/>
              <a:t> (someone who worships images)</a:t>
            </a:r>
          </a:p>
        </p:txBody>
      </p:sp>
    </p:spTree>
    <p:extLst>
      <p:ext uri="{BB962C8B-B14F-4D97-AF65-F5344CB8AC3E}">
        <p14:creationId xmlns:p14="http://schemas.microsoft.com/office/powerpoint/2010/main" val="636719975"/>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{1850EFDA-0CDF-5B46-992C-20BDB58BD2C8}tf10001072</Template>
  <TotalTime>7183</TotalTime>
  <Words>4971</Words>
  <Application>Microsoft Macintosh PowerPoint</Application>
  <PresentationFormat>Widescreen</PresentationFormat>
  <Paragraphs>471</Paragraphs>
  <Slides>63</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Arial</vt:lpstr>
      <vt:lpstr>Arial Black</vt:lpstr>
      <vt:lpstr>Book Antiqua</vt:lpstr>
      <vt:lpstr>Calibri</vt:lpstr>
      <vt:lpstr>Franklin Gothic Book</vt:lpstr>
      <vt:lpstr>Futura Hv BT</vt:lpstr>
      <vt:lpstr>Lucida Grande</vt:lpstr>
      <vt:lpstr>Rockwell</vt:lpstr>
      <vt:lpstr>Times</vt:lpstr>
      <vt:lpstr>Wingdings</vt:lpstr>
      <vt:lpstr>Wingdings 2</vt:lpstr>
      <vt:lpstr>Crop</vt:lpstr>
      <vt:lpstr>Europe 200 – 1325CE</vt:lpstr>
      <vt:lpstr>Early Christian</vt:lpstr>
      <vt:lpstr>Timeline of Early Christianity</vt:lpstr>
      <vt:lpstr>Context</vt:lpstr>
      <vt:lpstr>Pre-Constantinian Period</vt:lpstr>
      <vt:lpstr>INTRODUCTION TO CHRISTIANITY</vt:lpstr>
      <vt:lpstr>OLD AND NEW TESTAMENT</vt:lpstr>
      <vt:lpstr>DOCTRINES</vt:lpstr>
      <vt:lpstr>Distinctive Characteristics of Christianity</vt:lpstr>
      <vt:lpstr>Judaism</vt:lpstr>
      <vt:lpstr>Jewish Worship</vt:lpstr>
      <vt:lpstr>PowerPoint Presentation</vt:lpstr>
      <vt:lpstr>Europe and the Near East in Late Antiquity</vt:lpstr>
      <vt:lpstr>Interior of the synagogue at Dura-Europos, Syria, with wall-paintings of Old Testament themes, ca. 245–256. Tempera on plaster. Reconstruction in National Museum, Damascus.  </vt:lpstr>
      <vt:lpstr>PowerPoint Presentation</vt:lpstr>
      <vt:lpstr>BURIAL PRACTICES</vt:lpstr>
      <vt:lpstr>PowerPoint Presentation</vt:lpstr>
      <vt:lpstr>Frescoes on the  Dome of Heaven:</vt:lpstr>
      <vt:lpstr>PowerPoint Presentation</vt:lpstr>
      <vt:lpstr>PowerPoint Presentation</vt:lpstr>
      <vt:lpstr>Reality vs. Abstraction</vt:lpstr>
      <vt:lpstr>The Good Shepherd, the story of Jonah, and orants, painted ceiling of a cubiculum in the Catacomb of Saints Peter and Marcellinus, Rome, Italy, early fourth century.  </vt:lpstr>
      <vt:lpstr>The Good Shepherd, 400 CE, Early Christian, Rome, fresco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 Enthroned ca. 350–375. Marble,  approx. 2' 4 1/2" high.</vt:lpstr>
      <vt:lpstr>Sarcophagus of Junius Bassus, from Rome, Italy, ca. 359. Marble, 3’ 10 1/2” X 8’. Museo Storico del Tesoro della Basilica di San Pietro, Rome.</vt:lpstr>
      <vt:lpstr>Sarcophagus of Junius Bassus,360 CE, Early Christian, marble **Not on 250</vt:lpstr>
      <vt:lpstr>PowerPoint Presentation</vt:lpstr>
      <vt:lpstr>PowerPoint Presentation</vt:lpstr>
      <vt:lpstr>PowerPoint Presentation</vt:lpstr>
      <vt:lpstr>PowerPoint Presentation</vt:lpstr>
      <vt:lpstr>PowerPoint Presentation</vt:lpstr>
      <vt:lpstr>Detail of vault mosaic from ambulatory of Santa Costanza, 350 CE, Early Christian, Rome, Italy, mosaic** NOT IN 250</vt:lpstr>
      <vt:lpstr>Parting of Lot and Abraham, 430 CE, Early Christian, Rome, Italy, mosaic**NOT IN 250</vt:lpstr>
      <vt:lpstr>Constantinian Period</vt:lpstr>
      <vt:lpstr>Architecture</vt:lpstr>
      <vt:lpstr>Early Christian Worship</vt:lpstr>
      <vt:lpstr>Old Saint Peter’s, 320 CE, Early Christian, Rome, Italy** NOT IN 250</vt:lpstr>
      <vt:lpstr>PowerPoint Presentation</vt:lpstr>
      <vt:lpstr>PowerPoint Presentation</vt:lpstr>
      <vt:lpstr>PowerPoint Presentation</vt:lpstr>
      <vt:lpstr>Figure 11-8  Interior of Santa Sabina, Rome, Italy, 422–432.  </vt:lpstr>
      <vt:lpstr>Santa Sabina</vt:lpstr>
      <vt:lpstr>PowerPoint Presentation</vt:lpstr>
      <vt:lpstr>Interior of Santa Costanza, Rome, Italy, ca. 337–351. </vt:lpstr>
      <vt:lpstr>Longitudinal section (top) and plan (bottom) of Santa Costanza, Rome, Italy, ca. 337–351.</vt:lpstr>
      <vt:lpstr>PowerPoint Presentation</vt:lpstr>
      <vt:lpstr>Mausoleum of Galla Placidia, Ravenna, Italy, ca. 425. </vt:lpstr>
      <vt:lpstr>Christ as the Good Shepherd, 425 CE, Early Christian, Ravenna, Italy, mosaic ** NOT IN 250**</vt:lpstr>
      <vt:lpstr>Mausoleum of Galla Placidia, 420 CE, Early Christian, Ravenna, Italy ** NOT IN 250**</vt:lpstr>
      <vt:lpstr>Sant’Apollinare Nuovo,  526 CE, Early Christian, Ravenna, Italy ** NOT IN 250**</vt:lpstr>
      <vt:lpstr>Miracle of the loaves and fishes, 500 CE, Early Christian, Ravenna, Italy, mosaic** NOT IN 250</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 200 – 1325CE</dc:title>
  <dc:creator>Seijas, Begona M.</dc:creator>
  <cp:lastModifiedBy>Seijas, Begona M.</cp:lastModifiedBy>
  <cp:revision>24</cp:revision>
  <dcterms:created xsi:type="dcterms:W3CDTF">2018-12-30T19:32:38Z</dcterms:created>
  <dcterms:modified xsi:type="dcterms:W3CDTF">2019-01-04T19:55:52Z</dcterms:modified>
</cp:coreProperties>
</file>