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411" r:id="rId2"/>
    <p:sldId id="406" r:id="rId3"/>
    <p:sldId id="421" r:id="rId4"/>
    <p:sldId id="412" r:id="rId5"/>
    <p:sldId id="414" r:id="rId6"/>
    <p:sldId id="290" r:id="rId7"/>
    <p:sldId id="432" r:id="rId8"/>
    <p:sldId id="315" r:id="rId9"/>
    <p:sldId id="438" r:id="rId10"/>
    <p:sldId id="373" r:id="rId11"/>
    <p:sldId id="316" r:id="rId12"/>
    <p:sldId id="417" r:id="rId13"/>
    <p:sldId id="296" r:id="rId14"/>
    <p:sldId id="399" r:id="rId15"/>
    <p:sldId id="318" r:id="rId16"/>
    <p:sldId id="459" r:id="rId17"/>
    <p:sldId id="460" r:id="rId18"/>
    <p:sldId id="461" r:id="rId19"/>
    <p:sldId id="401" r:id="rId20"/>
    <p:sldId id="402" r:id="rId21"/>
    <p:sldId id="418" r:id="rId22"/>
    <p:sldId id="317" r:id="rId23"/>
    <p:sldId id="379" r:id="rId24"/>
    <p:sldId id="326" r:id="rId25"/>
    <p:sldId id="327" r:id="rId26"/>
    <p:sldId id="283" r:id="rId27"/>
    <p:sldId id="45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87"/>
    <p:restoredTop sz="93469"/>
  </p:normalViewPr>
  <p:slideViewPr>
    <p:cSldViewPr snapToGrid="0" snapToObjects="1">
      <p:cViewPr varScale="1">
        <p:scale>
          <a:sx n="127" d="100"/>
          <a:sy n="127" d="100"/>
        </p:scale>
        <p:origin x="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FADFF5D6-FD1A-934D-AA33-50E9DA3744AD}"/>
              </a:ext>
            </a:extLst>
          </p:cNvPr>
          <p:cNvGrpSpPr>
            <a:grpSpLocks/>
          </p:cNvGrpSpPr>
          <p:nvPr/>
        </p:nvGrpSpPr>
        <p:grpSpPr bwMode="auto">
          <a:xfrm>
            <a:off x="753534" y="744539"/>
            <a:ext cx="10674351" cy="5349875"/>
            <a:chOff x="564643" y="744469"/>
            <a:chExt cx="8005589" cy="534967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21CED7A1-69DB-6F4A-A6B9-6EFF39CD9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>
                <a:gd name="T0" fmla="*/ 8761 w 10000"/>
                <a:gd name="T1" fmla="*/ 0 h 10000"/>
                <a:gd name="T2" fmla="*/ 10000 w 10000"/>
                <a:gd name="T3" fmla="*/ 0 h 10000"/>
                <a:gd name="T4" fmla="*/ 10000 w 10000"/>
                <a:gd name="T5" fmla="*/ 10000 h 10000"/>
                <a:gd name="T6" fmla="*/ 0 w 10000"/>
                <a:gd name="T7" fmla="*/ 10000 h 10000"/>
                <a:gd name="T8" fmla="*/ 0 w 10000"/>
                <a:gd name="T9" fmla="*/ 9357 h 10000"/>
                <a:gd name="T10" fmla="*/ 8761 w 10000"/>
                <a:gd name="T11" fmla="*/ 9357 h 10000"/>
                <a:gd name="T12" fmla="*/ 8761 w 10000"/>
                <a:gd name="T13" fmla="*/ 0 h 1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8382BF5-8D24-0345-B599-36D1AA760BD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>
                <a:gd name="T0" fmla="*/ 8762 w 10001"/>
                <a:gd name="T1" fmla="*/ 0 h 10000"/>
                <a:gd name="T2" fmla="*/ 10001 w 10001"/>
                <a:gd name="T3" fmla="*/ 0 h 10000"/>
                <a:gd name="T4" fmla="*/ 10001 w 10001"/>
                <a:gd name="T5" fmla="*/ 10000 h 10000"/>
                <a:gd name="T6" fmla="*/ 1 w 10001"/>
                <a:gd name="T7" fmla="*/ 10000 h 10000"/>
                <a:gd name="T8" fmla="*/ 1 w 10001"/>
                <a:gd name="T9" fmla="*/ 9352 h 10000"/>
                <a:gd name="T10" fmla="*/ 8762 w 10001"/>
                <a:gd name="T11" fmla="*/ 9346 h 10000"/>
                <a:gd name="T12" fmla="*/ 8762 w 10001"/>
                <a:gd name="T13" fmla="*/ 0 h 1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8" y="3956281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4B35B3-8F99-2C45-9034-435257AF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534" y="6453188"/>
            <a:ext cx="1606551" cy="40481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4555FD-7E85-F94E-88FD-731BC0506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451" y="6453188"/>
            <a:ext cx="7023100" cy="404812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D59A41-D4F7-3942-8363-1C088CE2C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29801" y="6453188"/>
            <a:ext cx="1598084" cy="404812"/>
          </a:xfrm>
        </p:spPr>
        <p:txBody>
          <a:bodyPr/>
          <a:lstStyle>
            <a:lvl1pPr>
              <a:defRPr baseline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65FA4CE-D242-6240-BDCA-D6B960AC867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2401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7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FC52B-EE72-EE4C-A497-E1998DA8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63CB8-09BA-754C-8011-4F649572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06CAA-E1EB-6A40-9DC2-75B33F2FC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C036F-05E7-DA4B-BBA2-085826D54E7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23614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4396" y="624156"/>
            <a:ext cx="1987933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1" y="624156"/>
            <a:ext cx="7632700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E9895-AAE8-E341-8EFF-017DCBE7E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54103-F19E-4146-B14A-5599B964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58E6E-DC57-E046-9219-DBE0F68F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678A4-3175-084C-8D99-9ABF4CD61DF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4382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5D535-36B0-5745-97CE-6841A9FD6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B7516-08C5-E54F-8796-30E3AE34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E4317-685F-9E4D-88BD-9DC68161B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72F88-CB87-A544-B1A6-D16C485017D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47328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452C0DA1-49DE-0347-9FD0-B0A39142F288}"/>
              </a:ext>
            </a:extLst>
          </p:cNvPr>
          <p:cNvSpPr>
            <a:spLocks/>
          </p:cNvSpPr>
          <p:nvPr/>
        </p:nvSpPr>
        <p:spPr bwMode="auto">
          <a:xfrm>
            <a:off x="8151284" y="1685925"/>
            <a:ext cx="3276600" cy="4408488"/>
          </a:xfrm>
          <a:custGeom>
            <a:avLst/>
            <a:gdLst>
              <a:gd name="T0" fmla="*/ 3614 w 4125"/>
              <a:gd name="T1" fmla="*/ 0 h 5554"/>
              <a:gd name="T2" fmla="*/ 4125 w 4125"/>
              <a:gd name="T3" fmla="*/ 0 h 5554"/>
              <a:gd name="T4" fmla="*/ 4125 w 4125"/>
              <a:gd name="T5" fmla="*/ 5554 h 5554"/>
              <a:gd name="T6" fmla="*/ 0 w 4125"/>
              <a:gd name="T7" fmla="*/ 5554 h 5554"/>
              <a:gd name="T8" fmla="*/ 0 w 4125"/>
              <a:gd name="T9" fmla="*/ 5074 h 5554"/>
              <a:gd name="T10" fmla="*/ 3614 w 4125"/>
              <a:gd name="T11" fmla="*/ 5074 h 5554"/>
              <a:gd name="T12" fmla="*/ 3614 w 4125"/>
              <a:gd name="T13" fmla="*/ 0 h 5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" name="Freeform 4" title="Crop Mark">
            <a:extLst>
              <a:ext uri="{FF2B5EF4-FFF2-40B4-BE49-F238E27FC236}">
                <a16:creationId xmlns:a16="http://schemas.microsoft.com/office/drawing/2014/main" id="{DC35A310-807C-4D47-8A63-37764CC8CA78}"/>
              </a:ext>
            </a:extLst>
          </p:cNvPr>
          <p:cNvSpPr/>
          <p:nvPr/>
        </p:nvSpPr>
        <p:spPr bwMode="auto">
          <a:xfrm>
            <a:off x="8151284" y="1685925"/>
            <a:ext cx="327660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2"/>
            <a:ext cx="9612971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0EEB5A3-9818-5C47-942B-E1F5FBDC6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717" y="6453188"/>
            <a:ext cx="1623483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F75DA39-853B-F34C-87BD-FFB83A85B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451" y="6453188"/>
            <a:ext cx="7023100" cy="404812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D93B47C-6331-4049-AE32-5B659A0F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29801" y="6453188"/>
            <a:ext cx="1598084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652E1D3-7398-024F-BD3F-3417AF013FF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68361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6001"/>
            <a:ext cx="4447787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6001"/>
            <a:ext cx="4447787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FCF241-0329-CC49-86B4-DA1F702E4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8AF928-6EC7-0D42-BCC1-28782380A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8EB809-3F5D-2E4E-9094-1E54A163A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BA7C5-F537-F644-9897-FFCFE160691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3883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230"/>
            <a:ext cx="444778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1" y="3305209"/>
            <a:ext cx="4447785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3" y="2349754"/>
            <a:ext cx="444778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3" y="3305209"/>
            <a:ext cx="4447787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5E32520-65A4-E043-A5EF-BB179019D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6D8F8E-55BB-1344-ADC0-3A09CDDB0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185423-D2FE-7246-8D4C-C26E92F14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6BA56-6FD6-3445-8AF0-D5571E2EF13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5573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44A78B0-1770-1243-B8A6-28B332255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745C380-522F-6B4E-B153-FCF432A02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F8D7D92-7BCE-B24D-AAA4-115A9F08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C76C5-A7F9-AD46-A134-30604EE0D8E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42607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4E34F3A-7FB9-6849-8032-C7D5479E4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72BABC-5555-FD4C-A209-19954CCAE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781FE6-DD2A-C44E-86DE-643E66B4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274C5-0276-E54F-91C8-4E9A46D89E8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46848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title="Background Shape">
            <a:extLst>
              <a:ext uri="{FF2B5EF4-FFF2-40B4-BE49-F238E27FC236}">
                <a16:creationId xmlns:a16="http://schemas.microsoft.com/office/drawing/2014/main" id="{EC791992-5AA4-2840-BD6A-7175524B713E}"/>
              </a:ext>
            </a:extLst>
          </p:cNvPr>
          <p:cNvSpPr/>
          <p:nvPr/>
        </p:nvSpPr>
        <p:spPr>
          <a:xfrm>
            <a:off x="1" y="0"/>
            <a:ext cx="530436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B86A48-05C6-C445-BA55-9FB6533F68F8}"/>
              </a:ext>
            </a:extLst>
          </p:cNvPr>
          <p:cNvSpPr/>
          <p:nvPr/>
        </p:nvSpPr>
        <p:spPr>
          <a:xfrm>
            <a:off x="5304367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 title="Divider Bar">
            <a:extLst>
              <a:ext uri="{FF2B5EF4-FFF2-40B4-BE49-F238E27FC236}">
                <a16:creationId xmlns:a16="http://schemas.microsoft.com/office/drawing/2014/main" id="{4233A212-A72C-FE42-A612-27D6B42FA6EC}"/>
              </a:ext>
            </a:extLst>
          </p:cNvPr>
          <p:cNvSpPr/>
          <p:nvPr/>
        </p:nvSpPr>
        <p:spPr>
          <a:xfrm>
            <a:off x="5304367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2B3B720-89A4-4B43-ADF4-D0192C27C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900" y="6453188"/>
            <a:ext cx="1204384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15E506A-B1A1-D449-A780-6145CE4D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5567" y="6453188"/>
            <a:ext cx="2374900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BE8A715-8E9F-844F-9FAD-77F7F52F4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2718" y="6453188"/>
            <a:ext cx="1595967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4726F4A-2791-6D43-95E3-8C9AF4F40F4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85685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title="Background Shape">
            <a:extLst>
              <a:ext uri="{FF2B5EF4-FFF2-40B4-BE49-F238E27FC236}">
                <a16:creationId xmlns:a16="http://schemas.microsoft.com/office/drawing/2014/main" id="{BA18AD6D-9F41-0244-B178-913E06D49955}"/>
              </a:ext>
            </a:extLst>
          </p:cNvPr>
          <p:cNvSpPr/>
          <p:nvPr/>
        </p:nvSpPr>
        <p:spPr>
          <a:xfrm>
            <a:off x="1" y="0"/>
            <a:ext cx="530436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3BD5EC-8543-A746-87B6-0B359E3A318E}"/>
              </a:ext>
            </a:extLst>
          </p:cNvPr>
          <p:cNvSpPr/>
          <p:nvPr/>
        </p:nvSpPr>
        <p:spPr>
          <a:xfrm>
            <a:off x="5304367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 title="Divider Bar">
            <a:extLst>
              <a:ext uri="{FF2B5EF4-FFF2-40B4-BE49-F238E27FC236}">
                <a16:creationId xmlns:a16="http://schemas.microsoft.com/office/drawing/2014/main" id="{838E9A0A-E092-754E-9246-DDA950BFE1F4}"/>
              </a:ext>
            </a:extLst>
          </p:cNvPr>
          <p:cNvSpPr/>
          <p:nvPr/>
        </p:nvSpPr>
        <p:spPr>
          <a:xfrm>
            <a:off x="5304367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2"/>
            <a:ext cx="6659880" cy="6857999"/>
          </a:xfrm>
        </p:spPr>
        <p:txBody>
          <a:bodyPr rtlCol="0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C05FD05F-8F8F-704F-AF90-0E741A453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900" y="6453188"/>
            <a:ext cx="1204384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0A5100F-4EC6-5B4C-B0B1-D6DE2272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5567" y="6453188"/>
            <a:ext cx="2374900" cy="4048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423DE9A-2499-5444-9C4A-C03E29528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82718" y="6453188"/>
            <a:ext cx="1595967" cy="404812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B5ACE3F-BE05-144C-8BF6-CDE12C95436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8130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Placeholder 1">
            <a:extLst>
              <a:ext uri="{FF2B5EF4-FFF2-40B4-BE49-F238E27FC236}">
                <a16:creationId xmlns:a16="http://schemas.microsoft.com/office/drawing/2014/main" id="{2999EF82-64A8-3442-AAC6-6DB1664B62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6019" name="Text Placeholder 2">
            <a:extLst>
              <a:ext uri="{FF2B5EF4-FFF2-40B4-BE49-F238E27FC236}">
                <a16:creationId xmlns:a16="http://schemas.microsoft.com/office/drawing/2014/main" id="{B2310901-0DCE-324F-8848-0A9C731643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57D57-533A-D144-B4A9-0FFE0024F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90651" y="6453188"/>
            <a:ext cx="1204383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4563D-665C-1149-97B2-C8DA8D020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3484" y="6453188"/>
            <a:ext cx="6280149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D0FBF-EF38-D342-B2C1-F5574A20F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72085" y="6453188"/>
            <a:ext cx="1595967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aseline="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8194CFC-7C2A-CC4D-BF3E-D0CAB966BD1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30E1FD-51CA-6E40-9506-F41A250B9327}"/>
              </a:ext>
            </a:extLst>
          </p:cNvPr>
          <p:cNvSpPr/>
          <p:nvPr/>
        </p:nvSpPr>
        <p:spPr>
          <a:xfrm>
            <a:off x="478367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id="{C663F747-406E-4340-BCC7-885F2F2649A8}"/>
              </a:ext>
            </a:extLst>
          </p:cNvPr>
          <p:cNvSpPr/>
          <p:nvPr/>
        </p:nvSpPr>
        <p:spPr>
          <a:xfrm>
            <a:off x="478367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428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2pPr>
      <a:lvl3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3pPr>
      <a:lvl4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4pPr>
      <a:lvl5pPr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5pPr>
      <a:lvl6pPr marL="4572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6pPr>
      <a:lvl7pPr marL="9144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7pPr>
      <a:lvl8pPr marL="13716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8pPr>
      <a:lvl9pPr marL="1828800" algn="l" defTabSz="685800" rtl="0" fontAlgn="base">
        <a:lnSpc>
          <a:spcPct val="89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anose="020B0503020102020204" pitchFamily="34" charset="0"/>
        </a:defRPr>
      </a:lvl9pPr>
    </p:titleStyle>
    <p:bodyStyle>
      <a:lvl1pPr marL="382588" indent="-382588" algn="l" defTabSz="685800" rtl="0" fontAlgn="base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i="1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2588" algn="l" defTabSz="685800" rtl="0" fontAlgn="base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medieval-world/latin-western-europe/gothic1/v/part-2-cathedral-of-notre-dame-de-chartres-c-1145-and-1194-c-1220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medieval-world/latin-western-europe/gothic1/v/part-3-cathedral-of-notre-dame-de-chartres-c-1145-and-1194-c-1220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hanacademy.org/humanities/medieval-world/latin-western-europe/gothic1/a/how-stained-glass-is-made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khanacademy.org/test-prep/ap-art-history/early-europe-and-colonial-americas/medieval-europe-islamic-world/v/part-2-cathedral-of-notre-dame-de-chartres-c-1145-and-1194-c-1220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F0A3FA38-6551-0E48-AD13-2C80CB6501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667001"/>
            <a:ext cx="9144000" cy="701675"/>
          </a:xfrm>
        </p:spPr>
        <p:txBody>
          <a:bodyPr/>
          <a:lstStyle/>
          <a:p>
            <a:pPr algn="ctr"/>
            <a:r>
              <a:rPr lang="en-US" altLang="en-US" sz="4000"/>
              <a:t>Rayonnant Gothic Architecture</a:t>
            </a:r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656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026">
            <a:extLst>
              <a:ext uri="{FF2B5EF4-FFF2-40B4-BE49-F238E27FC236}">
                <a16:creationId xmlns:a16="http://schemas.microsoft.com/office/drawing/2014/main" id="{912A9A28-5035-2F41-917D-FF22209544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3429000" cy="2514600"/>
          </a:xfrm>
        </p:spPr>
        <p:txBody>
          <a:bodyPr/>
          <a:lstStyle/>
          <a:p>
            <a:r>
              <a:rPr lang="en-US" altLang="en-US" sz="2000" b="1"/>
              <a:t>Detail</a:t>
            </a:r>
            <a:br>
              <a:rPr lang="en-US" altLang="en-US" sz="2000" b="1"/>
            </a:br>
            <a:r>
              <a:rPr lang="en-US" altLang="en-US" sz="2000"/>
              <a:t>Window 14 (ca 1170 inserted in a larger window of 13th c). Notre Dame de la Belle Verrière or Blue Virgin: 488 cm, upper portion w Blue Virgin</a:t>
            </a:r>
          </a:p>
        </p:txBody>
      </p:sp>
      <p:pic>
        <p:nvPicPr>
          <p:cNvPr id="41986" name="Picture 1028">
            <a:extLst>
              <a:ext uri="{FF2B5EF4-FFF2-40B4-BE49-F238E27FC236}">
                <a16:creationId xmlns:a16="http://schemas.microsoft.com/office/drawing/2014/main" id="{FE6B29A1-CC17-9545-83B4-807CFCBE2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4" y="0"/>
            <a:ext cx="4433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1029">
            <a:extLst>
              <a:ext uri="{FF2B5EF4-FFF2-40B4-BE49-F238E27FC236}">
                <a16:creationId xmlns:a16="http://schemas.microsoft.com/office/drawing/2014/main" id="{9A893FE7-95EB-3042-9F57-3039EEEB3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1" y="6629400"/>
            <a:ext cx="21771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prstClr val="black"/>
                </a:solidFill>
                <a:latin typeface="Garamond" panose="02020404030301010803" pitchFamily="18" charset="0"/>
              </a:rPr>
              <a:t>© 2005 Saskia Cultural Documentation, Ltd.</a:t>
            </a: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1EF122F6-7006-DA42-8F80-7342EE62A15B}"/>
              </a:ext>
            </a:extLst>
          </p:cNvPr>
          <p:cNvSpPr/>
          <p:nvPr/>
        </p:nvSpPr>
        <p:spPr>
          <a:xfrm>
            <a:off x="2200275" y="5867400"/>
            <a:ext cx="762000" cy="762000"/>
          </a:xfrm>
          <a:prstGeom prst="star5">
            <a:avLst>
              <a:gd name="adj" fmla="val 26671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47025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01F63B9E-CD4D-2348-A32F-B2514B5FC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5500" y="2486026"/>
            <a:ext cx="2819400" cy="942975"/>
          </a:xfrm>
        </p:spPr>
        <p:txBody>
          <a:bodyPr/>
          <a:lstStyle/>
          <a:p>
            <a:r>
              <a:rPr lang="en-US" altLang="en-US" sz="2000"/>
              <a:t>Rose window and lancets, north transept, Chartres Cathedral, Chartres, France, ca. 1220. Stained glass, rose window approx. 43’ in diameter.</a:t>
            </a:r>
          </a:p>
        </p:txBody>
      </p:sp>
      <p:pic>
        <p:nvPicPr>
          <p:cNvPr id="43010" name="Picture 5">
            <a:extLst>
              <a:ext uri="{FF2B5EF4-FFF2-40B4-BE49-F238E27FC236}">
                <a16:creationId xmlns:a16="http://schemas.microsoft.com/office/drawing/2014/main" id="{E5C6D550-BFA1-2348-BC17-7996AE49A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50292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">
            <a:extLst>
              <a:ext uri="{FF2B5EF4-FFF2-40B4-BE49-F238E27FC236}">
                <a16:creationId xmlns:a16="http://schemas.microsoft.com/office/drawing/2014/main" id="{CA97793A-0C60-D74A-B864-195D238C0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838201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  <a:latin typeface="Times" pitchFamily="2" charset="0"/>
                <a:hlinkClick r:id="rId3"/>
              </a:rPr>
              <a:t>SmART Video 2</a:t>
            </a:r>
            <a:endParaRPr lang="en-US" altLang="en-US" sz="2400" b="1">
              <a:solidFill>
                <a:prstClr val="black"/>
              </a:solidFill>
              <a:latin typeface="Times" pitchFamily="2" charset="0"/>
            </a:endParaRPr>
          </a:p>
        </p:txBody>
      </p:sp>
      <p:sp>
        <p:nvSpPr>
          <p:cNvPr id="43012" name="TextBox 2">
            <a:extLst>
              <a:ext uri="{FF2B5EF4-FFF2-40B4-BE49-F238E27FC236}">
                <a16:creationId xmlns:a16="http://schemas.microsoft.com/office/drawing/2014/main" id="{7C15E0CE-4F47-3A4E-8A3E-B17E08C0F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81201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  <a:latin typeface="Times" pitchFamily="2" charset="0"/>
                <a:hlinkClick r:id="rId4"/>
              </a:rPr>
              <a:t>SmART Video 3</a:t>
            </a:r>
            <a:endParaRPr lang="en-US" altLang="en-US" sz="2400" b="1">
              <a:solidFill>
                <a:prstClr val="black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40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A612F5FD-6825-964F-88F3-C0E4EC5A7C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667001"/>
            <a:ext cx="9144000" cy="1323975"/>
          </a:xfrm>
        </p:spPr>
        <p:txBody>
          <a:bodyPr/>
          <a:lstStyle/>
          <a:p>
            <a:pPr algn="ctr"/>
            <a:r>
              <a:rPr lang="en-US" altLang="en-US" sz="4000"/>
              <a:t>French Early Gothic</a:t>
            </a:r>
            <a:br>
              <a:rPr lang="en-US" altLang="en-US" sz="4000"/>
            </a:br>
            <a:r>
              <a:rPr lang="en-US" altLang="en-US" sz="4000"/>
              <a:t>Sculpture</a:t>
            </a:r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6691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374606D6-D431-384C-8494-9B595FC3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550" y="152400"/>
            <a:ext cx="7200900" cy="14859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</a:rPr>
              <a:t>Contextual Consideration as to the development of Gothic style in sculpture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28E9D-E4CE-F041-9D4B-ACA74AA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1" y="1638300"/>
            <a:ext cx="8272463" cy="4305300"/>
          </a:xfrm>
        </p:spPr>
        <p:txBody>
          <a:bodyPr rtlCol="0">
            <a:normAutofit fontScale="92500" lnSpcReduction="10000"/>
          </a:bodyPr>
          <a:lstStyle/>
          <a:p>
            <a:pPr marL="468059" indent="-385763" fontAlgn="auto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dirty="0"/>
              <a:t>Re-emergence of the human body as a central subject matter of art</a:t>
            </a:r>
          </a:p>
          <a:p>
            <a:pPr marL="687515" lvl="1" indent="-385763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Religious character still within the context of architectural decoration or embellishment, still primarily surrounding the portals of churches</a:t>
            </a:r>
          </a:p>
          <a:p>
            <a:pPr marL="468059" indent="-385763" fontAlgn="auto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US" dirty="0"/>
              <a:t>Growing belief that the Christian “soul” must be manifested within the human body</a:t>
            </a:r>
          </a:p>
          <a:p>
            <a:pPr marL="687515" lvl="1" indent="-385763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/>
              <a:t>Aristotle’s writings rediscovered—the human body is the form of the soul, a manifestation of it and therefore should be beautiful, to represent God’s creation</a:t>
            </a:r>
          </a:p>
          <a:p>
            <a:pPr marL="257175" indent="-257175" fontAlgn="auto">
              <a:buFont typeface="+mj-lt"/>
              <a:buAutoNum type="arabicPeriod"/>
              <a:defRPr/>
            </a:pPr>
            <a:r>
              <a:rPr lang="en-US" altLang="en-US" dirty="0"/>
              <a:t>Throughout the 12</a:t>
            </a:r>
            <a:r>
              <a:rPr lang="en-US" altLang="en-US" baseline="30000" dirty="0"/>
              <a:t>th</a:t>
            </a:r>
            <a:r>
              <a:rPr lang="en-US" altLang="en-US" dirty="0"/>
              <a:t> and 13</a:t>
            </a:r>
            <a:r>
              <a:rPr lang="en-US" altLang="en-US" baseline="30000" dirty="0"/>
              <a:t>th</a:t>
            </a:r>
            <a:r>
              <a:rPr lang="en-US" altLang="en-US" dirty="0"/>
              <a:t> centuries, increasing sense of realism in door jamb structure—from iconic to naturalism</a:t>
            </a:r>
          </a:p>
          <a:p>
            <a:pPr marL="500175" lvl="1" indent="-257175" fontAlgn="auto">
              <a:buFont typeface="+mj-lt"/>
              <a:buAutoNum type="arabicPeriod"/>
              <a:defRPr/>
            </a:pPr>
            <a:r>
              <a:rPr lang="en-US" altLang="en-US" dirty="0"/>
              <a:t>Development from early style:</a:t>
            </a:r>
          </a:p>
          <a:p>
            <a:pPr marL="702675" lvl="2" indent="-257175" fontAlgn="auto">
              <a:buFont typeface="+mj-lt"/>
              <a:buAutoNum type="arabicPeriod"/>
              <a:defRPr/>
            </a:pPr>
            <a:r>
              <a:rPr lang="en-US" altLang="en-US" dirty="0"/>
              <a:t>Extreme elongation</a:t>
            </a:r>
          </a:p>
          <a:p>
            <a:pPr marL="702675" lvl="2" indent="-257175" fontAlgn="auto">
              <a:buFont typeface="+mj-lt"/>
              <a:buAutoNum type="arabicPeriod"/>
              <a:defRPr/>
            </a:pPr>
            <a:r>
              <a:rPr lang="en-US" altLang="en-US" dirty="0"/>
              <a:t>“archaic smile”</a:t>
            </a:r>
          </a:p>
          <a:p>
            <a:pPr marL="702675" lvl="2" indent="-257175" fontAlgn="auto">
              <a:buFont typeface="+mj-lt"/>
              <a:buAutoNum type="arabicPeriod"/>
              <a:defRPr/>
            </a:pPr>
            <a:r>
              <a:rPr lang="en-US" altLang="en-US" dirty="0"/>
              <a:t>Linear quality drapery of figures</a:t>
            </a:r>
          </a:p>
          <a:p>
            <a:pPr marL="444515" indent="-385763"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5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026">
            <a:extLst>
              <a:ext uri="{FF2B5EF4-FFF2-40B4-BE49-F238E27FC236}">
                <a16:creationId xmlns:a16="http://schemas.microsoft.com/office/drawing/2014/main" id="{1C489EF9-DA2A-274D-8FE8-E1973630D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5550" y="163513"/>
            <a:ext cx="7200900" cy="1485900"/>
          </a:xfrm>
        </p:spPr>
        <p:txBody>
          <a:bodyPr/>
          <a:lstStyle/>
          <a:p>
            <a:r>
              <a:rPr lang="en-US" altLang="en-US" sz="2800"/>
              <a:t>Royal Portal, west facade, Chartres Cathedral, Chartres, France, ca. 1145–1155.</a:t>
            </a:r>
          </a:p>
        </p:txBody>
      </p:sp>
      <p:pic>
        <p:nvPicPr>
          <p:cNvPr id="45058" name="Picture 1030">
            <a:extLst>
              <a:ext uri="{FF2B5EF4-FFF2-40B4-BE49-F238E27FC236}">
                <a16:creationId xmlns:a16="http://schemas.microsoft.com/office/drawing/2014/main" id="{003C662D-21F1-6945-91B8-FBFF481A8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85153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57C27E4E-71F3-B449-B817-25127EDBAC14}"/>
              </a:ext>
            </a:extLst>
          </p:cNvPr>
          <p:cNvSpPr/>
          <p:nvPr/>
        </p:nvSpPr>
        <p:spPr>
          <a:xfrm>
            <a:off x="1600200" y="5943600"/>
            <a:ext cx="762000" cy="762000"/>
          </a:xfrm>
          <a:prstGeom prst="star5">
            <a:avLst>
              <a:gd name="adj" fmla="val 26671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2008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4B955-7EB6-6C43-8389-64675E25F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114300"/>
            <a:ext cx="7200900" cy="14859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Great or Royal Portal </a:t>
            </a:r>
          </a:p>
        </p:txBody>
      </p:sp>
      <p:sp>
        <p:nvSpPr>
          <p:cNvPr id="101378" name="Content Placeholder 2">
            <a:extLst>
              <a:ext uri="{FF2B5EF4-FFF2-40B4-BE49-F238E27FC236}">
                <a16:creationId xmlns:a16="http://schemas.microsoft.com/office/drawing/2014/main" id="{76BF9575-3ACA-9641-8FCC-71AAFC63B69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209800" y="788988"/>
            <a:ext cx="8229600" cy="2182812"/>
          </a:xfrm>
        </p:spPr>
        <p:txBody>
          <a:bodyPr/>
          <a:lstStyle/>
          <a:p>
            <a:r>
              <a:rPr lang="en-US" altLang="en-US" sz="1400"/>
              <a:t>Called the Royal Portal because of the statue columns of kings and queens flanking the doorways</a:t>
            </a:r>
          </a:p>
          <a:p>
            <a:r>
              <a:rPr lang="en-US" altLang="en-US" sz="1400"/>
              <a:t>Would have been used by general public, but also important ceremonial entrances of the bishop</a:t>
            </a:r>
          </a:p>
          <a:p>
            <a:r>
              <a:rPr lang="en-US" altLang="en-US" sz="1400"/>
              <a:t>Episodes of Christ’s life on the capitals, that form a kind of frieze, linking one entrance to the next</a:t>
            </a:r>
          </a:p>
          <a:p>
            <a:r>
              <a:rPr lang="en-US" altLang="en-US" sz="1400"/>
              <a:t>Right portal: Christ appears on the lap of the Virgin Mary, with scenes of his birth and early life below.</a:t>
            </a:r>
          </a:p>
          <a:p>
            <a:r>
              <a:rPr lang="en-US" altLang="en-US" sz="1400"/>
              <a:t>Virgin Mary is prominent, which has not been done before (Cult of the Virgin)</a:t>
            </a:r>
          </a:p>
          <a:p>
            <a:r>
              <a:rPr lang="en-US" altLang="en-US" sz="1400"/>
              <a:t>Left portal: Christ’s Ascension into heaven. Symbols of the zodiac and the various labors of the months of the year</a:t>
            </a:r>
          </a:p>
          <a:p>
            <a:endParaRPr lang="en-US" altLang="en-US" sz="1400"/>
          </a:p>
        </p:txBody>
      </p:sp>
      <p:pic>
        <p:nvPicPr>
          <p:cNvPr id="101379" name="Picture 6">
            <a:extLst>
              <a:ext uri="{FF2B5EF4-FFF2-40B4-BE49-F238E27FC236}">
                <a16:creationId xmlns:a16="http://schemas.microsoft.com/office/drawing/2014/main" id="{63F5FEB2-2A15-C240-94BF-537E5E8E6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94088"/>
            <a:ext cx="43434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557DF2-A823-0840-9314-7D750FDE90B4}"/>
              </a:ext>
            </a:extLst>
          </p:cNvPr>
          <p:cNvSpPr txBox="1"/>
          <p:nvPr/>
        </p:nvSpPr>
        <p:spPr>
          <a:xfrm>
            <a:off x="2092325" y="3009900"/>
            <a:ext cx="3505200" cy="3754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Franklin Gothic Book" panose="020B0503020102020204"/>
              </a:rPr>
              <a:t>Central portal: The Second Coming, symbol of salvation rather than damnation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Franklin Gothic Book" panose="020B0503020102020204"/>
              </a:rPr>
              <a:t>Surrounded by the four evangelists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Franklin Gothic Book" panose="020B0503020102020204"/>
              </a:rPr>
              <a:t>More serene and human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Franklin Gothic Book" panose="020B0503020102020204"/>
              </a:rPr>
              <a:t>Apostles are organized into four groups of three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Franklin Gothic Book" panose="020B0503020102020204"/>
              </a:rPr>
              <a:t>Statue columns hold up the tympana, a thematic and realistic support of Christ (kings, queens, rich people of France)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Franklin Gothic Book" panose="020B0503020102020204"/>
              </a:rPr>
              <a:t>Connection between royalty and the church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Franklin Gothic Book" panose="020B0503020102020204"/>
              </a:rPr>
              <a:t>Elegantly elongated, life-like drapery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Franklin Gothic Book" panose="020B0503020102020204"/>
              </a:rPr>
              <a:t>Moving toward a new naturalism</a:t>
            </a:r>
          </a:p>
          <a:p>
            <a:pPr defTabSz="457200">
              <a:defRPr/>
            </a:pPr>
            <a:r>
              <a:rPr lang="en-US" sz="1400" dirty="0">
                <a:solidFill>
                  <a:prstClr val="black"/>
                </a:solidFill>
                <a:latin typeface="Franklin Gothic Book" panose="020B0503020102020204"/>
              </a:rPr>
              <a:t>-</a:t>
            </a:r>
            <a:endParaRPr lang="en-US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C965F3E7-D5F5-594C-9758-133AC4339AAF}"/>
              </a:ext>
            </a:extLst>
          </p:cNvPr>
          <p:cNvSpPr/>
          <p:nvPr/>
        </p:nvSpPr>
        <p:spPr>
          <a:xfrm>
            <a:off x="1676400" y="5975350"/>
            <a:ext cx="762000" cy="762000"/>
          </a:xfrm>
          <a:prstGeom prst="star5">
            <a:avLst>
              <a:gd name="adj" fmla="val 26671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27837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4">
            <a:extLst>
              <a:ext uri="{FF2B5EF4-FFF2-40B4-BE49-F238E27FC236}">
                <a16:creationId xmlns:a16="http://schemas.microsoft.com/office/drawing/2014/main" id="{281CB8BF-369D-1843-ACCF-BD7029F8D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371600"/>
            <a:ext cx="7694613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5">
            <a:extLst>
              <a:ext uri="{FF2B5EF4-FFF2-40B4-BE49-F238E27FC236}">
                <a16:creationId xmlns:a16="http://schemas.microsoft.com/office/drawing/2014/main" id="{A323EFB0-8B5F-3549-BAB9-9D268A3BB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"/>
            <a:ext cx="784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Central portal: The Second Coming, symbol of salvation rather than damnation</a:t>
            </a:r>
          </a:p>
        </p:txBody>
      </p:sp>
    </p:spTree>
    <p:extLst>
      <p:ext uri="{BB962C8B-B14F-4D97-AF65-F5344CB8AC3E}">
        <p14:creationId xmlns:p14="http://schemas.microsoft.com/office/powerpoint/2010/main" val="3262324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>
            <a:extLst>
              <a:ext uri="{FF2B5EF4-FFF2-40B4-BE49-F238E27FC236}">
                <a16:creationId xmlns:a16="http://schemas.microsoft.com/office/drawing/2014/main" id="{AC1B9D2A-C1C1-4F45-A479-CFBED9DE6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608013"/>
            <a:ext cx="76612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Rectangle 2">
            <a:extLst>
              <a:ext uri="{FF2B5EF4-FFF2-40B4-BE49-F238E27FC236}">
                <a16:creationId xmlns:a16="http://schemas.microsoft.com/office/drawing/2014/main" id="{0AD6AF2D-E67F-FD47-B09F-BC202DBA7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1" y="26988"/>
            <a:ext cx="7661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Right portal: Christ appears on the lap of the Virgin Mary, with scenes of his birth and early life below.</a:t>
            </a:r>
          </a:p>
        </p:txBody>
      </p:sp>
    </p:spTree>
    <p:extLst>
      <p:ext uri="{BB962C8B-B14F-4D97-AF65-F5344CB8AC3E}">
        <p14:creationId xmlns:p14="http://schemas.microsoft.com/office/powerpoint/2010/main" val="3668352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>
            <a:extLst>
              <a:ext uri="{FF2B5EF4-FFF2-40B4-BE49-F238E27FC236}">
                <a16:creationId xmlns:a16="http://schemas.microsoft.com/office/drawing/2014/main" id="{A1018929-84D1-AB45-8C55-BA966F782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762001"/>
            <a:ext cx="8035925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Rectangle 2">
            <a:extLst>
              <a:ext uri="{FF2B5EF4-FFF2-40B4-BE49-F238E27FC236}">
                <a16:creationId xmlns:a16="http://schemas.microsoft.com/office/drawing/2014/main" id="{831D762D-ADD7-B04B-9450-D1443DEF5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5876"/>
            <a:ext cx="75438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Left portal: Christ’s Ascension into heaven. Symbols of the zodiac and the various labors of the months of the year</a:t>
            </a:r>
          </a:p>
        </p:txBody>
      </p:sp>
    </p:spTree>
    <p:extLst>
      <p:ext uri="{BB962C8B-B14F-4D97-AF65-F5344CB8AC3E}">
        <p14:creationId xmlns:p14="http://schemas.microsoft.com/office/powerpoint/2010/main" val="2422528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CF7FF6D1-5973-1A48-97B8-D3FEB77AFF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228601"/>
            <a:ext cx="3200400" cy="942975"/>
          </a:xfrm>
        </p:spPr>
        <p:txBody>
          <a:bodyPr/>
          <a:lstStyle/>
          <a:p>
            <a:r>
              <a:rPr lang="en-US" altLang="en-US" sz="2000"/>
              <a:t>Old Testament kings and queens, jamb statues, central doorway of Royal  Portal, Chartres Cathedral, Chartres, France, ca. 1145–1155.</a:t>
            </a:r>
          </a:p>
        </p:txBody>
      </p:sp>
      <p:pic>
        <p:nvPicPr>
          <p:cNvPr id="46082" name="Picture 3">
            <a:extLst>
              <a:ext uri="{FF2B5EF4-FFF2-40B4-BE49-F238E27FC236}">
                <a16:creationId xmlns:a16="http://schemas.microsoft.com/office/drawing/2014/main" id="{984FB8F7-E15D-4948-973E-FA511E90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947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F4818235-254C-0940-B357-3B876D6FD5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3581400" cy="990600"/>
          </a:xfrm>
        </p:spPr>
        <p:txBody>
          <a:bodyPr/>
          <a:lstStyle/>
          <a:p>
            <a:r>
              <a:rPr lang="en-US" altLang="en-US" sz="1800"/>
              <a:t>Interior of the upper chapel, Sainte-Chapelle, Paris, France, 1243–1248.  </a:t>
            </a:r>
          </a:p>
        </p:txBody>
      </p:sp>
      <p:pic>
        <p:nvPicPr>
          <p:cNvPr id="34818" name="Picture 3">
            <a:extLst>
              <a:ext uri="{FF2B5EF4-FFF2-40B4-BE49-F238E27FC236}">
                <a16:creationId xmlns:a16="http://schemas.microsoft.com/office/drawing/2014/main" id="{688BB02B-855B-8945-8F39-CD0B4C219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0"/>
            <a:ext cx="405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http://www.shafe.co.uk/crystal/images/lshafe/St_Chapelle_exterior.gif">
            <a:extLst>
              <a:ext uri="{FF2B5EF4-FFF2-40B4-BE49-F238E27FC236}">
                <a16:creationId xmlns:a16="http://schemas.microsoft.com/office/drawing/2014/main" id="{54D1C07A-B283-5943-9C7B-A1DC928EA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6" y="1603376"/>
            <a:ext cx="340042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156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026">
            <a:extLst>
              <a:ext uri="{FF2B5EF4-FFF2-40B4-BE49-F238E27FC236}">
                <a16:creationId xmlns:a16="http://schemas.microsoft.com/office/drawing/2014/main" id="{F0A827A0-A7D9-F147-80CF-C01EB024D6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3359150" cy="730250"/>
          </a:xfrm>
        </p:spPr>
        <p:txBody>
          <a:bodyPr/>
          <a:lstStyle/>
          <a:p>
            <a:r>
              <a:rPr lang="en-US" altLang="en-US" sz="2000" b="1"/>
              <a:t>Alternate View</a:t>
            </a:r>
            <a:br>
              <a:rPr lang="en-US" altLang="en-US" sz="2000" b="1"/>
            </a:br>
            <a:r>
              <a:rPr lang="en-US" altLang="en-US" sz="2000"/>
              <a:t>Saints from left jamb, central portal (west), braided lady, two male saints</a:t>
            </a:r>
          </a:p>
        </p:txBody>
      </p:sp>
      <p:sp>
        <p:nvSpPr>
          <p:cNvPr id="47106" name="Text Box 1028">
            <a:extLst>
              <a:ext uri="{FF2B5EF4-FFF2-40B4-BE49-F238E27FC236}">
                <a16:creationId xmlns:a16="http://schemas.microsoft.com/office/drawing/2014/main" id="{B9350ADB-0856-E240-828D-42D04E76C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1" y="6629400"/>
            <a:ext cx="21771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prstClr val="black"/>
                </a:solidFill>
                <a:latin typeface="Garamond" panose="02020404030301010803" pitchFamily="18" charset="0"/>
              </a:rPr>
              <a:t>© 2005 Saskia Cultural Documentation, Ltd.</a:t>
            </a:r>
          </a:p>
        </p:txBody>
      </p:sp>
      <p:pic>
        <p:nvPicPr>
          <p:cNvPr id="47107" name="Picture 1029">
            <a:extLst>
              <a:ext uri="{FF2B5EF4-FFF2-40B4-BE49-F238E27FC236}">
                <a16:creationId xmlns:a16="http://schemas.microsoft.com/office/drawing/2014/main" id="{717155D3-E371-4442-85E2-10B093D40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0"/>
            <a:ext cx="4538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460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7072A119-180C-994F-8D38-2FDA30E926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667001"/>
            <a:ext cx="9144000" cy="1323975"/>
          </a:xfrm>
        </p:spPr>
        <p:txBody>
          <a:bodyPr/>
          <a:lstStyle/>
          <a:p>
            <a:pPr algn="ctr"/>
            <a:r>
              <a:rPr lang="en-US" altLang="en-US" sz="4000"/>
              <a:t>French High Gothic</a:t>
            </a:r>
            <a:br>
              <a:rPr lang="en-US" altLang="en-US" sz="4000"/>
            </a:br>
            <a:r>
              <a:rPr lang="en-US" altLang="en-US" sz="4000"/>
              <a:t>Sculpture</a:t>
            </a:r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62504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FFC3CD2F-BE89-4943-85B0-DFE4B0926F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05401" y="0"/>
            <a:ext cx="5853113" cy="838200"/>
          </a:xfrm>
        </p:spPr>
        <p:txBody>
          <a:bodyPr/>
          <a:lstStyle/>
          <a:p>
            <a:r>
              <a:rPr lang="en-US" altLang="en-US" sz="1600"/>
              <a:t>Saints Martin, Jerome, and Gregory, jamb statues, Porch of the Confessors (right doorway), south transept, Chartres Cathedral, Chartres, France, ca. 1220–1230.  </a:t>
            </a:r>
          </a:p>
        </p:txBody>
      </p:sp>
      <p:pic>
        <p:nvPicPr>
          <p:cNvPr id="49154" name="Picture 3">
            <a:extLst>
              <a:ext uri="{FF2B5EF4-FFF2-40B4-BE49-F238E27FC236}">
                <a16:creationId xmlns:a16="http://schemas.microsoft.com/office/drawing/2014/main" id="{90894CA2-9208-7948-9692-9363FB36A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762000"/>
            <a:ext cx="40513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1028">
            <a:extLst>
              <a:ext uri="{FF2B5EF4-FFF2-40B4-BE49-F238E27FC236}">
                <a16:creationId xmlns:a16="http://schemas.microsoft.com/office/drawing/2014/main" id="{5805F1D1-8EBB-344D-92F4-4F013D1AC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4" y="908051"/>
            <a:ext cx="3144837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1026">
            <a:extLst>
              <a:ext uri="{FF2B5EF4-FFF2-40B4-BE49-F238E27FC236}">
                <a16:creationId xmlns:a16="http://schemas.microsoft.com/office/drawing/2014/main" id="{0ED4D2C2-3AB6-0F48-83EA-7BF97BBF4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164" y="5668963"/>
            <a:ext cx="314483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191B0E"/>
                </a:solidFill>
              </a:rPr>
              <a:t>S Transept, left portal, left jamb: Sts. Theodore, Stephen &amp; Clement</a:t>
            </a:r>
          </a:p>
        </p:txBody>
      </p:sp>
    </p:spTree>
    <p:extLst>
      <p:ext uri="{BB962C8B-B14F-4D97-AF65-F5344CB8AC3E}">
        <p14:creationId xmlns:p14="http://schemas.microsoft.com/office/powerpoint/2010/main" val="894905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026">
            <a:extLst>
              <a:ext uri="{FF2B5EF4-FFF2-40B4-BE49-F238E27FC236}">
                <a16:creationId xmlns:a16="http://schemas.microsoft.com/office/drawing/2014/main" id="{DC2F282A-8A5F-8945-AA86-DCEEA5AD3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94288" y="990600"/>
            <a:ext cx="3003550" cy="1981200"/>
          </a:xfrm>
        </p:spPr>
        <p:txBody>
          <a:bodyPr/>
          <a:lstStyle/>
          <a:p>
            <a:r>
              <a:rPr lang="en-US" altLang="en-US" sz="1600"/>
              <a:t>Christ (Beau Dieu), trumeau statue of central doorway, west facade, Amiens Cathedral, Amiens, France, ca. 1220–1235.  </a:t>
            </a:r>
          </a:p>
        </p:txBody>
      </p:sp>
      <p:pic>
        <p:nvPicPr>
          <p:cNvPr id="50178" name="Picture 1028">
            <a:extLst>
              <a:ext uri="{FF2B5EF4-FFF2-40B4-BE49-F238E27FC236}">
                <a16:creationId xmlns:a16="http://schemas.microsoft.com/office/drawing/2014/main" id="{583987C4-3BD0-724C-8893-FD25FC45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2400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>
            <a:extLst>
              <a:ext uri="{FF2B5EF4-FFF2-40B4-BE49-F238E27FC236}">
                <a16:creationId xmlns:a16="http://schemas.microsoft.com/office/drawing/2014/main" id="{FB9A7206-8D3F-9D46-9336-B0C471468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2590800"/>
            <a:ext cx="264636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3">
            <a:extLst>
              <a:ext uri="{FF2B5EF4-FFF2-40B4-BE49-F238E27FC236}">
                <a16:creationId xmlns:a16="http://schemas.microsoft.com/office/drawing/2014/main" id="{53C8D0E9-3E5F-A64B-AB8D-E3C29F7CC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52401"/>
            <a:ext cx="32258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1">
            <a:extLst>
              <a:ext uri="{FF2B5EF4-FFF2-40B4-BE49-F238E27FC236}">
                <a16:creationId xmlns:a16="http://schemas.microsoft.com/office/drawing/2014/main" id="{EB0C66D8-34FC-8545-BDAF-214B01874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4953001"/>
            <a:ext cx="3352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Visitation, jamb statues of central doorway, west facade</a:t>
            </a:r>
          </a:p>
        </p:txBody>
      </p:sp>
    </p:spTree>
    <p:extLst>
      <p:ext uri="{BB962C8B-B14F-4D97-AF65-F5344CB8AC3E}">
        <p14:creationId xmlns:p14="http://schemas.microsoft.com/office/powerpoint/2010/main" val="2864274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6C1D77DC-18ED-8746-B9D3-C269C2FDA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1363" y="1600200"/>
            <a:ext cx="4062412" cy="1447800"/>
          </a:xfrm>
        </p:spPr>
        <p:txBody>
          <a:bodyPr/>
          <a:lstStyle/>
          <a:p>
            <a:r>
              <a:rPr lang="en-US" altLang="en-US" sz="1800"/>
              <a:t>Virgin and Child (Virgin of Paris), Notre-Dame, Paris, France, early fourteenth century.  </a:t>
            </a:r>
          </a:p>
        </p:txBody>
      </p:sp>
      <p:pic>
        <p:nvPicPr>
          <p:cNvPr id="51202" name="Picture 3">
            <a:extLst>
              <a:ext uri="{FF2B5EF4-FFF2-40B4-BE49-F238E27FC236}">
                <a16:creationId xmlns:a16="http://schemas.microsoft.com/office/drawing/2014/main" id="{07366C23-CB06-7946-9C59-BBCDCF59A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6" y="0"/>
            <a:ext cx="409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231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F286A559-508D-544C-B225-F6BD34FF6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838200"/>
            <a:ext cx="4298950" cy="1524000"/>
          </a:xfrm>
        </p:spPr>
        <p:txBody>
          <a:bodyPr/>
          <a:lstStyle/>
          <a:p>
            <a:r>
              <a:rPr lang="en-US" altLang="en-US" sz="1800"/>
              <a:t>Virgin of Jeanne d’Evreux, from the abbey church of Saint-Denis, France, 1339. Silver gilt and enamel, 2’ 3 1/2” high. Louvre, Paris.  </a:t>
            </a:r>
          </a:p>
        </p:txBody>
      </p:sp>
      <p:pic>
        <p:nvPicPr>
          <p:cNvPr id="52226" name="Picture 3">
            <a:extLst>
              <a:ext uri="{FF2B5EF4-FFF2-40B4-BE49-F238E27FC236}">
                <a16:creationId xmlns:a16="http://schemas.microsoft.com/office/drawing/2014/main" id="{6FBA50C1-260D-6447-91FF-924E46DCF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0"/>
            <a:ext cx="3511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70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00B75B-60BF-6F4B-BC68-6999DCEB0B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6788" y="304800"/>
            <a:ext cx="3790950" cy="5943600"/>
          </a:xfrm>
        </p:spPr>
        <p:txBody>
          <a:bodyPr rtlCol="0">
            <a:normAutofit fontScale="85000" lnSpcReduction="20000"/>
          </a:bodyPr>
          <a:lstStyle/>
          <a:p>
            <a:pPr marL="274320" indent="-192024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1600" dirty="0"/>
              <a:t>Slow movement to greater realism and naturalism of door jamb sculptures of late Gothic statuary</a:t>
            </a:r>
          </a:p>
          <a:p>
            <a:pPr marL="493776" lvl="1" indent="-185166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en-US" sz="1600" dirty="0"/>
              <a:t>Figures begin to interact with each other</a:t>
            </a:r>
          </a:p>
          <a:p>
            <a:pPr marL="493776" lvl="1" indent="-185166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en-US" sz="1600" dirty="0"/>
              <a:t>Move away from the confines of the door jamb space</a:t>
            </a:r>
          </a:p>
          <a:p>
            <a:pPr marL="493776" lvl="1" indent="-185166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en-US" sz="1600" dirty="0"/>
              <a:t>Proportion more realistic</a:t>
            </a:r>
          </a:p>
          <a:p>
            <a:pPr marL="493776" lvl="1" indent="-185166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en-US" sz="1600" dirty="0"/>
              <a:t>Individualization of faces</a:t>
            </a:r>
          </a:p>
          <a:p>
            <a:pPr marL="493776" lvl="1" indent="-185166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en-US" sz="1600" dirty="0"/>
              <a:t>Attempt at contrapposto and more natural stance</a:t>
            </a:r>
          </a:p>
          <a:p>
            <a:pPr marL="493776" lvl="1" indent="-185166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en-US" sz="1600" dirty="0"/>
              <a:t>Figures reflect a greater understanding of the anatomy</a:t>
            </a:r>
          </a:p>
          <a:p>
            <a:pPr marL="5954" indent="-384048" fontAlgn="auto">
              <a:defRPr/>
            </a:pPr>
            <a:r>
              <a:rPr lang="en-US" altLang="en-US" sz="1600" dirty="0"/>
              <a:t>Mary holding dead Christ in her lap</a:t>
            </a:r>
          </a:p>
          <a:p>
            <a:pPr marL="5954" indent="-384048" fontAlgn="auto">
              <a:defRPr/>
            </a:pPr>
            <a:r>
              <a:rPr lang="en-US" altLang="en-US" sz="1600" dirty="0"/>
              <a:t>Widespread troubles of the early 14</a:t>
            </a:r>
            <a:r>
              <a:rPr lang="en-US" altLang="en-US" sz="1600" baseline="30000" dirty="0"/>
              <a:t>th</a:t>
            </a:r>
            <a:r>
              <a:rPr lang="en-US" altLang="en-US" sz="1600" dirty="0"/>
              <a:t> century: war, plague, famine, brought suffering 	into awareness</a:t>
            </a:r>
          </a:p>
          <a:p>
            <a:pPr marL="5954" indent="-384048" fontAlgn="auto">
              <a:defRPr/>
            </a:pPr>
            <a:r>
              <a:rPr lang="en-US" altLang="en-US" sz="1600" dirty="0"/>
              <a:t>Increase in depictions of the suffering of Christ and Mary to show a connection with 	the suffering of people</a:t>
            </a:r>
          </a:p>
          <a:p>
            <a:pPr marL="5954" indent="-384048" fontAlgn="auto">
              <a:defRPr/>
            </a:pPr>
            <a:r>
              <a:rPr lang="en-US" altLang="en-US" sz="1600" dirty="0"/>
              <a:t>Artists emphasized the traits of human suffering in powerful, expressive exaggeration</a:t>
            </a:r>
          </a:p>
          <a:p>
            <a:pPr marL="451454" lvl="2" indent="-384048" fontAlgn="auto">
              <a:defRPr/>
            </a:pPr>
            <a:r>
              <a:rPr lang="en-US" altLang="en-US" sz="1400" dirty="0"/>
              <a:t>“Pieta”=pity or compassion in Italian</a:t>
            </a:r>
          </a:p>
          <a:p>
            <a:pPr marL="451454" lvl="2" indent="-384048" fontAlgn="auto">
              <a:defRPr/>
            </a:pPr>
            <a:r>
              <a:rPr lang="en-US" altLang="en-US" sz="1400" dirty="0"/>
              <a:t>Christ is distorted and bleeding, Mary is full of grief</a:t>
            </a:r>
          </a:p>
          <a:p>
            <a:pPr marL="451454" lvl="2" indent="-384048" fontAlgn="auto">
              <a:defRPr/>
            </a:pPr>
            <a:r>
              <a:rPr lang="en-US" altLang="en-US" sz="1400" dirty="0"/>
              <a:t>Example of the growing number of humanized religious images</a:t>
            </a:r>
          </a:p>
          <a:p>
            <a:pPr marL="451454" lvl="2" indent="-384048" fontAlgn="auto">
              <a:defRPr/>
            </a:pPr>
            <a:r>
              <a:rPr lang="en-US" altLang="en-US" sz="1400" dirty="0"/>
              <a:t>Expression of feeling accompanied by the human body in motion, to express more recognizable human emotions</a:t>
            </a:r>
          </a:p>
          <a:p>
            <a:pPr marL="250776" indent="-185166" fontAlgn="auto">
              <a:spcAft>
                <a:spcPts val="0"/>
              </a:spcAft>
              <a:buFont typeface="Georgia"/>
              <a:buChar char="▫"/>
              <a:defRPr/>
            </a:pPr>
            <a:endParaRPr lang="en-US" sz="1600" dirty="0"/>
          </a:p>
          <a:p>
            <a:pPr marL="384048" indent="-384048" fontAlgn="auto">
              <a:defRPr/>
            </a:pPr>
            <a:endParaRPr lang="en-US" sz="1600" dirty="0"/>
          </a:p>
        </p:txBody>
      </p:sp>
      <p:pic>
        <p:nvPicPr>
          <p:cNvPr id="105474" name="Content Placeholder 8">
            <a:extLst>
              <a:ext uri="{FF2B5EF4-FFF2-40B4-BE49-F238E27FC236}">
                <a16:creationId xmlns:a16="http://schemas.microsoft.com/office/drawing/2014/main" id="{AF3AC2FA-C82F-E244-A2C1-78A768EC6B9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3151" y="152400"/>
            <a:ext cx="4219575" cy="6248400"/>
          </a:xfr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73E88354-A1D4-3241-9370-ACD3950EFB98}"/>
              </a:ext>
            </a:extLst>
          </p:cNvPr>
          <p:cNvSpPr/>
          <p:nvPr/>
        </p:nvSpPr>
        <p:spPr>
          <a:xfrm>
            <a:off x="9640888" y="5867400"/>
            <a:ext cx="762000" cy="762000"/>
          </a:xfrm>
          <a:prstGeom prst="star5">
            <a:avLst>
              <a:gd name="adj" fmla="val 26671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05476" name="TextBox 1">
            <a:extLst>
              <a:ext uri="{FF2B5EF4-FFF2-40B4-BE49-F238E27FC236}">
                <a16:creationId xmlns:a16="http://schemas.microsoft.com/office/drawing/2014/main" id="{29600116-BAA9-C447-8C72-7E965F7CF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378576"/>
            <a:ext cx="6003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prstClr val="black"/>
                </a:solidFill>
              </a:rPr>
              <a:t>Virgin with the Dead Christ (Röttgen Pietà), from the Rhineland, Germany, ca. 1300–1325. Painted wood, 2’ 10 1/2” high. Rheinisches Landemuseum, Bonn.</a:t>
            </a:r>
          </a:p>
        </p:txBody>
      </p:sp>
    </p:spTree>
    <p:extLst>
      <p:ext uri="{BB962C8B-B14F-4D97-AF65-F5344CB8AC3E}">
        <p14:creationId xmlns:p14="http://schemas.microsoft.com/office/powerpoint/2010/main" val="1459285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CDCB3A-B709-7E46-9F9A-12D9FC89B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3601" y="334964"/>
            <a:ext cx="4067175" cy="5380037"/>
          </a:xfrm>
        </p:spPr>
        <p:txBody>
          <a:bodyPr rtlCol="0">
            <a:normAutofit fontScale="62500" lnSpcReduction="20000"/>
          </a:bodyPr>
          <a:lstStyle/>
          <a:p>
            <a:pPr marL="384048" indent="-384048" fontAlgn="auto">
              <a:defRPr/>
            </a:pPr>
            <a:r>
              <a:rPr lang="en-US" dirty="0"/>
              <a:t>Beauty and drama of Gothic art, to make you feel something</a:t>
            </a:r>
          </a:p>
          <a:p>
            <a:pPr marL="384048" indent="-384048" fontAlgn="auto">
              <a:defRPr/>
            </a:pPr>
            <a:r>
              <a:rPr lang="en-US" dirty="0"/>
              <a:t>Earlier representations of Christ focused on his divinity</a:t>
            </a:r>
          </a:p>
          <a:p>
            <a:pPr lvl="1" indent="-384048" fontAlgn="auto">
              <a:defRPr/>
            </a:pPr>
            <a:r>
              <a:rPr lang="en-US" dirty="0"/>
              <a:t>Not his suffering</a:t>
            </a:r>
          </a:p>
          <a:p>
            <a:pPr lvl="1" indent="-384048" fontAlgn="auto">
              <a:defRPr/>
            </a:pPr>
            <a:r>
              <a:rPr lang="en-US" dirty="0"/>
              <a:t>Earlier art emphasized his divinity and distance from humanity</a:t>
            </a:r>
          </a:p>
          <a:p>
            <a:pPr marL="384048" indent="-384048" fontAlgn="auto">
              <a:defRPr/>
            </a:pPr>
            <a:r>
              <a:rPr lang="en-US" dirty="0"/>
              <a:t>Many monks stressed his humanity and poverty, or Mary’s thoughts while she held her dead son</a:t>
            </a:r>
          </a:p>
          <a:p>
            <a:pPr lvl="1" indent="-384048" fontAlgn="auto">
              <a:defRPr/>
            </a:pPr>
            <a:r>
              <a:rPr lang="en-US" dirty="0" err="1"/>
              <a:t>Christus</a:t>
            </a:r>
            <a:r>
              <a:rPr lang="en-US" dirty="0"/>
              <a:t> </a:t>
            </a:r>
            <a:r>
              <a:rPr lang="en-US" dirty="0" err="1"/>
              <a:t>patiens</a:t>
            </a:r>
            <a:r>
              <a:rPr lang="en-US" dirty="0"/>
              <a:t>-the patient Christ</a:t>
            </a:r>
          </a:p>
          <a:p>
            <a:pPr lvl="1" indent="-384048" fontAlgn="auto">
              <a:defRPr/>
            </a:pPr>
            <a:r>
              <a:rPr lang="en-US" dirty="0"/>
              <a:t>Spread throughout Europe, was very popular</a:t>
            </a:r>
          </a:p>
          <a:p>
            <a:pPr marL="384048" indent="-384048" fontAlgn="auto">
              <a:defRPr/>
            </a:pPr>
            <a:r>
              <a:rPr lang="en-US" dirty="0"/>
              <a:t>Many pieta statues appeared in Germany in the late 1200s</a:t>
            </a:r>
          </a:p>
          <a:p>
            <a:pPr lvl="1" indent="-384048" fontAlgn="auto">
              <a:defRPr/>
            </a:pPr>
            <a:r>
              <a:rPr lang="en-US" dirty="0"/>
              <a:t>Many show reclining Christ with skeletal abdomen</a:t>
            </a:r>
          </a:p>
          <a:p>
            <a:pPr lvl="1" indent="-384048" fontAlgn="auto">
              <a:defRPr/>
            </a:pPr>
            <a:r>
              <a:rPr lang="en-US" dirty="0"/>
              <a:t>Mary’s response is what is unique to this one</a:t>
            </a:r>
          </a:p>
          <a:p>
            <a:pPr lvl="1" indent="-384048" fontAlgn="auto">
              <a:defRPr/>
            </a:pPr>
            <a:r>
              <a:rPr lang="en-US" dirty="0"/>
              <a:t>Catholic tradition-Mary knew of Jesus’ death</a:t>
            </a:r>
          </a:p>
          <a:p>
            <a:pPr lvl="1" indent="-384048" fontAlgn="auto">
              <a:defRPr/>
            </a:pPr>
            <a:r>
              <a:rPr lang="en-US" dirty="0"/>
              <a:t>Here, she appears to be angry and confused</a:t>
            </a:r>
          </a:p>
          <a:p>
            <a:pPr lvl="2" indent="-384048" fontAlgn="auto">
              <a:defRPr/>
            </a:pPr>
            <a:r>
              <a:rPr lang="en-US" dirty="0"/>
              <a:t>Emotions emphasize her humanity</a:t>
            </a:r>
          </a:p>
          <a:p>
            <a:pPr marL="384048" indent="-384048" fontAlgn="auto">
              <a:defRPr/>
            </a:pPr>
            <a:r>
              <a:rPr lang="en-US" dirty="0"/>
              <a:t>Intended as a focal point for contemplation and prayer</a:t>
            </a:r>
          </a:p>
        </p:txBody>
      </p:sp>
      <p:pic>
        <p:nvPicPr>
          <p:cNvPr id="106498" name="Picture 5">
            <a:extLst>
              <a:ext uri="{FF2B5EF4-FFF2-40B4-BE49-F238E27FC236}">
                <a16:creationId xmlns:a16="http://schemas.microsoft.com/office/drawing/2014/main" id="{0982EEA4-CCC9-9742-B921-C4C90376BC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6" t="5849" r="11905"/>
          <a:stretch>
            <a:fillRect/>
          </a:stretch>
        </p:blipFill>
        <p:spPr>
          <a:xfrm>
            <a:off x="6400800" y="334964"/>
            <a:ext cx="3657600" cy="6175375"/>
          </a:xfr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289CE829-1DD1-094F-9B29-B682CCF50927}"/>
              </a:ext>
            </a:extLst>
          </p:cNvPr>
          <p:cNvSpPr/>
          <p:nvPr/>
        </p:nvSpPr>
        <p:spPr>
          <a:xfrm>
            <a:off x="2286000" y="5761038"/>
            <a:ext cx="762000" cy="762000"/>
          </a:xfrm>
          <a:prstGeom prst="star5">
            <a:avLst>
              <a:gd name="adj" fmla="val 26671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81298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http://www.panoramio.com/photos/original/9932917.jpg">
            <a:extLst>
              <a:ext uri="{FF2B5EF4-FFF2-40B4-BE49-F238E27FC236}">
                <a16:creationId xmlns:a16="http://schemas.microsoft.com/office/drawing/2014/main" id="{01BADE7E-AE29-E546-A0BC-79F1E47F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685800"/>
            <a:ext cx="84867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22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5AA300BF-8405-0F46-ABB4-75A42A4BCA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667001"/>
            <a:ext cx="9144000" cy="1323975"/>
          </a:xfrm>
        </p:spPr>
        <p:txBody>
          <a:bodyPr/>
          <a:lstStyle/>
          <a:p>
            <a:pPr algn="ctr"/>
            <a:r>
              <a:rPr lang="en-US" altLang="en-US" sz="4000"/>
              <a:t>Late/Flamboyant Gothic</a:t>
            </a:r>
            <a:br>
              <a:rPr lang="en-US" altLang="en-US" sz="4000"/>
            </a:br>
            <a:r>
              <a:rPr lang="en-US" altLang="en-US" sz="4000"/>
              <a:t>Architecture</a:t>
            </a:r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04386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>
            <a:extLst>
              <a:ext uri="{FF2B5EF4-FFF2-40B4-BE49-F238E27FC236}">
                <a16:creationId xmlns:a16="http://schemas.microsoft.com/office/drawing/2014/main" id="{C95B743A-29B0-164D-9790-B96CE80D8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0"/>
            <a:ext cx="4527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5">
            <a:extLst>
              <a:ext uri="{FF2B5EF4-FFF2-40B4-BE49-F238E27FC236}">
                <a16:creationId xmlns:a16="http://schemas.microsoft.com/office/drawing/2014/main" id="{2FA4CA75-1726-734B-9268-B78E9B0EF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1" y="6629400"/>
            <a:ext cx="21771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prstClr val="black"/>
                </a:solidFill>
                <a:latin typeface="Garamond" panose="02020404030301010803" pitchFamily="18" charset="0"/>
              </a:rPr>
              <a:t>© 2005 Saskia Cultural Documentation, Ltd.</a:t>
            </a:r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804BEAB0-AE9B-4545-8537-E14D93CB4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30226"/>
            <a:ext cx="3048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West facade of Saint-Maclou, Rouen, France, ca. 1500–1514.</a:t>
            </a:r>
          </a:p>
        </p:txBody>
      </p:sp>
    </p:spTree>
    <p:extLst>
      <p:ext uri="{BB962C8B-B14F-4D97-AF65-F5344CB8AC3E}">
        <p14:creationId xmlns:p14="http://schemas.microsoft.com/office/powerpoint/2010/main" val="1263537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FCAA70D8-B1F8-5A4C-A402-AE9D7D4B32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819401"/>
            <a:ext cx="9144000" cy="1323975"/>
          </a:xfrm>
        </p:spPr>
        <p:txBody>
          <a:bodyPr/>
          <a:lstStyle/>
          <a:p>
            <a:pPr algn="ctr"/>
            <a:r>
              <a:rPr lang="en-US" altLang="en-US" sz="4000"/>
              <a:t>French Gothic</a:t>
            </a:r>
            <a:br>
              <a:rPr lang="en-US" altLang="en-US" sz="4000"/>
            </a:br>
            <a:r>
              <a:rPr lang="en-US" altLang="en-US" sz="4000"/>
              <a:t>Stained Glass</a:t>
            </a:r>
            <a:endParaRPr lang="en-US" altLang="en-US" sz="1000"/>
          </a:p>
        </p:txBody>
      </p:sp>
    </p:spTree>
    <p:extLst>
      <p:ext uri="{BB962C8B-B14F-4D97-AF65-F5344CB8AC3E}">
        <p14:creationId xmlns:p14="http://schemas.microsoft.com/office/powerpoint/2010/main" val="3543873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2">
            <a:extLst>
              <a:ext uri="{FF2B5EF4-FFF2-40B4-BE49-F238E27FC236}">
                <a16:creationId xmlns:a16="http://schemas.microsoft.com/office/drawing/2014/main" id="{A6F009B1-32E0-F848-BE36-633281D2E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362201"/>
            <a:ext cx="822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  <a:latin typeface="Times" pitchFamily="2" charset="0"/>
                <a:hlinkClick r:id="rId2"/>
              </a:rPr>
              <a:t>HOW STAINED GLASS IS MADE</a:t>
            </a:r>
            <a:endParaRPr lang="en-US" altLang="en-US" sz="3600" b="1">
              <a:solidFill>
                <a:prstClr val="black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60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6E2D82FD-9E7D-274E-8746-F47EBADADF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3276600" cy="2209800"/>
          </a:xfrm>
        </p:spPr>
        <p:txBody>
          <a:bodyPr/>
          <a:lstStyle/>
          <a:p>
            <a:r>
              <a:rPr lang="en-US" altLang="en-US" sz="1800"/>
              <a:t>Virgin and Child and angels (Notre Dame de la Belle Verrière), window in the choir of Chartres Cathedral, Chartres, France, ca. 1170, with 13th century side panels. Stained glass, 16’ X 7’ X 8”. </a:t>
            </a:r>
          </a:p>
        </p:txBody>
      </p:sp>
      <p:pic>
        <p:nvPicPr>
          <p:cNvPr id="40962" name="Picture 3">
            <a:extLst>
              <a:ext uri="{FF2B5EF4-FFF2-40B4-BE49-F238E27FC236}">
                <a16:creationId xmlns:a16="http://schemas.microsoft.com/office/drawing/2014/main" id="{04FC447F-593D-5047-8541-6E1372E7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6" y="0"/>
            <a:ext cx="4283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02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2F22-98D3-BE40-80E1-753AE653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76200"/>
            <a:ext cx="8002588" cy="14859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Notre Dame de la Belle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Verriere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8C024-2F10-DD43-A735-E2822F0D0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9800" y="914400"/>
            <a:ext cx="4419600" cy="5715000"/>
          </a:xfrm>
        </p:spPr>
        <p:txBody>
          <a:bodyPr rtlCol="0">
            <a:normAutofit fontScale="92500"/>
          </a:bodyPr>
          <a:lstStyle/>
          <a:p>
            <a:pPr marL="384048" indent="-384048" fontAlgn="auto">
              <a:defRPr/>
            </a:pPr>
            <a:r>
              <a:rPr lang="en-US" altLang="en-US" sz="1200" dirty="0"/>
              <a:t>Stained glass windows replace heavy walls of Romanesque style</a:t>
            </a:r>
          </a:p>
          <a:p>
            <a:pPr lvl="1" indent="-384048" fontAlgn="auto">
              <a:defRPr/>
            </a:pPr>
            <a:r>
              <a:rPr lang="en-US" altLang="en-US" sz="1200" dirty="0"/>
              <a:t>Complex and costly process</a:t>
            </a:r>
          </a:p>
          <a:p>
            <a:pPr lvl="1" indent="-384048" fontAlgn="auto">
              <a:defRPr/>
            </a:pPr>
            <a:r>
              <a:rPr lang="en-US" altLang="en-US" sz="1200" dirty="0"/>
              <a:t>Made by bringing sand and ash to a molten state under intense heat and “staining” it with color through the addition of metallic oxides</a:t>
            </a:r>
          </a:p>
          <a:p>
            <a:pPr lvl="1" indent="-384048" fontAlgn="auto">
              <a:defRPr/>
            </a:pPr>
            <a:r>
              <a:rPr lang="en-US" altLang="en-US" sz="1200" dirty="0"/>
              <a:t>Blown and flattened into sheets</a:t>
            </a:r>
          </a:p>
          <a:p>
            <a:pPr lvl="1" indent="-384048" fontAlgn="auto">
              <a:defRPr/>
            </a:pPr>
            <a:r>
              <a:rPr lang="en-US" altLang="en-US" sz="1200" dirty="0"/>
              <a:t>Used a full-scale drawing as a guide, glass painter would cut sheets of individual color</a:t>
            </a:r>
          </a:p>
          <a:p>
            <a:pPr lvl="1" indent="-384048" fontAlgn="auto">
              <a:defRPr/>
            </a:pPr>
            <a:r>
              <a:rPr lang="en-US" altLang="en-US" sz="1200" dirty="0"/>
              <a:t>Used different types of paint to show features and facial expressions</a:t>
            </a:r>
          </a:p>
          <a:p>
            <a:pPr lvl="1" indent="-384048" fontAlgn="auto">
              <a:defRPr/>
            </a:pPr>
            <a:r>
              <a:rPr lang="en-US" altLang="en-US" sz="1200" dirty="0"/>
              <a:t>Then would be fired and mounted individually into the iron framework</a:t>
            </a:r>
          </a:p>
          <a:p>
            <a:pPr marL="5954" indent="-384048" fontAlgn="auto">
              <a:defRPr/>
            </a:pPr>
            <a:r>
              <a:rPr lang="en-US" altLang="en-US" sz="1200" dirty="0"/>
              <a:t>Lux nova- transform the interior light into a mystical wall</a:t>
            </a:r>
          </a:p>
          <a:p>
            <a:pPr marL="5954" indent="-384048" fontAlgn="auto">
              <a:defRPr/>
            </a:pPr>
            <a:r>
              <a:rPr lang="en-US" altLang="en-US" sz="1200" dirty="0"/>
              <a:t>Was donated by Louis IX, son of Blanche of </a:t>
            </a:r>
            <a:r>
              <a:rPr lang="en-US" altLang="en-US" sz="1200" dirty="0" err="1"/>
              <a:t>Castille</a:t>
            </a:r>
            <a:endParaRPr lang="en-US" altLang="en-US" sz="1200" dirty="0"/>
          </a:p>
          <a:p>
            <a:pPr marL="5954" indent="-384048" fontAlgn="auto">
              <a:defRPr/>
            </a:pPr>
            <a:r>
              <a:rPr lang="en-US" altLang="en-US" sz="1200" dirty="0"/>
              <a:t>Windows and their corresponding light, was meant to replace walls, not conceal them</a:t>
            </a:r>
          </a:p>
          <a:p>
            <a:pPr marL="5954" indent="-384048" fontAlgn="auto">
              <a:defRPr/>
            </a:pPr>
            <a:r>
              <a:rPr lang="en-US" altLang="en-US" sz="1200" dirty="0"/>
              <a:t>Manufacture of windows were costly and labor-intensive</a:t>
            </a:r>
          </a:p>
          <a:p>
            <a:pPr marL="5954" indent="-384048" fontAlgn="auto">
              <a:defRPr/>
            </a:pPr>
            <a:r>
              <a:rPr lang="en-US" altLang="en-US" sz="1200" dirty="0"/>
              <a:t>Central section depicts Virgin Mary enthroned with the 	Christ child in her lap</a:t>
            </a:r>
          </a:p>
          <a:p>
            <a:pPr marL="5954" indent="-384048" fontAlgn="auto">
              <a:defRPr/>
            </a:pPr>
            <a:r>
              <a:rPr lang="en-US" altLang="en-US" sz="1200" dirty="0"/>
              <a:t>Frontal composition, but young other-</a:t>
            </a:r>
            <a:r>
              <a:rPr lang="en-US" altLang="en-US" sz="1200" dirty="0" err="1"/>
              <a:t>worldy</a:t>
            </a:r>
            <a:r>
              <a:rPr lang="en-US" altLang="en-US" sz="1200" dirty="0"/>
              <a:t> Queen of Heaven, haloed and accompanied by the dove representing the Holy Spirit</a:t>
            </a:r>
          </a:p>
          <a:p>
            <a:pPr marL="5954" indent="-384048" fontAlgn="auto">
              <a:defRPr/>
            </a:pPr>
            <a:r>
              <a:rPr lang="en-US" altLang="en-US" sz="1200" dirty="0">
                <a:hlinkClick r:id="rId2"/>
              </a:rPr>
              <a:t>https://www.khanacademy.org/test-prep/ap-art-history/early-europe-and-colonial-americas/medieval-europe-islamic-world/v/part-2-cathedral-of-notre-dame-de-chartres-c-1145-and-1194-c-1220</a:t>
            </a:r>
            <a:endParaRPr lang="en-US" altLang="en-US" sz="1200" dirty="0"/>
          </a:p>
          <a:p>
            <a:pPr marL="5954" indent="-384048" fontAlgn="auto">
              <a:defRPr/>
            </a:pPr>
            <a:endParaRPr lang="en-US" altLang="en-US" sz="1200" dirty="0"/>
          </a:p>
          <a:p>
            <a:pPr marL="384048" indent="-384048" fontAlgn="auto">
              <a:buNone/>
              <a:defRPr/>
            </a:pPr>
            <a:endParaRPr lang="en-US" sz="1200" dirty="0"/>
          </a:p>
        </p:txBody>
      </p:sp>
      <p:pic>
        <p:nvPicPr>
          <p:cNvPr id="99331" name="Content Placeholder 4">
            <a:extLst>
              <a:ext uri="{FF2B5EF4-FFF2-40B4-BE49-F238E27FC236}">
                <a16:creationId xmlns:a16="http://schemas.microsoft.com/office/drawing/2014/main" id="{56CBE2FA-FF4F-5946-89C4-7EB9B84A53A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45"/>
          <a:stretch>
            <a:fillRect/>
          </a:stretch>
        </p:blipFill>
        <p:spPr>
          <a:xfrm>
            <a:off x="6778626" y="895350"/>
            <a:ext cx="3508375" cy="5454650"/>
          </a:xfrm>
        </p:spPr>
      </p:pic>
      <p:sp>
        <p:nvSpPr>
          <p:cNvPr id="6" name="5-Point Star 5">
            <a:extLst>
              <a:ext uri="{FF2B5EF4-FFF2-40B4-BE49-F238E27FC236}">
                <a16:creationId xmlns:a16="http://schemas.microsoft.com/office/drawing/2014/main" id="{68FFFE7F-68FD-1C44-B2C1-87F56DE69610}"/>
              </a:ext>
            </a:extLst>
          </p:cNvPr>
          <p:cNvSpPr/>
          <p:nvPr/>
        </p:nvSpPr>
        <p:spPr>
          <a:xfrm>
            <a:off x="9906000" y="6034088"/>
            <a:ext cx="762000" cy="762000"/>
          </a:xfrm>
          <a:prstGeom prst="star5">
            <a:avLst>
              <a:gd name="adj" fmla="val 26671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673301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Override1.xml><?xml version="1.0" encoding="utf-8"?>
<a:themeOverride xmlns:a="http://schemas.openxmlformats.org/drawingml/2006/main">
  <a:clrScheme name="Crop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1067</Words>
  <Application>Microsoft Macintosh PowerPoint</Application>
  <PresentationFormat>Widescreen</PresentationFormat>
  <Paragraphs>99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Franklin Gothic Book</vt:lpstr>
      <vt:lpstr>Garamond</vt:lpstr>
      <vt:lpstr>Georgia</vt:lpstr>
      <vt:lpstr>Times</vt:lpstr>
      <vt:lpstr>Crop</vt:lpstr>
      <vt:lpstr>Rayonnant Gothic Architecture</vt:lpstr>
      <vt:lpstr>Interior of the upper chapel, Sainte-Chapelle, Paris, France, 1243–1248.  </vt:lpstr>
      <vt:lpstr>PowerPoint Presentation</vt:lpstr>
      <vt:lpstr>Late/Flamboyant Gothic Architecture</vt:lpstr>
      <vt:lpstr>PowerPoint Presentation</vt:lpstr>
      <vt:lpstr>French Gothic Stained Glass</vt:lpstr>
      <vt:lpstr>PowerPoint Presentation</vt:lpstr>
      <vt:lpstr>Virgin and Child and angels (Notre Dame de la Belle Verrière), window in the choir of Chartres Cathedral, Chartres, France, ca. 1170, with 13th century side panels. Stained glass, 16’ X 7’ X 8”. </vt:lpstr>
      <vt:lpstr>Notre Dame de la Belle Verriere</vt:lpstr>
      <vt:lpstr>Detail Window 14 (ca 1170 inserted in a larger window of 13th c). Notre Dame de la Belle Verrière or Blue Virgin: 488 cm, upper portion w Blue Virgin</vt:lpstr>
      <vt:lpstr>Rose window and lancets, north transept, Chartres Cathedral, Chartres, France, ca. 1220. Stained glass, rose window approx. 43’ in diameter.</vt:lpstr>
      <vt:lpstr>French Early Gothic Sculpture</vt:lpstr>
      <vt:lpstr>Contextual Consideration as to the development of Gothic style in sculpture</vt:lpstr>
      <vt:lpstr>Royal Portal, west facade, Chartres Cathedral, Chartres, France, ca. 1145–1155.</vt:lpstr>
      <vt:lpstr>Great or Royal Portal </vt:lpstr>
      <vt:lpstr>PowerPoint Presentation</vt:lpstr>
      <vt:lpstr>PowerPoint Presentation</vt:lpstr>
      <vt:lpstr>PowerPoint Presentation</vt:lpstr>
      <vt:lpstr>Old Testament kings and queens, jamb statues, central doorway of Royal  Portal, Chartres Cathedral, Chartres, France, ca. 1145–1155.</vt:lpstr>
      <vt:lpstr>Alternate View Saints from left jamb, central portal (west), braided lady, two male saints</vt:lpstr>
      <vt:lpstr>French High Gothic Sculpture</vt:lpstr>
      <vt:lpstr>Saints Martin, Jerome, and Gregory, jamb statues, Porch of the Confessors (right doorway), south transept, Chartres Cathedral, Chartres, France, ca. 1220–1230.  </vt:lpstr>
      <vt:lpstr>Christ (Beau Dieu), trumeau statue of central doorway, west facade, Amiens Cathedral, Amiens, France, ca. 1220–1235.  </vt:lpstr>
      <vt:lpstr>Virgin and Child (Virgin of Paris), Notre-Dame, Paris, France, early fourteenth century.  </vt:lpstr>
      <vt:lpstr>Virgin of Jeanne d’Evreux, from the abbey church of Saint-Denis, France, 1339. Silver gilt and enamel, 2’ 3 1/2” high. Louvre, Paris.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Rayonnant Gothic Architecture</dc:title>
  <dc:creator>Seijas, Begona M.</dc:creator>
  <cp:lastModifiedBy>Seijas, Begona M.</cp:lastModifiedBy>
  <cp:revision>1</cp:revision>
  <dcterms:created xsi:type="dcterms:W3CDTF">2019-01-08T22:58:45Z</dcterms:created>
  <dcterms:modified xsi:type="dcterms:W3CDTF">2019-01-08T22:59:29Z</dcterms:modified>
</cp:coreProperties>
</file>