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51"/>
  </p:notesMasterIdLst>
  <p:sldIdLst>
    <p:sldId id="256" r:id="rId2"/>
    <p:sldId id="297" r:id="rId3"/>
    <p:sldId id="298" r:id="rId4"/>
    <p:sldId id="274" r:id="rId5"/>
    <p:sldId id="299" r:id="rId6"/>
    <p:sldId id="259" r:id="rId7"/>
    <p:sldId id="279" r:id="rId8"/>
    <p:sldId id="262" r:id="rId9"/>
    <p:sldId id="282" r:id="rId10"/>
    <p:sldId id="296" r:id="rId11"/>
    <p:sldId id="283" r:id="rId12"/>
    <p:sldId id="300" r:id="rId13"/>
    <p:sldId id="284" r:id="rId14"/>
    <p:sldId id="301" r:id="rId15"/>
    <p:sldId id="302" r:id="rId16"/>
    <p:sldId id="303" r:id="rId17"/>
    <p:sldId id="273" r:id="rId18"/>
    <p:sldId id="260" r:id="rId19"/>
    <p:sldId id="280" r:id="rId20"/>
    <p:sldId id="275" r:id="rId21"/>
    <p:sldId id="258" r:id="rId22"/>
    <p:sldId id="281" r:id="rId23"/>
    <p:sldId id="257" r:id="rId24"/>
    <p:sldId id="286" r:id="rId25"/>
    <p:sldId id="263" r:id="rId26"/>
    <p:sldId id="287" r:id="rId27"/>
    <p:sldId id="265" r:id="rId28"/>
    <p:sldId id="285" r:id="rId29"/>
    <p:sldId id="264" r:id="rId30"/>
    <p:sldId id="291" r:id="rId31"/>
    <p:sldId id="304" r:id="rId32"/>
    <p:sldId id="292" r:id="rId33"/>
    <p:sldId id="268" r:id="rId34"/>
    <p:sldId id="306" r:id="rId35"/>
    <p:sldId id="307" r:id="rId36"/>
    <p:sldId id="305" r:id="rId37"/>
    <p:sldId id="267" r:id="rId38"/>
    <p:sldId id="289" r:id="rId39"/>
    <p:sldId id="290" r:id="rId40"/>
    <p:sldId id="266" r:id="rId41"/>
    <p:sldId id="308" r:id="rId42"/>
    <p:sldId id="269" r:id="rId43"/>
    <p:sldId id="272" r:id="rId44"/>
    <p:sldId id="309" r:id="rId45"/>
    <p:sldId id="270" r:id="rId46"/>
    <p:sldId id="295" r:id="rId47"/>
    <p:sldId id="271" r:id="rId48"/>
    <p:sldId id="294" r:id="rId49"/>
    <p:sldId id="29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62"/>
    <p:restoredTop sz="94674"/>
  </p:normalViewPr>
  <p:slideViewPr>
    <p:cSldViewPr>
      <p:cViewPr varScale="1">
        <p:scale>
          <a:sx n="102" d="100"/>
          <a:sy n="102" d="100"/>
        </p:scale>
        <p:origin x="131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77483A-C136-484A-92D9-199941386E0C}" type="datetimeFigureOut">
              <a:rPr lang="en-US" smtClean="0"/>
              <a:t>8/25/19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EFD5A-563C-4C48-99D3-ACFC70CE669F}" type="slidenum">
              <a:rPr lang="en-US" smtClean="0"/>
              <a:t>‹#›</a:t>
            </a:fld>
            <a:endParaRPr lang="en-US"/>
          </a:p>
        </p:txBody>
      </p:sp>
    </p:spTree>
    <p:extLst>
      <p:ext uri="{BB962C8B-B14F-4D97-AF65-F5344CB8AC3E}">
        <p14:creationId xmlns:p14="http://schemas.microsoft.com/office/powerpoint/2010/main" val="81421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1748"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74E73B-8013-4A74-AC5F-7A85BB1E0EF2}" type="slidenum">
              <a:rPr lang="en-US" altLang="en-US" smtClean="0"/>
              <a:pPr eaLnBrk="1" hangingPunct="1">
                <a:spcBef>
                  <a:spcPct val="0"/>
                </a:spcBef>
              </a:pPr>
              <a:t>6</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p:txBody>
          <a:bodyPr/>
          <a:lstStyle/>
          <a:p>
            <a:pPr>
              <a:defRPr/>
            </a:pPr>
            <a:endParaRPr lang="en-US" dirty="0"/>
          </a:p>
        </p:txBody>
      </p:sp>
      <p:sp>
        <p:nvSpPr>
          <p:cNvPr id="35844"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A36A2D7-E8BF-4822-9CDB-2B954E655150}" type="slidenum">
              <a:rPr lang="en-US" altLang="en-US" smtClean="0"/>
              <a:pPr eaLnBrk="1" hangingPunct="1">
                <a:spcBef>
                  <a:spcPct val="0"/>
                </a:spcBef>
              </a:pPr>
              <a:t>40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8EFDEFD-1652-4EEA-ADE3-9F160B096221}" type="slidenum">
              <a:rPr lang="en-US" altLang="en-US" smtClean="0"/>
              <a:pPr eaLnBrk="1" hangingPunct="1">
                <a:spcBef>
                  <a:spcPct val="0"/>
                </a:spcBef>
              </a:pPr>
              <a:t>42</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a:solidFill>
                <a:srgbClr val="FF99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EFD5A-563C-4C48-99D3-ACFC70CE669F}" type="slidenum">
              <a:rPr lang="en-US" smtClean="0"/>
              <a:t>47</a:t>
            </a:fld>
            <a:endParaRPr lang="en-US"/>
          </a:p>
        </p:txBody>
      </p:sp>
    </p:spTree>
    <p:extLst>
      <p:ext uri="{BB962C8B-B14F-4D97-AF65-F5344CB8AC3E}">
        <p14:creationId xmlns:p14="http://schemas.microsoft.com/office/powerpoint/2010/main" val="220660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pitchFamily="28" charset="0"/>
              <a:ea typeface="ＭＳ Ｐゴシック" pitchFamily="28"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Garamond" pitchFamily="28" charset="0"/>
                <a:ea typeface="ＭＳ Ｐゴシック" pitchFamily="28" charset="-128"/>
              </a:defRPr>
            </a:lvl1pPr>
            <a:lvl2pPr marL="37931725" indent="-37474525">
              <a:defRPr sz="1400">
                <a:solidFill>
                  <a:schemeClr val="tx1"/>
                </a:solidFill>
                <a:latin typeface="Garamond" pitchFamily="28" charset="0"/>
                <a:ea typeface="ＭＳ Ｐゴシック" pitchFamily="28" charset="-128"/>
              </a:defRPr>
            </a:lvl2pPr>
            <a:lvl3pPr>
              <a:defRPr sz="1400">
                <a:solidFill>
                  <a:schemeClr val="tx1"/>
                </a:solidFill>
                <a:latin typeface="Garamond" pitchFamily="28" charset="0"/>
                <a:ea typeface="ＭＳ Ｐゴシック" pitchFamily="28" charset="-128"/>
              </a:defRPr>
            </a:lvl3pPr>
            <a:lvl4pPr>
              <a:defRPr sz="1400">
                <a:solidFill>
                  <a:schemeClr val="tx1"/>
                </a:solidFill>
                <a:latin typeface="Garamond" pitchFamily="28" charset="0"/>
                <a:ea typeface="ＭＳ Ｐゴシック" pitchFamily="28" charset="-128"/>
              </a:defRPr>
            </a:lvl4pPr>
            <a:lvl5pPr>
              <a:defRPr sz="1400">
                <a:solidFill>
                  <a:schemeClr val="tx1"/>
                </a:solidFill>
                <a:latin typeface="Garamond" pitchFamily="28" charset="0"/>
                <a:ea typeface="ＭＳ Ｐゴシック" pitchFamily="28" charset="-128"/>
              </a:defRPr>
            </a:lvl5pPr>
            <a:lvl6pPr marL="457200" eaLnBrk="0" fontAlgn="base" hangingPunct="0">
              <a:spcBef>
                <a:spcPct val="0"/>
              </a:spcBef>
              <a:spcAft>
                <a:spcPct val="0"/>
              </a:spcAft>
              <a:defRPr sz="1400">
                <a:solidFill>
                  <a:schemeClr val="tx1"/>
                </a:solidFill>
                <a:latin typeface="Garamond" pitchFamily="28" charset="0"/>
                <a:ea typeface="ＭＳ Ｐゴシック" pitchFamily="28" charset="-128"/>
              </a:defRPr>
            </a:lvl6pPr>
            <a:lvl7pPr marL="914400" eaLnBrk="0" fontAlgn="base" hangingPunct="0">
              <a:spcBef>
                <a:spcPct val="0"/>
              </a:spcBef>
              <a:spcAft>
                <a:spcPct val="0"/>
              </a:spcAft>
              <a:defRPr sz="1400">
                <a:solidFill>
                  <a:schemeClr val="tx1"/>
                </a:solidFill>
                <a:latin typeface="Garamond" pitchFamily="28" charset="0"/>
                <a:ea typeface="ＭＳ Ｐゴシック" pitchFamily="28" charset="-128"/>
              </a:defRPr>
            </a:lvl7pPr>
            <a:lvl8pPr marL="1371600" eaLnBrk="0" fontAlgn="base" hangingPunct="0">
              <a:spcBef>
                <a:spcPct val="0"/>
              </a:spcBef>
              <a:spcAft>
                <a:spcPct val="0"/>
              </a:spcAft>
              <a:defRPr sz="1400">
                <a:solidFill>
                  <a:schemeClr val="tx1"/>
                </a:solidFill>
                <a:latin typeface="Garamond" pitchFamily="28" charset="0"/>
                <a:ea typeface="ＭＳ Ｐゴシック" pitchFamily="28" charset="-128"/>
              </a:defRPr>
            </a:lvl8pPr>
            <a:lvl9pPr marL="1828800" eaLnBrk="0" fontAlgn="base" hangingPunct="0">
              <a:spcBef>
                <a:spcPct val="0"/>
              </a:spcBef>
              <a:spcAft>
                <a:spcPct val="0"/>
              </a:spcAft>
              <a:defRPr sz="1400">
                <a:solidFill>
                  <a:schemeClr val="tx1"/>
                </a:solidFill>
                <a:latin typeface="Garamond" pitchFamily="28" charset="0"/>
                <a:ea typeface="ＭＳ Ｐゴシック" pitchFamily="28" charset="-128"/>
              </a:defRPr>
            </a:lvl9pPr>
          </a:lstStyle>
          <a:p>
            <a:fld id="{CCA62DBC-1D82-4383-9191-F5D184ED1AF8}" type="slidenum">
              <a:rPr lang="en-US" sz="1200">
                <a:solidFill>
                  <a:prstClr val="black"/>
                </a:solidFill>
                <a:latin typeface="Times" pitchFamily="28" charset="0"/>
              </a:rPr>
              <a:pPr/>
              <a:t>17</a:t>
            </a:fld>
            <a:endParaRPr lang="en-US" sz="1200">
              <a:solidFill>
                <a:prstClr val="black"/>
              </a:solidFill>
              <a:latin typeface="Times" pitchFamily="2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148DD22-5827-460A-9AAE-7F190B68C42A}" type="slidenum">
              <a:rPr lang="en-US" altLang="en-US" smtClean="0"/>
              <a:pPr eaLnBrk="1" hangingPunct="1">
                <a:spcBef>
                  <a:spcPct val="0"/>
                </a:spcBef>
              </a:pPr>
              <a:t>18</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a:t>Gardner’s 11</a:t>
            </a:r>
            <a:r>
              <a:rPr lang="en-US" altLang="en-US" baseline="30000"/>
              <a:t>th</a:t>
            </a:r>
            <a:r>
              <a:rPr lang="en-US" altLang="en-US"/>
              <a:t> ed., p.4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dirty="0"/>
          </a:p>
        </p:txBody>
      </p:sp>
      <p:sp>
        <p:nvSpPr>
          <p:cNvPr id="32772"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9A3D595-B672-4E12-ABD1-027D13935C60}" type="slidenum">
              <a:rPr lang="en-US" altLang="en-US" smtClean="0"/>
              <a:pPr eaLnBrk="1" hangingPunct="1">
                <a:spcBef>
                  <a:spcPct val="0"/>
                </a:spcBef>
              </a:pPr>
              <a:t>21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altLang="en-US" dirty="0"/>
          </a:p>
          <a:p>
            <a:br>
              <a:rPr lang="en-US" altLang="en-US" dirty="0"/>
            </a:br>
            <a:r>
              <a:rPr lang="en-US" altLang="en-US" b="1" dirty="0"/>
              <a:t>2. THE TASSILI ROCK PAINTINGS by Charles van Santen </a:t>
            </a:r>
            <a:r>
              <a:rPr lang="en-US" altLang="en-US" dirty="0"/>
              <a:t>http://www.cvsanten.net/index.php?option=com_content&amp;view=article&amp;id=74&amp;Itemid=77&amp;limitstart=4</a:t>
            </a:r>
            <a:br>
              <a:rPr lang="en-US" altLang="en-US" dirty="0"/>
            </a:br>
            <a:br>
              <a:rPr lang="en-US" altLang="en-US" dirty="0"/>
            </a:br>
            <a:r>
              <a:rPr lang="en-US" altLang="en-US" b="1" dirty="0"/>
              <a:t>2.1 Conditions in the Sahara and the </a:t>
            </a:r>
            <a:r>
              <a:rPr lang="en-US" altLang="en-US" b="1" dirty="0" err="1"/>
              <a:t>Tassili</a:t>
            </a:r>
            <a:r>
              <a:rPr lang="en-US" altLang="en-US" b="1" dirty="0"/>
              <a:t> plateau: </a:t>
            </a:r>
            <a:br>
              <a:rPr lang="en-US" altLang="en-US" b="1" dirty="0"/>
            </a:br>
            <a:r>
              <a:rPr lang="en-US" altLang="en-US" b="1" dirty="0"/>
              <a:t>      Neolithic period 4000 BC-2000 BC.</a:t>
            </a:r>
            <a:br>
              <a:rPr lang="en-US" altLang="en-US" b="1" dirty="0"/>
            </a:br>
            <a:br>
              <a:rPr lang="en-US" altLang="en-US" dirty="0"/>
            </a:br>
            <a:r>
              <a:rPr lang="en-US" altLang="en-US" dirty="0"/>
              <a:t>Rainfall in the Sahara during the Neolithic period from 4000 BC to 2000 BC was higher as today as the abundance of wildlife in that period shows. The many wildlife images depicted among the </a:t>
            </a:r>
            <a:r>
              <a:rPr lang="en-US" altLang="en-US" dirty="0" err="1"/>
              <a:t>Tassili</a:t>
            </a:r>
            <a:r>
              <a:rPr lang="en-US" altLang="en-US" dirty="0"/>
              <a:t> rock paintings and engravings are a proof of this and include elephants, giraffes, lions, ostriches, gazelle, Oryx, mountain sheep, rhinoceros, wild oxen, apes and wart hogs. </a:t>
            </a:r>
            <a:br>
              <a:rPr lang="en-US" altLang="en-US" dirty="0"/>
            </a:br>
            <a:r>
              <a:rPr lang="en-US" altLang="en-US" dirty="0"/>
              <a:t>We may assume that many parts of the Sahara during this period were covered with savanna vegetation: scattered trees, covered with grass during the rainy season, comparable to the present savanna vegetation in the Sahel, the climatic zone south of the Sahara. Neolithic camp sites with finds of flint stone arrow points and stone tumuli or burial sites on the </a:t>
            </a:r>
            <a:r>
              <a:rPr lang="en-US" altLang="en-US" dirty="0" err="1"/>
              <a:t>Hoggar</a:t>
            </a:r>
            <a:r>
              <a:rPr lang="en-US" altLang="en-US" dirty="0"/>
              <a:t> plateau and adjacent areas in the Sahara, confirm human habitation. C14 radio-carbon analysis of campfires remains, including bones of larger wild life, indicate dates of human habitation of the </a:t>
            </a:r>
            <a:r>
              <a:rPr lang="en-US" altLang="en-US" dirty="0" err="1"/>
              <a:t>Hoggar</a:t>
            </a:r>
            <a:r>
              <a:rPr lang="en-US" altLang="en-US" dirty="0"/>
              <a:t> plateau between 4000-2000 BC.  </a:t>
            </a:r>
            <a:br>
              <a:rPr lang="en-US" altLang="en-US" dirty="0"/>
            </a:br>
            <a:r>
              <a:rPr lang="en-US" altLang="en-US" dirty="0"/>
              <a:t>Present day transhumant pastoralists in the Sahel zone, during the rainy season, move their herds from one suitable grazing spot to another in the low lands, using seasonal rivers and creeks to water their herds. At the beginning of each dry season, when grazing opportunities are running out, these herdsmen move their herds to areas near rivers where still sufficient grazing and water is available for their herds. </a:t>
            </a:r>
            <a:br>
              <a:rPr lang="en-US" altLang="en-US" dirty="0"/>
            </a:br>
            <a:r>
              <a:rPr lang="en-US" altLang="en-US" dirty="0"/>
              <a:t>Similarly we may assume that during the rainy season, the prehistoric transhumant pastoralists grazed their herds at the </a:t>
            </a:r>
            <a:r>
              <a:rPr lang="en-US" altLang="en-US" dirty="0" err="1"/>
              <a:t>Hoggar</a:t>
            </a:r>
            <a:r>
              <a:rPr lang="en-US" altLang="en-US" dirty="0"/>
              <a:t> plateau at an elevation of 1 000 meter, which is proven by the many Neolithic campsites found in that area.  At the beginning of the dry season the Neolithic pastoralists moved their herds up to the </a:t>
            </a:r>
            <a:r>
              <a:rPr lang="en-US" altLang="en-US" dirty="0" err="1"/>
              <a:t>Tassili</a:t>
            </a:r>
            <a:r>
              <a:rPr lang="en-US" altLang="en-US" dirty="0"/>
              <a:t> N </a:t>
            </a:r>
            <a:r>
              <a:rPr lang="en-US" altLang="en-US" dirty="0" err="1"/>
              <a:t>Ajjer</a:t>
            </a:r>
            <a:r>
              <a:rPr lang="en-US" altLang="en-US" dirty="0"/>
              <a:t> plateau, at an elevation of 1500 meters, where during this season still sufficient grass and water would have been available for their herds. The many rock paintings and samples of Neolithic household goods found in the </a:t>
            </a:r>
            <a:r>
              <a:rPr lang="en-US" altLang="en-US" dirty="0" err="1"/>
              <a:t>Tassili</a:t>
            </a:r>
            <a:r>
              <a:rPr lang="en-US" altLang="en-US" dirty="0"/>
              <a:t> plateau caves confirm human habitation in this area. Household goods included among others: pots, stone knives, axe points and grinding stones. C14 radio-carbon analysis of campfire remains and pollen from the </a:t>
            </a:r>
            <a:r>
              <a:rPr lang="en-US" altLang="en-US" dirty="0" err="1"/>
              <a:t>Tassili</a:t>
            </a:r>
            <a:r>
              <a:rPr lang="en-US" altLang="en-US" dirty="0"/>
              <a:t> plateau caves, indicate that this area was also inhabited during the period              4000 -2000 BC. </a:t>
            </a:r>
            <a:br>
              <a:rPr lang="en-US" altLang="en-US" dirty="0"/>
            </a:br>
            <a:r>
              <a:rPr lang="en-US" altLang="en-US" dirty="0"/>
              <a:t>The </a:t>
            </a:r>
            <a:r>
              <a:rPr lang="en-US" altLang="en-US" dirty="0" err="1"/>
              <a:t>Tassili</a:t>
            </a:r>
            <a:r>
              <a:rPr lang="en-US" altLang="en-US" dirty="0"/>
              <a:t> n’ </a:t>
            </a:r>
            <a:r>
              <a:rPr lang="en-US" altLang="en-US" dirty="0" err="1"/>
              <a:t>Ajjer</a:t>
            </a:r>
            <a:r>
              <a:rPr lang="en-US" altLang="en-US" dirty="0"/>
              <a:t> plateau, the location of the rock paintings, is a large sand stone plateau in the Sahara in South Algeria about 700 km long by 100 km wide, rising above the surrounding </a:t>
            </a:r>
            <a:r>
              <a:rPr lang="en-US" altLang="en-US" dirty="0" err="1"/>
              <a:t>Hoggar</a:t>
            </a:r>
            <a:r>
              <a:rPr lang="en-US" altLang="en-US" dirty="0"/>
              <a:t> massif. During the Neolithic period the </a:t>
            </a:r>
            <a:r>
              <a:rPr lang="en-US" altLang="en-US" dirty="0" err="1"/>
              <a:t>Tassili</a:t>
            </a:r>
            <a:r>
              <a:rPr lang="en-US" altLang="en-US" dirty="0"/>
              <a:t> plateau rainfall was higher as today, as is proven by the remnants of oak-, cypress-, olive-, alder- and lime trees which still are found to day in </a:t>
            </a:r>
            <a:r>
              <a:rPr lang="en-US" altLang="en-US" dirty="0" err="1"/>
              <a:t>Tassili</a:t>
            </a:r>
            <a:r>
              <a:rPr lang="en-US" altLang="en-US" dirty="0"/>
              <a:t>.  </a:t>
            </a:r>
            <a:br>
              <a:rPr lang="en-US" altLang="en-US" dirty="0"/>
            </a:br>
            <a:r>
              <a:rPr lang="en-US" altLang="en-US" dirty="0"/>
              <a:t>Today water is rarely present on the </a:t>
            </a:r>
            <a:r>
              <a:rPr lang="en-US" altLang="en-US" dirty="0" err="1"/>
              <a:t>Tassili</a:t>
            </a:r>
            <a:r>
              <a:rPr lang="en-US" altLang="en-US" dirty="0"/>
              <a:t> plateau, remaining in deep shaded rocky cracks, locally called </a:t>
            </a:r>
            <a:r>
              <a:rPr lang="en-US" altLang="en-US" dirty="0" err="1"/>
              <a:t>gueltas</a:t>
            </a:r>
            <a:r>
              <a:rPr lang="en-US" altLang="en-US" dirty="0"/>
              <a:t>. The only perennial river in the central Sahara is in the </a:t>
            </a:r>
            <a:r>
              <a:rPr lang="en-US" altLang="en-US" dirty="0" err="1"/>
              <a:t>Iherir</a:t>
            </a:r>
            <a:r>
              <a:rPr lang="en-US" altLang="en-US" dirty="0"/>
              <a:t> area. In the past long before the Neolithic population lived on the plateau wind erosion and the arid climate created rock formations resembling ruins or stone forests. In other areas of </a:t>
            </a:r>
            <a:r>
              <a:rPr lang="en-US" altLang="en-US" dirty="0" err="1"/>
              <a:t>Tassili</a:t>
            </a:r>
            <a:r>
              <a:rPr lang="en-US" altLang="en-US" dirty="0"/>
              <a:t> fluvial action over the millennia formed narrow deep gorges in these flat plateaus, which resulted in a unique network of steep-sided valleys with caves interspersed with some flat areas. </a:t>
            </a:r>
            <a:br>
              <a:rPr lang="en-US" altLang="en-US" dirty="0"/>
            </a:br>
            <a:r>
              <a:rPr lang="en-US" altLang="en-US" dirty="0"/>
              <a:t>The prehistoric rock paintings are mainly found in the caves of these steep sided valleys. Images of the </a:t>
            </a:r>
            <a:r>
              <a:rPr lang="en-US" altLang="en-US" dirty="0" err="1"/>
              <a:t>Tassili</a:t>
            </a:r>
            <a:r>
              <a:rPr lang="en-US" altLang="en-US" dirty="0"/>
              <a:t> landscape are shown in cvsalg110-171  </a:t>
            </a:r>
            <a:br>
              <a:rPr lang="en-US" altLang="en-US" dirty="0"/>
            </a:br>
            <a:br>
              <a:rPr lang="en-US" altLang="en-US" dirty="0"/>
            </a:br>
            <a:r>
              <a:rPr lang="en-US" altLang="en-US" b="1" dirty="0"/>
              <a:t>2.2 Description of the </a:t>
            </a:r>
            <a:r>
              <a:rPr lang="en-US" altLang="en-US" b="1" dirty="0" err="1"/>
              <a:t>Tassili</a:t>
            </a:r>
            <a:r>
              <a:rPr lang="en-US" altLang="en-US" b="1" dirty="0"/>
              <a:t> rock paintings</a:t>
            </a:r>
            <a:br>
              <a:rPr lang="en-US" altLang="en-US" dirty="0"/>
            </a:br>
            <a:br>
              <a:rPr lang="en-US" altLang="en-US" dirty="0"/>
            </a:br>
            <a:r>
              <a:rPr lang="en-US" altLang="en-US" dirty="0"/>
              <a:t>The </a:t>
            </a:r>
            <a:r>
              <a:rPr lang="en-US" altLang="en-US" dirty="0" err="1"/>
              <a:t>Tassili</a:t>
            </a:r>
            <a:r>
              <a:rPr lang="en-US" altLang="en-US" dirty="0"/>
              <a:t> prehistoric rock paintings show a wide range of styles from the naturalistic to the near abstract. Some of the paintings are really beautiful with a high artistic value. As an introduction a selection of details from 21 rock paintings is shown here: tas007-029. These photos were taken by the professional photographer Jean-Dominique </a:t>
            </a:r>
            <a:r>
              <a:rPr lang="en-US" altLang="en-US" dirty="0" err="1"/>
              <a:t>Lajoux</a:t>
            </a:r>
            <a:r>
              <a:rPr lang="en-US" altLang="en-US" dirty="0"/>
              <a:t> in 1961. </a:t>
            </a:r>
            <a:r>
              <a:rPr lang="en-US" altLang="en-US" dirty="0" err="1"/>
              <a:t>Lajouxs</a:t>
            </a:r>
            <a:r>
              <a:rPr lang="en-US" altLang="en-US" dirty="0"/>
              <a:t>’ images in my opinion give a better impression of the rock paintings as compared with the copies made by the artists of the </a:t>
            </a:r>
            <a:r>
              <a:rPr lang="en-US" altLang="en-US" dirty="0" err="1"/>
              <a:t>Lhote</a:t>
            </a:r>
            <a:r>
              <a:rPr lang="en-US" altLang="en-US" dirty="0"/>
              <a:t> team between 1955 and 1970. </a:t>
            </a:r>
            <a:br>
              <a:rPr lang="en-US" altLang="en-US" dirty="0"/>
            </a:br>
            <a:br>
              <a:rPr lang="en-US" altLang="en-US" dirty="0"/>
            </a:br>
            <a:r>
              <a:rPr lang="en-US" altLang="en-US" dirty="0"/>
              <a:t>An overview of the </a:t>
            </a:r>
            <a:r>
              <a:rPr lang="en-US" altLang="en-US" dirty="0" err="1"/>
              <a:t>Tassili</a:t>
            </a:r>
            <a:r>
              <a:rPr lang="en-US" altLang="en-US" dirty="0"/>
              <a:t> paintings show following subjects:</a:t>
            </a:r>
            <a:br>
              <a:rPr lang="en-US" altLang="en-US" dirty="0"/>
            </a:br>
            <a:br>
              <a:rPr lang="en-US" altLang="en-US" dirty="0"/>
            </a:br>
            <a:r>
              <a:rPr lang="en-US" altLang="en-US" dirty="0"/>
              <a:t>-Humans, predominantly with Negroid features, while some locations show humans with   </a:t>
            </a:r>
            <a:br>
              <a:rPr lang="en-US" altLang="en-US" dirty="0"/>
            </a:br>
            <a:r>
              <a:rPr lang="en-US" altLang="en-US" dirty="0"/>
              <a:t>  Caucasian features. The main clothing styles appear to be rather similar to present day</a:t>
            </a:r>
            <a:br>
              <a:rPr lang="en-US" altLang="en-US" dirty="0"/>
            </a:br>
            <a:r>
              <a:rPr lang="en-US" altLang="en-US" dirty="0"/>
              <a:t>  traditional rural West African styles of clothing: long flowering dresses and head cloth </a:t>
            </a:r>
            <a:br>
              <a:rPr lang="en-US" altLang="en-US" dirty="0"/>
            </a:br>
            <a:r>
              <a:rPr lang="en-US" altLang="en-US" dirty="0"/>
              <a:t>  for women and men and loin cloth for young men, while dancers depicted, used also</a:t>
            </a:r>
            <a:br>
              <a:rPr lang="en-US" altLang="en-US" dirty="0"/>
            </a:br>
            <a:r>
              <a:rPr lang="en-US" altLang="en-US" dirty="0"/>
              <a:t>  body paint designs similar to the present West African style. A few images show</a:t>
            </a:r>
            <a:br>
              <a:rPr lang="en-US" altLang="en-US" dirty="0"/>
            </a:br>
            <a:r>
              <a:rPr lang="en-US" altLang="en-US" dirty="0"/>
              <a:t>  Egyptian style short clothing.</a:t>
            </a:r>
            <a:br>
              <a:rPr lang="en-US" altLang="en-US" dirty="0"/>
            </a:br>
            <a:r>
              <a:rPr lang="en-US" altLang="en-US" dirty="0"/>
              <a:t>-Village life scenes: Village gatherings in which people meet in front of their huts to chat;</a:t>
            </a:r>
            <a:br>
              <a:rPr lang="en-US" altLang="en-US" dirty="0"/>
            </a:br>
            <a:r>
              <a:rPr lang="en-US" altLang="en-US" dirty="0"/>
              <a:t>  pregnant women deliver their babies; parents playing with their children inside and</a:t>
            </a:r>
            <a:br>
              <a:rPr lang="en-US" altLang="en-US" dirty="0"/>
            </a:br>
            <a:r>
              <a:rPr lang="en-US" altLang="en-US" dirty="0"/>
              <a:t>  outside their huts; people watering their cattle, sheep and goats; people dancing; women </a:t>
            </a:r>
            <a:br>
              <a:rPr lang="en-US" altLang="en-US" dirty="0"/>
            </a:br>
            <a:r>
              <a:rPr lang="en-US" altLang="en-US" dirty="0"/>
              <a:t>  harvesting grains; young men with spears, hunting a lion which had taken one of their</a:t>
            </a:r>
            <a:br>
              <a:rPr lang="en-US" altLang="en-US" dirty="0"/>
            </a:br>
            <a:r>
              <a:rPr lang="en-US" altLang="en-US" dirty="0"/>
              <a:t>  sheep; young men picking wild fruits from a tree; ceremonies and rituals, some of an</a:t>
            </a:r>
            <a:br>
              <a:rPr lang="en-US" altLang="en-US" dirty="0"/>
            </a:br>
            <a:r>
              <a:rPr lang="en-US" altLang="en-US" dirty="0"/>
              <a:t>  erotic nature, probably related to fertility or procreation rites.  </a:t>
            </a:r>
            <a:br>
              <a:rPr lang="en-US" altLang="en-US" dirty="0"/>
            </a:br>
            <a:r>
              <a:rPr lang="en-US" altLang="en-US" dirty="0"/>
              <a:t>-Livestock: Cows with several different types of horns, udders, skin designs and colors;</a:t>
            </a:r>
            <a:br>
              <a:rPr lang="en-US" altLang="en-US" dirty="0"/>
            </a:br>
            <a:r>
              <a:rPr lang="en-US" altLang="en-US" dirty="0"/>
              <a:t>  sheep, goats and dogs, also with variations in skin design and types. </a:t>
            </a:r>
            <a:br>
              <a:rPr lang="en-US" altLang="en-US" dirty="0"/>
            </a:br>
            <a:r>
              <a:rPr lang="en-US" altLang="en-US" dirty="0"/>
              <a:t>-Wildlife: Elephants, giraffes, wild mountain sheep, lions, ostriches, gazelle, Oryx,</a:t>
            </a:r>
            <a:br>
              <a:rPr lang="en-US" altLang="en-US" dirty="0"/>
            </a:br>
            <a:r>
              <a:rPr lang="en-US" altLang="en-US" dirty="0"/>
              <a:t>  rhinoceros, wild oxen, African buffalo, apes, wart hogs, crocodiles and fishes. </a:t>
            </a:r>
            <a:br>
              <a:rPr lang="en-US" altLang="en-US" dirty="0"/>
            </a:br>
            <a:r>
              <a:rPr lang="en-US" altLang="en-US" dirty="0"/>
              <a:t>-Divinities: Some images show large strange types of divinity figures, with worshippers</a:t>
            </a:r>
            <a:br>
              <a:rPr lang="en-US" altLang="en-US" dirty="0"/>
            </a:br>
            <a:r>
              <a:rPr lang="en-US" altLang="en-US" dirty="0"/>
              <a:t>  around. An example is shown in tas006</a:t>
            </a:r>
            <a:br>
              <a:rPr lang="en-US" altLang="en-US" dirty="0"/>
            </a:br>
            <a:r>
              <a:rPr lang="en-US" altLang="en-US" dirty="0"/>
              <a:t>  </a:t>
            </a:r>
            <a:br>
              <a:rPr lang="en-US" altLang="en-US" dirty="0"/>
            </a:br>
            <a:r>
              <a:rPr lang="en-US" altLang="en-US" dirty="0"/>
              <a:t>The average size of the rock paintings</a:t>
            </a:r>
            <a:br>
              <a:rPr lang="en-US" altLang="en-US" dirty="0"/>
            </a:br>
            <a:br>
              <a:rPr lang="en-US" altLang="en-US" dirty="0"/>
            </a:br>
            <a:r>
              <a:rPr lang="en-US" altLang="en-US" dirty="0"/>
              <a:t>The average size of the composite rock paintings is large and measures typically 120- to 300 cm wide and 400- to 600 cm high. For example the composite rock painting with livestock scenes in the </a:t>
            </a:r>
            <a:r>
              <a:rPr lang="en-US" altLang="en-US" dirty="0" err="1"/>
              <a:t>Iherir</a:t>
            </a:r>
            <a:r>
              <a:rPr lang="en-US" altLang="en-US" dirty="0"/>
              <a:t> area, which will be analyzed in section 3.4, measures 300 cm wide by 250 cm high and depicts 120 humans, 280 domestic animals, 47 wild animals and 66 objects such as drinking vessels, hut frames and mats. </a:t>
            </a:r>
            <a:br>
              <a:rPr lang="en-US" altLang="en-US" dirty="0"/>
            </a:br>
            <a:br>
              <a:rPr lang="en-US" altLang="en-US" dirty="0"/>
            </a:br>
            <a:r>
              <a:rPr lang="en-US" altLang="en-US" dirty="0"/>
              <a:t> </a:t>
            </a:r>
            <a:br>
              <a:rPr lang="en-US" altLang="en-US" dirty="0"/>
            </a:br>
            <a:r>
              <a:rPr lang="en-US" altLang="en-US" dirty="0"/>
              <a:t>Palimpsest: Overlapping of images. </a:t>
            </a:r>
            <a:br>
              <a:rPr lang="en-US" altLang="en-US" dirty="0"/>
            </a:br>
            <a:br>
              <a:rPr lang="en-US" altLang="en-US" dirty="0"/>
            </a:br>
            <a:r>
              <a:rPr lang="en-US" altLang="en-US" dirty="0"/>
              <a:t>Most paintings show several layers of images in different styles, which overlapping of images is called a palimpsest. This overlapping of two or more layers of images in different styles shows that several different cultural groups and generations of people have used the same area for their paintings, whereby each group painted images in their own style, disregarding images from previous groups. Examples are images: tas013Lajoux and cvsalg016</a:t>
            </a:r>
            <a:br>
              <a:rPr lang="en-US" altLang="en-US" dirty="0"/>
            </a:br>
            <a:br>
              <a:rPr lang="en-US" altLang="en-US" dirty="0"/>
            </a:br>
            <a:r>
              <a:rPr lang="en-US" altLang="en-US" dirty="0"/>
              <a:t>Composite pictures illustrating village life</a:t>
            </a:r>
            <a:br>
              <a:rPr lang="en-US" altLang="en-US" dirty="0"/>
            </a:br>
            <a:br>
              <a:rPr lang="en-US" altLang="en-US" dirty="0"/>
            </a:br>
            <a:r>
              <a:rPr lang="en-US" altLang="en-US" dirty="0"/>
              <a:t>A major characteristic of these paintings is their composite nature. Each painting describes a specific village life story divided over several components or scenes, whereby each component or scene shows a different aspect of the same story comparable to a “strip” story. To illustrate this point, I refer to the detailed analysis of one </a:t>
            </a:r>
            <a:r>
              <a:rPr lang="en-US" altLang="en-US" dirty="0" err="1"/>
              <a:t>Tassili</a:t>
            </a:r>
            <a:r>
              <a:rPr lang="en-US" altLang="en-US" dirty="0"/>
              <a:t> composite rock painting from the </a:t>
            </a:r>
            <a:r>
              <a:rPr lang="en-US" altLang="en-US" dirty="0" err="1"/>
              <a:t>Iherir</a:t>
            </a:r>
            <a:r>
              <a:rPr lang="en-US" altLang="en-US" dirty="0"/>
              <a:t> area, recently published in a monograph entitled: Sahara Rock Art, 2004, Archeology of </a:t>
            </a:r>
            <a:r>
              <a:rPr lang="en-US" altLang="en-US" dirty="0" err="1"/>
              <a:t>Tassilian</a:t>
            </a:r>
            <a:r>
              <a:rPr lang="en-US" altLang="en-US" dirty="0"/>
              <a:t> Pastoralists Iconography by </a:t>
            </a:r>
            <a:r>
              <a:rPr lang="en-US" altLang="en-US" dirty="0" err="1"/>
              <a:t>Holl</a:t>
            </a:r>
            <a:r>
              <a:rPr lang="en-US" altLang="en-US" dirty="0"/>
              <a:t>, A.F.C.                                                             </a:t>
            </a:r>
            <a:br>
              <a:rPr lang="en-US" altLang="en-US" dirty="0"/>
            </a:br>
            <a:r>
              <a:rPr lang="en-US" altLang="en-US" dirty="0" err="1"/>
              <a:t>Holl</a:t>
            </a:r>
            <a:r>
              <a:rPr lang="en-US" altLang="en-US" dirty="0"/>
              <a:t>, a professional archeologist, anthropologist and university professor specialized in West African anthropology, developed a useful pictorial analysis method for interpretation of composite rock paintings. </a:t>
            </a:r>
            <a:r>
              <a:rPr lang="en-US" altLang="en-US" dirty="0" err="1"/>
              <a:t>Holl</a:t>
            </a:r>
            <a:r>
              <a:rPr lang="en-US" altLang="en-US" dirty="0"/>
              <a:t> applied his analysis method to a large composite rock painting depicting many cattle and humans, located in the Dr. </a:t>
            </a:r>
            <a:r>
              <a:rPr lang="en-US" altLang="en-US" dirty="0" err="1"/>
              <a:t>Khen</a:t>
            </a:r>
            <a:r>
              <a:rPr lang="en-US" altLang="en-US" dirty="0"/>
              <a:t> shelter in </a:t>
            </a:r>
            <a:r>
              <a:rPr lang="en-US" altLang="en-US" dirty="0" err="1"/>
              <a:t>Iheren</a:t>
            </a:r>
            <a:r>
              <a:rPr lang="en-US" altLang="en-US" dirty="0"/>
              <a:t>, in the Central </a:t>
            </a:r>
            <a:r>
              <a:rPr lang="en-US" altLang="en-US" dirty="0" err="1"/>
              <a:t>Tassili</a:t>
            </a:r>
            <a:r>
              <a:rPr lang="en-US" altLang="en-US" dirty="0"/>
              <a:t>, north of the </a:t>
            </a:r>
            <a:r>
              <a:rPr lang="en-US" altLang="en-US" dirty="0" err="1"/>
              <a:t>Wadi</a:t>
            </a:r>
            <a:r>
              <a:rPr lang="en-US" altLang="en-US" dirty="0"/>
              <a:t> </a:t>
            </a:r>
            <a:r>
              <a:rPr lang="en-US" altLang="en-US" dirty="0" err="1"/>
              <a:t>Tadjelamine</a:t>
            </a:r>
            <a:r>
              <a:rPr lang="en-US" altLang="en-US" dirty="0"/>
              <a:t> bend, some thirty kilometers west of </a:t>
            </a:r>
            <a:r>
              <a:rPr lang="en-US" altLang="en-US" dirty="0" err="1"/>
              <a:t>Iherir</a:t>
            </a:r>
            <a:r>
              <a:rPr lang="en-US" altLang="en-US" dirty="0"/>
              <a:t>. The structure of this painting was identified as a narrative, representing an allegory and morality play with a complex story line, which was divided into distinct compositions and organized into different tableaux and individual scenes. The analysis of this </a:t>
            </a:r>
            <a:r>
              <a:rPr lang="en-US" altLang="en-US" dirty="0" err="1"/>
              <a:t>Tassili</a:t>
            </a:r>
            <a:r>
              <a:rPr lang="en-US" altLang="en-US" dirty="0"/>
              <a:t> rock painting shows that it describes village life of traditional African pastoralists, supporting my assumption on this issue. For an example of </a:t>
            </a:r>
            <a:r>
              <a:rPr lang="en-US" altLang="en-US" dirty="0" err="1"/>
              <a:t>Holls</a:t>
            </a:r>
            <a:r>
              <a:rPr lang="en-US" altLang="en-US" dirty="0"/>
              <a:t>’ pictorial analysis method see images tas031-047. A short note explaining his pictorial analysis method is given in section 3.4  </a:t>
            </a:r>
            <a:br>
              <a:rPr lang="en-US" altLang="en-US" dirty="0"/>
            </a:br>
            <a:br>
              <a:rPr lang="en-US" altLang="en-US" dirty="0"/>
            </a:br>
            <a:r>
              <a:rPr lang="en-US" altLang="en-US" dirty="0"/>
              <a:t> </a:t>
            </a:r>
            <a:br>
              <a:rPr lang="en-US" altLang="en-US" dirty="0"/>
            </a:br>
            <a:r>
              <a:rPr lang="en-US" altLang="en-US" dirty="0"/>
              <a:t>Source of the paint material or pigments, range of colors and painting technologies </a:t>
            </a:r>
            <a:br>
              <a:rPr lang="en-US" altLang="en-US" dirty="0"/>
            </a:br>
            <a:br>
              <a:rPr lang="en-US" altLang="en-US" dirty="0"/>
            </a:br>
            <a:r>
              <a:rPr lang="en-US" altLang="en-US" dirty="0"/>
              <a:t>The prehistoric artists obtained their pigment or coloring material from </a:t>
            </a:r>
            <a:r>
              <a:rPr lang="en-US" altLang="en-US" dirty="0" err="1"/>
              <a:t>ochreous</a:t>
            </a:r>
            <a:r>
              <a:rPr lang="en-US" altLang="en-US" dirty="0"/>
              <a:t> schists. Schists are rocks whose minerals have aligned themselves in one direction in response to deformation stresses. The result of this is that these rocks split in parallel layers. Each layer of these rocks had a different position and was therefore exposed for a different period to sunshine. This resulted in different ochre pigment colors for different layers, ranging from dark to light depending on the number of hours of sunshine received. Ochre is a mineral composed of clay and hydrated ferric oxide and is used as a pigment varying from dark brown to light yellow. In the case of the </a:t>
            </a:r>
            <a:r>
              <a:rPr lang="en-US" altLang="en-US" dirty="0" err="1"/>
              <a:t>Tassili</a:t>
            </a:r>
            <a:r>
              <a:rPr lang="en-US" altLang="en-US" dirty="0"/>
              <a:t> </a:t>
            </a:r>
            <a:r>
              <a:rPr lang="en-US" altLang="en-US" dirty="0" err="1"/>
              <a:t>n’Ajjer</a:t>
            </a:r>
            <a:r>
              <a:rPr lang="en-US" altLang="en-US" dirty="0"/>
              <a:t> ochre schists, the range of colors is very wide: The most protected schists gave a very dark ochre color, almost the color of dark chocolate, while colors of other layers ranged from brick red, light red, and yellow shades up to a greenish hue. </a:t>
            </a:r>
            <a:br>
              <a:rPr lang="en-US" altLang="en-US" dirty="0"/>
            </a:br>
            <a:r>
              <a:rPr lang="en-US" altLang="en-US" dirty="0"/>
              <a:t>A white color was obtained from locally available kaolin. The result of the availability on the </a:t>
            </a:r>
            <a:r>
              <a:rPr lang="en-US" altLang="en-US" dirty="0" err="1"/>
              <a:t>Tassili</a:t>
            </a:r>
            <a:r>
              <a:rPr lang="en-US" altLang="en-US" dirty="0"/>
              <a:t> plateau of this wide range of ochre shades is that the palette of colors used in the </a:t>
            </a:r>
            <a:r>
              <a:rPr lang="en-US" altLang="en-US" dirty="0" err="1"/>
              <a:t>Tassili</a:t>
            </a:r>
            <a:r>
              <a:rPr lang="en-US" altLang="en-US" dirty="0"/>
              <a:t> rock is much richer as compared with the palette of red ochre, kaolin white and oxide of manganese found in prehistoric rock paintings in other locations. Image tas030 taken in the Nubian mountains in West Sudan shows the collection of ochre from caves, in a similar way as during the Neolithic period at the </a:t>
            </a:r>
            <a:r>
              <a:rPr lang="en-US" altLang="en-US" dirty="0" err="1"/>
              <a:t>Tassili</a:t>
            </a:r>
            <a:r>
              <a:rPr lang="en-US" altLang="en-US" dirty="0"/>
              <a:t> plateau. Some Nubian tribes, from West Sudan, used ochre as pigment or coloring material base for body painting till recently.(</a:t>
            </a:r>
            <a:r>
              <a:rPr lang="en-US" altLang="en-US" dirty="0" err="1"/>
              <a:t>Riefensthal</a:t>
            </a:r>
            <a:r>
              <a:rPr lang="en-US" altLang="en-US" dirty="0"/>
              <a:t>)</a:t>
            </a:r>
            <a:br>
              <a:rPr lang="en-US" altLang="en-US" dirty="0"/>
            </a:br>
            <a:r>
              <a:rPr lang="en-US" altLang="en-US" dirty="0"/>
              <a:t>The artists grounded these pieces of ochre schist to powder in a stone grinder, which is confirmed by the many examples of prehistoric grinding stones found in the </a:t>
            </a:r>
            <a:r>
              <a:rPr lang="en-US" altLang="en-US" dirty="0" err="1"/>
              <a:t>Tassili</a:t>
            </a:r>
            <a:r>
              <a:rPr lang="en-US" altLang="en-US" dirty="0"/>
              <a:t> caves. After the colored schist powder was obtained it was mixed with a media.</a:t>
            </a:r>
            <a:br>
              <a:rPr lang="en-US" altLang="en-US" dirty="0"/>
            </a:br>
            <a:r>
              <a:rPr lang="en-US" altLang="en-US" dirty="0"/>
              <a:t>Most likely this was based on casein, a milk product, as cattle were ample available to the prehistoric </a:t>
            </a:r>
            <a:r>
              <a:rPr lang="en-US" altLang="en-US" dirty="0" err="1"/>
              <a:t>Tassili</a:t>
            </a:r>
            <a:r>
              <a:rPr lang="en-US" altLang="en-US" dirty="0"/>
              <a:t> people. Another possibility for a media could have been acacia gum, taken from the many acacia trees growing in the area. </a:t>
            </a:r>
            <a:br>
              <a:rPr lang="en-US" altLang="en-US" dirty="0"/>
            </a:br>
            <a:br>
              <a:rPr lang="en-US" altLang="en-US" dirty="0"/>
            </a:br>
            <a:r>
              <a:rPr lang="en-US" altLang="en-US" b="1" dirty="0"/>
              <a:t>2.3. Comparing prehistoric </a:t>
            </a:r>
            <a:r>
              <a:rPr lang="en-US" altLang="en-US" b="1" dirty="0" err="1"/>
              <a:t>Tassili</a:t>
            </a:r>
            <a:r>
              <a:rPr lang="en-US" altLang="en-US" b="1" dirty="0"/>
              <a:t> images of village life with those of 20th Century </a:t>
            </a:r>
            <a:br>
              <a:rPr lang="en-US" altLang="en-US" b="1" dirty="0"/>
            </a:br>
            <a:r>
              <a:rPr lang="en-US" altLang="en-US" b="1" dirty="0"/>
              <a:t>       traditional West African pastoralists: An agriculturalist’s interpretation</a:t>
            </a:r>
            <a:br>
              <a:rPr lang="en-US" altLang="en-US" dirty="0"/>
            </a:br>
            <a:br>
              <a:rPr lang="en-US" altLang="en-US" dirty="0"/>
            </a:br>
            <a:r>
              <a:rPr lang="en-US" altLang="en-US" dirty="0"/>
              <a:t>As mentioned earlier, familiar with present day village life of traditional rural West African societies through my work as a socio economic agriculturalist, I was able to compare 20th century village life scenes of traditional rural West African societies with those depicted in the prehistoric </a:t>
            </a:r>
            <a:r>
              <a:rPr lang="en-US" altLang="en-US" dirty="0" err="1"/>
              <a:t>Tassili</a:t>
            </a:r>
            <a:r>
              <a:rPr lang="en-US" altLang="en-US" dirty="0"/>
              <a:t> rock paintings and observed many similarities between the two groups. I also refer to my web site: www.cvsanten.net, : Liberia section,  which contain some of my photographs of village life of traditional West African societies. It is my intention to upload in the near future additional photographs of traditional village life scenes from other West African countries.  </a:t>
            </a:r>
            <a:br>
              <a:rPr lang="en-US" altLang="en-US" dirty="0"/>
            </a:br>
            <a:br>
              <a:rPr lang="en-US" altLang="en-US" dirty="0"/>
            </a:br>
            <a:r>
              <a:rPr lang="en-US" altLang="en-US" dirty="0"/>
              <a:t>In the following list similarities in village life between the prehistoric pastoralists and modern day West African traditional pastoralists are shown: </a:t>
            </a:r>
            <a:br>
              <a:rPr lang="en-US" altLang="en-US" dirty="0"/>
            </a:br>
            <a:r>
              <a:rPr lang="en-US" altLang="en-US" dirty="0"/>
              <a:t>•    Herds with cattle, sheep and goats;</a:t>
            </a:r>
            <a:br>
              <a:rPr lang="en-US" altLang="en-US" dirty="0"/>
            </a:br>
            <a:r>
              <a:rPr lang="en-US" altLang="en-US" dirty="0"/>
              <a:t>•    People watering and tendering their livestock;  </a:t>
            </a:r>
            <a:br>
              <a:rPr lang="en-US" altLang="en-US" dirty="0"/>
            </a:br>
            <a:r>
              <a:rPr lang="en-US" altLang="en-US" dirty="0"/>
              <a:t>•    People making camp sites: unloading or loading household goods on cattle, constructing huts made from straw mats on wooden frames; </a:t>
            </a:r>
            <a:br>
              <a:rPr lang="en-US" altLang="en-US" dirty="0"/>
            </a:br>
            <a:r>
              <a:rPr lang="en-US" altLang="en-US" dirty="0"/>
              <a:t>•    Village people meeting in front of their huts; eating; chatting; admiring a newly born baby or a newly born calf or lamb; drinking from large earthenware containers; taking care of dogs as pets; participating in grain harvesting; hunting; picking fruits; dancing; erotic activities; rituals and praying to divinities.</a:t>
            </a:r>
            <a:br>
              <a:rPr lang="en-US" altLang="en-US" dirty="0"/>
            </a:br>
            <a:br>
              <a:rPr lang="en-US" altLang="en-US" dirty="0"/>
            </a:br>
            <a:r>
              <a:rPr lang="en-US" altLang="en-US" dirty="0"/>
              <a:t>The above list of characteristics, relevant for both prehistoric and 20th century traditional rural groups, leads to the following description of pastoralist societies:</a:t>
            </a:r>
            <a:br>
              <a:rPr lang="en-US" altLang="en-US" dirty="0"/>
            </a:br>
            <a:br>
              <a:rPr lang="en-US" altLang="en-US" dirty="0"/>
            </a:br>
            <a:r>
              <a:rPr lang="en-US" altLang="en-US" dirty="0"/>
              <a:t>1. During the wet season transhumant pastoralists move their herds between areas with</a:t>
            </a:r>
            <a:br>
              <a:rPr lang="en-US" altLang="en-US" dirty="0"/>
            </a:br>
            <a:r>
              <a:rPr lang="en-US" altLang="en-US" dirty="0"/>
              <a:t>    good grazing and watering in the savanna, with scattered trees and wet season grass</a:t>
            </a:r>
            <a:br>
              <a:rPr lang="en-US" altLang="en-US" dirty="0"/>
            </a:br>
            <a:r>
              <a:rPr lang="en-US" altLang="en-US" dirty="0"/>
              <a:t>    vegetation. During the dry season the herds are moved to higher elevated locations or  </a:t>
            </a:r>
            <a:br>
              <a:rPr lang="en-US" altLang="en-US" dirty="0"/>
            </a:br>
            <a:r>
              <a:rPr lang="en-US" altLang="en-US" dirty="0"/>
              <a:t>   near to rivers where still sufficient grass for grazing and water is available.    </a:t>
            </a:r>
            <a:br>
              <a:rPr lang="en-US" altLang="en-US" dirty="0"/>
            </a:br>
            <a:r>
              <a:rPr lang="en-US" altLang="en-US" dirty="0"/>
              <a:t>2. The pastoralist economy is based on cattle, sheep and goats, with a diet based on milk</a:t>
            </a:r>
            <a:br>
              <a:rPr lang="en-US" altLang="en-US" dirty="0"/>
            </a:br>
            <a:r>
              <a:rPr lang="en-US" altLang="en-US" dirty="0"/>
              <a:t>    and in some tribes with blood, supplemented with grains and fruits collected or</a:t>
            </a:r>
            <a:br>
              <a:rPr lang="en-US" altLang="en-US" dirty="0"/>
            </a:br>
            <a:r>
              <a:rPr lang="en-US" altLang="en-US" dirty="0"/>
              <a:t>    exchanged with farmers.</a:t>
            </a:r>
            <a:br>
              <a:rPr lang="en-US" altLang="en-US" dirty="0"/>
            </a:br>
            <a:r>
              <a:rPr lang="en-US" altLang="en-US" dirty="0"/>
              <a:t> </a:t>
            </a:r>
            <a:br>
              <a:rPr lang="en-US" altLang="en-US" dirty="0"/>
            </a:br>
            <a:r>
              <a:rPr lang="en-US" altLang="en-US" dirty="0"/>
              <a:t>3. Rituals relate to live circles of men and livestock within the seasonal changes. These</a:t>
            </a:r>
            <a:br>
              <a:rPr lang="en-US" altLang="en-US" dirty="0"/>
            </a:br>
            <a:r>
              <a:rPr lang="en-US" altLang="en-US" dirty="0"/>
              <a:t>    include practical subjects such as watering, grazing and taking care of livestock;</a:t>
            </a:r>
            <a:br>
              <a:rPr lang="en-US" altLang="en-US" dirty="0"/>
            </a:br>
            <a:r>
              <a:rPr lang="en-US" altLang="en-US" dirty="0"/>
              <a:t>    collecting wild fruits and grains; &amp; hunting; and cultural subjects such as praying to </a:t>
            </a:r>
            <a:br>
              <a:rPr lang="en-US" altLang="en-US" dirty="0"/>
            </a:br>
            <a:r>
              <a:rPr lang="en-US" altLang="en-US" dirty="0"/>
              <a:t>   divinities and conducting fertility rituals. </a:t>
            </a:r>
            <a:br>
              <a:rPr lang="en-US" altLang="en-US" dirty="0"/>
            </a:br>
            <a:r>
              <a:rPr lang="en-US" altLang="en-US" dirty="0"/>
              <a:t>4. Huts made from straw mats, easily foldable and movable between seasons and    </a:t>
            </a:r>
            <a:br>
              <a:rPr lang="en-US" altLang="en-US" dirty="0"/>
            </a:br>
            <a:r>
              <a:rPr lang="en-US" altLang="en-US" dirty="0"/>
              <a:t>    village camp sites.</a:t>
            </a:r>
            <a:br>
              <a:rPr lang="en-US" altLang="en-US" dirty="0"/>
            </a:br>
            <a:r>
              <a:rPr lang="en-US" altLang="en-US" dirty="0"/>
              <a:t>5. Clothing is made from wool and skins: loin cloth for men and long dresses for men and</a:t>
            </a:r>
            <a:br>
              <a:rPr lang="en-US" altLang="en-US" dirty="0"/>
            </a:br>
            <a:r>
              <a:rPr lang="en-US" altLang="en-US" dirty="0"/>
              <a:t>    women; use of earthenware drinking vessels; the keeping of dogs as pets.  </a:t>
            </a:r>
            <a:br>
              <a:rPr lang="en-US" altLang="en-US" dirty="0"/>
            </a:br>
            <a:br>
              <a:rPr lang="en-US" altLang="en-US" dirty="0"/>
            </a:br>
            <a:r>
              <a:rPr lang="en-US" altLang="en-US" dirty="0"/>
              <a:t> NB. My personal study of prehistoric rock paintings is based on visits</a:t>
            </a:r>
            <a:br>
              <a:rPr lang="en-US" altLang="en-US" dirty="0"/>
            </a:br>
            <a:r>
              <a:rPr lang="en-US" altLang="en-US" dirty="0"/>
              <a:t>         to two major </a:t>
            </a:r>
            <a:r>
              <a:rPr lang="en-US" altLang="en-US" dirty="0" err="1"/>
              <a:t>Tassili</a:t>
            </a:r>
            <a:r>
              <a:rPr lang="en-US" altLang="en-US" dirty="0"/>
              <a:t> sites: </a:t>
            </a:r>
            <a:r>
              <a:rPr lang="en-US" altLang="en-US" dirty="0" err="1"/>
              <a:t>Sefar</a:t>
            </a:r>
            <a:r>
              <a:rPr lang="en-US" altLang="en-US" dirty="0"/>
              <a:t> and </a:t>
            </a:r>
            <a:r>
              <a:rPr lang="en-US" altLang="en-US" dirty="0" err="1"/>
              <a:t>Jabbaran</a:t>
            </a:r>
            <a:r>
              <a:rPr lang="en-US" altLang="en-US" dirty="0"/>
              <a:t> and four minor sites: </a:t>
            </a:r>
            <a:r>
              <a:rPr lang="en-US" altLang="en-US" dirty="0" err="1"/>
              <a:t>Tamrit</a:t>
            </a:r>
            <a:r>
              <a:rPr lang="en-US" altLang="en-US" dirty="0"/>
              <a:t>, </a:t>
            </a:r>
            <a:br>
              <a:rPr lang="en-US" altLang="en-US" dirty="0"/>
            </a:br>
            <a:r>
              <a:rPr lang="en-US" altLang="en-US" dirty="0"/>
              <a:t>         Tin </a:t>
            </a:r>
            <a:r>
              <a:rPr lang="en-US" altLang="en-US" dirty="0" err="1"/>
              <a:t>Aboteka</a:t>
            </a:r>
            <a:r>
              <a:rPr lang="en-US" altLang="en-US" dirty="0"/>
              <a:t>, Tin </a:t>
            </a:r>
            <a:r>
              <a:rPr lang="en-US" altLang="en-US" dirty="0" err="1"/>
              <a:t>Tazarift</a:t>
            </a:r>
            <a:r>
              <a:rPr lang="en-US" altLang="en-US" dirty="0"/>
              <a:t> and Tin </a:t>
            </a:r>
            <a:r>
              <a:rPr lang="en-US" altLang="en-US" dirty="0" err="1"/>
              <a:t>Itinen</a:t>
            </a:r>
            <a:r>
              <a:rPr lang="en-US" altLang="en-US" dirty="0"/>
              <a:t>. See Map tas002 </a:t>
            </a:r>
            <a:r>
              <a:rPr lang="en-US" altLang="en-US" dirty="0" err="1"/>
              <a:t>Tassili</a:t>
            </a:r>
            <a:r>
              <a:rPr lang="en-US" altLang="en-US" dirty="0"/>
              <a:t> plateau &amp;  </a:t>
            </a:r>
            <a:br>
              <a:rPr lang="en-US" altLang="en-US" dirty="0"/>
            </a:br>
            <a:r>
              <a:rPr lang="en-US" altLang="en-US" dirty="0"/>
              <a:t>         tas003 </a:t>
            </a:r>
            <a:r>
              <a:rPr lang="en-US" altLang="en-US" dirty="0" err="1"/>
              <a:t>Tamrit</a:t>
            </a:r>
            <a:r>
              <a:rPr lang="en-US" altLang="en-US" dirty="0"/>
              <a:t>, </a:t>
            </a:r>
            <a:r>
              <a:rPr lang="en-US" altLang="en-US" dirty="0" err="1"/>
              <a:t>Sefar</a:t>
            </a:r>
            <a:r>
              <a:rPr lang="en-US" altLang="en-US" dirty="0"/>
              <a:t> and </a:t>
            </a:r>
            <a:r>
              <a:rPr lang="en-US" altLang="en-US" dirty="0" err="1"/>
              <a:t>Jabbaren</a:t>
            </a:r>
            <a:r>
              <a:rPr lang="en-US" altLang="en-US" dirty="0"/>
              <a:t> area.</a:t>
            </a:r>
            <a:br>
              <a:rPr lang="en-US" altLang="en-US" dirty="0"/>
            </a:br>
            <a:r>
              <a:rPr lang="en-US" altLang="en-US" dirty="0"/>
              <a:t>      </a:t>
            </a:r>
            <a:br>
              <a:rPr lang="en-US" altLang="en-US" dirty="0"/>
            </a:br>
            <a:r>
              <a:rPr lang="en-US" altLang="en-US" b="1" dirty="0"/>
              <a:t>Conclusion</a:t>
            </a:r>
            <a:br>
              <a:rPr lang="en-US" altLang="en-US" dirty="0"/>
            </a:br>
            <a:r>
              <a:rPr lang="en-US" altLang="en-US" dirty="0"/>
              <a:t>Comparing the characteristics of village life and culture of present day African transhumant pastoralists as represented by the Fulani or </a:t>
            </a:r>
            <a:r>
              <a:rPr lang="en-US" altLang="en-US" dirty="0" err="1"/>
              <a:t>Peul</a:t>
            </a:r>
            <a:r>
              <a:rPr lang="en-US" altLang="en-US" dirty="0"/>
              <a:t>, </a:t>
            </a:r>
            <a:r>
              <a:rPr lang="en-US" altLang="en-US" dirty="0" err="1"/>
              <a:t>Tuaregs</a:t>
            </a:r>
            <a:r>
              <a:rPr lang="en-US" altLang="en-US" dirty="0"/>
              <a:t>, </a:t>
            </a:r>
            <a:r>
              <a:rPr lang="en-US" altLang="en-US" dirty="0" err="1"/>
              <a:t>Boran</a:t>
            </a:r>
            <a:r>
              <a:rPr lang="en-US" altLang="en-US" dirty="0"/>
              <a:t>, </a:t>
            </a:r>
            <a:r>
              <a:rPr lang="en-US" altLang="en-US" dirty="0" err="1"/>
              <a:t>Masai</a:t>
            </a:r>
            <a:r>
              <a:rPr lang="en-US" altLang="en-US" dirty="0"/>
              <a:t>, </a:t>
            </a:r>
            <a:r>
              <a:rPr lang="en-US" altLang="en-US" dirty="0" err="1"/>
              <a:t>Nuba</a:t>
            </a:r>
            <a:r>
              <a:rPr lang="en-US" altLang="en-US" dirty="0"/>
              <a:t> and other pastoralist groups, with images shown in the prehistoric rock paintings I found  many similarities and refer also to </a:t>
            </a:r>
            <a:r>
              <a:rPr lang="en-US" altLang="en-US" dirty="0" err="1"/>
              <a:t>Holl</a:t>
            </a:r>
            <a:r>
              <a:rPr lang="en-US" altLang="en-US" dirty="0"/>
              <a:t>, who in his monograph arrived at a similar conclusion.  Based on this I concluded that the prehistoric </a:t>
            </a:r>
            <a:r>
              <a:rPr lang="en-US" altLang="en-US" dirty="0" err="1"/>
              <a:t>Tassili</a:t>
            </a:r>
            <a:r>
              <a:rPr lang="en-US" altLang="en-US" dirty="0"/>
              <a:t> people were transhumant pastoralists, who moved their livestock between different grazing lands according to season, in the lowlands during the wet season and on the </a:t>
            </a:r>
            <a:r>
              <a:rPr lang="en-US" altLang="en-US" dirty="0" err="1"/>
              <a:t>Tassili</a:t>
            </a:r>
            <a:r>
              <a:rPr lang="en-US" altLang="en-US" dirty="0"/>
              <a:t> plateau during the dry season.</a:t>
            </a:r>
            <a:br>
              <a:rPr lang="en-US" altLang="en-US" dirty="0"/>
            </a:br>
            <a:r>
              <a:rPr lang="en-US" altLang="en-US" dirty="0"/>
              <a:t>   </a:t>
            </a:r>
            <a:br>
              <a:rPr lang="en-US" altLang="en-US" dirty="0"/>
            </a:br>
            <a:r>
              <a:rPr lang="en-US" altLang="en-US" dirty="0"/>
              <a:t>NB.1.It should be noted that in spite of the similarities between village life images</a:t>
            </a:r>
            <a:br>
              <a:rPr lang="en-US" altLang="en-US" dirty="0"/>
            </a:br>
            <a:r>
              <a:rPr lang="en-US" altLang="en-US" dirty="0"/>
              <a:t>          of the prehistoric </a:t>
            </a:r>
            <a:r>
              <a:rPr lang="en-US" altLang="en-US" dirty="0" err="1"/>
              <a:t>Tassili</a:t>
            </a:r>
            <a:r>
              <a:rPr lang="en-US" altLang="en-US" dirty="0"/>
              <a:t> inhabitants and those of traditional rural societies</a:t>
            </a:r>
            <a:br>
              <a:rPr lang="en-US" altLang="en-US" dirty="0"/>
            </a:br>
            <a:r>
              <a:rPr lang="en-US" altLang="en-US" dirty="0"/>
              <a:t>          in West Africa of today there is no proof that present day West African</a:t>
            </a:r>
            <a:br>
              <a:rPr lang="en-US" altLang="en-US" dirty="0"/>
            </a:br>
            <a:r>
              <a:rPr lang="en-US" altLang="en-US" dirty="0"/>
              <a:t>          traditional rural societies are the direct descendants of the prehistoric</a:t>
            </a:r>
            <a:br>
              <a:rPr lang="en-US" altLang="en-US" dirty="0"/>
            </a:br>
            <a:r>
              <a:rPr lang="en-US" altLang="en-US" dirty="0"/>
              <a:t>          pastoralists from the </a:t>
            </a:r>
            <a:r>
              <a:rPr lang="en-US" altLang="en-US" dirty="0" err="1"/>
              <a:t>Tassili</a:t>
            </a:r>
            <a:r>
              <a:rPr lang="en-US" altLang="en-US" dirty="0"/>
              <a:t> plateau. </a:t>
            </a:r>
            <a:br>
              <a:rPr lang="en-US" altLang="en-US" dirty="0"/>
            </a:br>
            <a:r>
              <a:rPr lang="en-US" altLang="en-US" dirty="0"/>
              <a:t>       2.In spite of this, I propose to conduct detailed studies of present day</a:t>
            </a:r>
            <a:br>
              <a:rPr lang="en-US" altLang="en-US" dirty="0"/>
            </a:br>
            <a:r>
              <a:rPr lang="en-US" altLang="en-US" dirty="0"/>
              <a:t>          traditional rural West African societies, which could provide additional</a:t>
            </a:r>
            <a:br>
              <a:rPr lang="en-US" altLang="en-US" dirty="0"/>
            </a:br>
            <a:r>
              <a:rPr lang="en-US" altLang="en-US" dirty="0"/>
              <a:t>          information on specific details of village life of prehistoric </a:t>
            </a:r>
            <a:r>
              <a:rPr lang="en-US" altLang="en-US" dirty="0" err="1"/>
              <a:t>Tassili</a:t>
            </a:r>
            <a:br>
              <a:rPr lang="en-US" altLang="en-US" dirty="0"/>
            </a:br>
            <a:r>
              <a:rPr lang="en-US" altLang="en-US" dirty="0"/>
              <a:t>          pastoralists. </a:t>
            </a:r>
            <a:br>
              <a:rPr lang="en-US" altLang="en-US" dirty="0"/>
            </a:br>
            <a:r>
              <a:rPr lang="en-US" altLang="en-US" dirty="0"/>
              <a:t>       3.The rock paintings were probably made during the dry season when the</a:t>
            </a:r>
            <a:br>
              <a:rPr lang="en-US" altLang="en-US" dirty="0"/>
            </a:br>
            <a:r>
              <a:rPr lang="en-US" altLang="en-US" dirty="0"/>
              <a:t>           herds of the pastoralists were grazing on the </a:t>
            </a:r>
            <a:r>
              <a:rPr lang="en-US" altLang="en-US" dirty="0" err="1"/>
              <a:t>Tassili</a:t>
            </a:r>
            <a:r>
              <a:rPr lang="en-US" altLang="en-US" dirty="0"/>
              <a:t> plateau and movement</a:t>
            </a:r>
            <a:br>
              <a:rPr lang="en-US" altLang="en-US" dirty="0"/>
            </a:br>
            <a:r>
              <a:rPr lang="en-US" altLang="en-US" dirty="0"/>
              <a:t>          was more restricted as compared during the rainy season, which would have</a:t>
            </a:r>
            <a:br>
              <a:rPr lang="en-US" altLang="en-US" dirty="0"/>
            </a:br>
            <a:r>
              <a:rPr lang="en-US" altLang="en-US" dirty="0"/>
              <a:t>          given artist-pastoralists an opportunity to create their rock paintings.</a:t>
            </a:r>
            <a:br>
              <a:rPr lang="en-US" altLang="en-US" dirty="0"/>
            </a:br>
            <a:r>
              <a:rPr lang="en-US" altLang="en-US" dirty="0"/>
              <a:t> </a:t>
            </a:r>
            <a:br>
              <a:rPr lang="en-US" altLang="en-US" dirty="0"/>
            </a:br>
            <a:r>
              <a:rPr lang="en-US" altLang="en-US" dirty="0"/>
              <a:t>       </a:t>
            </a:r>
            <a:br>
              <a:rPr lang="en-US" altLang="en-US" dirty="0"/>
            </a:br>
            <a:r>
              <a:rPr lang="en-US" altLang="en-US" b="1" dirty="0"/>
              <a:t>2.4. A hypothesis on the motivation of the prehistoric pastoralists </a:t>
            </a:r>
            <a:br>
              <a:rPr lang="en-US" altLang="en-US" b="1" dirty="0"/>
            </a:br>
            <a:r>
              <a:rPr lang="en-US" altLang="en-US" b="1" dirty="0"/>
              <a:t>       to create rock paintings. </a:t>
            </a:r>
            <a:r>
              <a:rPr lang="en-US" altLang="en-US" dirty="0"/>
              <a:t>   </a:t>
            </a:r>
            <a:br>
              <a:rPr lang="en-US" altLang="en-US" dirty="0"/>
            </a:br>
            <a:br>
              <a:rPr lang="en-US" altLang="en-US" dirty="0"/>
            </a:br>
            <a:r>
              <a:rPr lang="en-US" altLang="en-US" dirty="0"/>
              <a:t>Studying the rock paintings, I was also struck with the question: What could have been the motivation of the pastoralists to create these rock paintings? Making the paintings   must have taken a lot of time and effort, in particular as some images which were up to 6 m high or located in positions, difficult to reach, as for example paintings on cave ceilings. </a:t>
            </a:r>
            <a:br>
              <a:rPr lang="en-US" altLang="en-US" dirty="0"/>
            </a:br>
            <a:br>
              <a:rPr lang="en-US" altLang="en-US" dirty="0"/>
            </a:br>
            <a:r>
              <a:rPr lang="en-US" altLang="en-US" dirty="0"/>
              <a:t>Reviewing carefully the motifs selected in the rock paintings I concluded that the prehistoric artists had similar motivations as anyone today or whenever during the past who felt the urge to draw pictures. This is a felt need to portray their world and to share this with others, for example with the young generations. </a:t>
            </a:r>
            <a:br>
              <a:rPr lang="en-US" altLang="en-US" dirty="0"/>
            </a:br>
            <a:br>
              <a:rPr lang="en-US" altLang="en-US" dirty="0"/>
            </a:br>
            <a:r>
              <a:rPr lang="en-US" altLang="en-US" dirty="0"/>
              <a:t>I therefore formulated the hypothesis that the </a:t>
            </a:r>
            <a:r>
              <a:rPr lang="en-US" altLang="en-US" dirty="0" err="1"/>
              <a:t>Tassili</a:t>
            </a:r>
            <a:r>
              <a:rPr lang="en-US" altLang="en-US" dirty="0"/>
              <a:t> paintings were made to initiate the young </a:t>
            </a:r>
            <a:r>
              <a:rPr lang="en-US" altLang="en-US" dirty="0" err="1"/>
              <a:t>Tassili</a:t>
            </a:r>
            <a:r>
              <a:rPr lang="en-US" altLang="en-US" dirty="0"/>
              <a:t> generations in the important aspects of the pastoralists’ life and that the paintings formed part of the teaching material of the </a:t>
            </a:r>
            <a:r>
              <a:rPr lang="en-US" altLang="en-US" dirty="0" err="1"/>
              <a:t>Tassili</a:t>
            </a:r>
            <a:r>
              <a:rPr lang="en-US" altLang="en-US" dirty="0"/>
              <a:t> “bush school”.   </a:t>
            </a:r>
            <a:br>
              <a:rPr lang="en-US" altLang="en-US" dirty="0"/>
            </a:br>
            <a:br>
              <a:rPr lang="en-US" altLang="en-US" dirty="0"/>
            </a:br>
            <a:r>
              <a:rPr lang="en-US" altLang="en-US" dirty="0"/>
              <a:t>In this context, I refer to the West African  “bush school” a traditional informal none literate training institution, which was created probably thousands years ago and which in most traditional West African societies was still in use, till recently. Thus all teenage boys and girls of West African tribal societies were obliged to join the “bush” school for a period of time, ranging from several years in the past to only a few months in modern times. These bush schools are far removed from the villages and the teenagers are for the first time in their life separated from their families. In these training camps, tribal elders teach the teenage boys and girls the most important aspects of the tribe’s culture and practical skills such as traditional medicine, hunting, keeping livestock and farming. </a:t>
            </a:r>
            <a:br>
              <a:rPr lang="en-US" altLang="en-US" dirty="0"/>
            </a:br>
            <a:br>
              <a:rPr lang="en-US" altLang="en-US" dirty="0"/>
            </a:br>
            <a:r>
              <a:rPr lang="en-US" altLang="en-US" dirty="0"/>
              <a:t>Probably at the time of the prehistoric </a:t>
            </a:r>
            <a:r>
              <a:rPr lang="en-US" altLang="en-US" dirty="0" err="1"/>
              <a:t>Tassili</a:t>
            </a:r>
            <a:r>
              <a:rPr lang="en-US" altLang="en-US" dirty="0"/>
              <a:t> pastoralists the bush schools were located in the isolated caves on the </a:t>
            </a:r>
            <a:r>
              <a:rPr lang="en-US" altLang="en-US" dirty="0" err="1"/>
              <a:t>Tassili</a:t>
            </a:r>
            <a:r>
              <a:rPr lang="en-US" altLang="en-US" dirty="0"/>
              <a:t> plateau and the paintings served as teaching material to explain the pastoralist world. In fact, most of the scenes depicted would fit in very well as teaching material with activities usually undertaken in the African “bush school”.</a:t>
            </a:r>
            <a:br>
              <a:rPr lang="en-US" altLang="en-US" dirty="0"/>
            </a:br>
            <a:br>
              <a:rPr lang="en-US" altLang="en-US" dirty="0"/>
            </a:br>
            <a:r>
              <a:rPr lang="en-US" altLang="en-US" dirty="0"/>
              <a:t>In conclusion, when studying the extraordinary collection of the </a:t>
            </a:r>
            <a:r>
              <a:rPr lang="en-US" altLang="en-US" dirty="0" err="1"/>
              <a:t>Tassili</a:t>
            </a:r>
            <a:r>
              <a:rPr lang="en-US" altLang="en-US" dirty="0"/>
              <a:t> rock paintings, one is struck by the observation that: </a:t>
            </a:r>
            <a:br>
              <a:rPr lang="en-US" altLang="en-US" dirty="0"/>
            </a:br>
            <a:r>
              <a:rPr lang="en-US" altLang="en-US" dirty="0"/>
              <a:t>-The rock paintings cover a wide range of fascinating aspects of traditional village life,</a:t>
            </a:r>
            <a:br>
              <a:rPr lang="en-US" altLang="en-US" dirty="0"/>
            </a:br>
            <a:r>
              <a:rPr lang="en-US" altLang="en-US" dirty="0"/>
              <a:t>  which are rather similar to village life scenes of present day traditional West African</a:t>
            </a:r>
            <a:br>
              <a:rPr lang="en-US" altLang="en-US" dirty="0"/>
            </a:br>
            <a:r>
              <a:rPr lang="en-US" altLang="en-US" dirty="0"/>
              <a:t>  tribal rural societies.</a:t>
            </a:r>
            <a:br>
              <a:rPr lang="en-US" altLang="en-US" dirty="0"/>
            </a:br>
            <a:r>
              <a:rPr lang="en-US" altLang="en-US" dirty="0"/>
              <a:t>-The </a:t>
            </a:r>
            <a:r>
              <a:rPr lang="en-US" altLang="en-US" dirty="0" err="1"/>
              <a:t>Tassili</a:t>
            </a:r>
            <a:r>
              <a:rPr lang="en-US" altLang="en-US" dirty="0"/>
              <a:t> rock paintings were probably created with the intention to be used in the</a:t>
            </a:r>
            <a:br>
              <a:rPr lang="en-US" altLang="en-US" dirty="0"/>
            </a:br>
            <a:r>
              <a:rPr lang="en-US" altLang="en-US" dirty="0"/>
              <a:t>  initiation of young generations of pastoralists in the African “bush school”.</a:t>
            </a:r>
          </a:p>
        </p:txBody>
      </p:sp>
      <p:sp>
        <p:nvSpPr>
          <p:cNvPr id="33796"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7DE0DCF-70DC-4DA6-AFD5-7ACCF39E1450}" type="slidenum">
              <a:rPr lang="en-US" altLang="en-US" smtClean="0"/>
              <a:pPr eaLnBrk="1" hangingPunct="1">
                <a:spcBef>
                  <a:spcPct val="0"/>
                </a:spcBef>
              </a:pPr>
              <a:t>23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dirty="0"/>
          </a:p>
        </p:txBody>
      </p:sp>
      <p:sp>
        <p:nvSpPr>
          <p:cNvPr id="34820"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FC4639-2218-47B4-A75A-4F347878C763}" type="slidenum">
              <a:rPr lang="en-US" altLang="en-US" smtClean="0"/>
              <a:pPr eaLnBrk="1" hangingPunct="1">
                <a:spcBef>
                  <a:spcPct val="0"/>
                </a:spcBef>
              </a:pPr>
              <a:t>25</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dirty="0"/>
          </a:p>
        </p:txBody>
      </p:sp>
      <p:sp>
        <p:nvSpPr>
          <p:cNvPr id="38916"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C068FA-C17D-4EF6-9B6A-31B573D0A747}" type="slidenum">
              <a:rPr lang="en-US" altLang="en-US" smtClean="0"/>
              <a:pPr eaLnBrk="1" hangingPunct="1">
                <a:spcBef>
                  <a:spcPct val="0"/>
                </a:spcBef>
              </a:pPr>
              <a:t>27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en-US" altLang="en-US" dirty="0"/>
          </a:p>
        </p:txBody>
      </p:sp>
      <p:sp>
        <p:nvSpPr>
          <p:cNvPr id="37892"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8C1135-E096-4167-9467-C5464AD12066}" type="slidenum">
              <a:rPr lang="en-US" altLang="en-US" smtClean="0"/>
              <a:pPr eaLnBrk="1" hangingPunct="1">
                <a:spcBef>
                  <a:spcPct val="0"/>
                </a:spcBef>
              </a:pPr>
              <a:t>33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dirty="0"/>
          </a:p>
        </p:txBody>
      </p:sp>
      <p:sp>
        <p:nvSpPr>
          <p:cNvPr id="36868" name="Slide Number Placeholder 3"/>
          <p:cNvSpPr>
            <a:spLocks noGrp="1"/>
          </p:cNvSpPr>
          <p:nvPr>
            <p:ph type="sldNum" sz="quarter" idx="5"/>
          </p:nvPr>
        </p:nvSpPr>
        <p:spPr>
          <a:noFill/>
        </p:spPr>
        <p:txBody>
          <a:bodyPr/>
          <a:lstStyle>
            <a:lvl1pPr defTabSz="914437" eaLnBrk="0" hangingPunct="0">
              <a:spcBef>
                <a:spcPct val="30000"/>
              </a:spcBef>
              <a:defRPr sz="1200">
                <a:solidFill>
                  <a:schemeClr val="tx1"/>
                </a:solidFill>
                <a:latin typeface="Arial" charset="0"/>
              </a:defRPr>
            </a:lvl1pPr>
            <a:lvl2pPr marL="729057" indent="-280406" defTabSz="914437" eaLnBrk="0" hangingPunct="0">
              <a:spcBef>
                <a:spcPct val="30000"/>
              </a:spcBef>
              <a:defRPr sz="1200">
                <a:solidFill>
                  <a:schemeClr val="tx1"/>
                </a:solidFill>
                <a:latin typeface="Arial" charset="0"/>
              </a:defRPr>
            </a:lvl2pPr>
            <a:lvl3pPr marL="1121626" indent="-224325" defTabSz="914437" eaLnBrk="0" hangingPunct="0">
              <a:spcBef>
                <a:spcPct val="30000"/>
              </a:spcBef>
              <a:defRPr sz="1200">
                <a:solidFill>
                  <a:schemeClr val="tx1"/>
                </a:solidFill>
                <a:latin typeface="Arial" charset="0"/>
              </a:defRPr>
            </a:lvl3pPr>
            <a:lvl4pPr marL="1570276" indent="-224325" defTabSz="914437" eaLnBrk="0" hangingPunct="0">
              <a:spcBef>
                <a:spcPct val="30000"/>
              </a:spcBef>
              <a:defRPr sz="1200">
                <a:solidFill>
                  <a:schemeClr val="tx1"/>
                </a:solidFill>
                <a:latin typeface="Arial" charset="0"/>
              </a:defRPr>
            </a:lvl4pPr>
            <a:lvl5pPr marL="2018927" indent="-224325" defTabSz="914437" eaLnBrk="0" hangingPunct="0">
              <a:spcBef>
                <a:spcPct val="30000"/>
              </a:spcBef>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F20ADBC-057C-45F5-8427-358B8E82B315}" type="slidenum">
              <a:rPr lang="en-US" altLang="en-US" smtClean="0"/>
              <a:pPr eaLnBrk="1" hangingPunct="1">
                <a:spcBef>
                  <a:spcPct val="0"/>
                </a:spcBef>
              </a:pPr>
              <a:t>37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306505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1ADAD6-6929-4ADD-BA58-2709C26245E6}" type="datetimeFigureOut">
              <a:rPr lang="en-US" smtClean="0"/>
              <a:t>8/25/19</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241528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3027384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1114263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2663208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3220310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3556259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1292314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1366374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B436423-00D8-914B-9ACA-4EB7E58183E7}"/>
              </a:ext>
            </a:extLst>
          </p:cNvPr>
          <p:cNvCxnSpPr/>
          <p:nvPr userDrawn="1"/>
        </p:nvCxnSpPr>
        <p:spPr bwMode="auto">
          <a:xfrm>
            <a:off x="228600" y="593725"/>
            <a:ext cx="8610600"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 name="TextBox 5">
            <a:extLst>
              <a:ext uri="{FF2B5EF4-FFF2-40B4-BE49-F238E27FC236}">
                <a16:creationId xmlns:a16="http://schemas.microsoft.com/office/drawing/2014/main" id="{5B9A4D91-983F-5C4D-9DC5-9AD1E34C8CD1}"/>
              </a:ext>
            </a:extLst>
          </p:cNvPr>
          <p:cNvSpPr txBox="1">
            <a:spLocks noChangeArrowheads="1"/>
          </p:cNvSpPr>
          <p:nvPr userDrawn="1"/>
        </p:nvSpPr>
        <p:spPr bwMode="auto">
          <a:xfrm>
            <a:off x="304800" y="228600"/>
            <a:ext cx="289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rgbClr val="FFCC00"/>
                </a:solidFill>
                <a:cs typeface="Arial" panose="020B0604020202020204" pitchFamily="34" charset="0"/>
              </a:rPr>
              <a:t>Prehistoric Art</a:t>
            </a:r>
          </a:p>
        </p:txBody>
      </p:sp>
    </p:spTree>
    <p:extLst>
      <p:ext uri="{BB962C8B-B14F-4D97-AF65-F5344CB8AC3E}">
        <p14:creationId xmlns:p14="http://schemas.microsoft.com/office/powerpoint/2010/main" val="6071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347545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ADAD6-6929-4ADD-BA58-2709C26245E6}" type="datetimeFigureOut">
              <a:rPr lang="en-US" smtClean="0"/>
              <a:t>8/25/19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164218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1ADAD6-6929-4ADD-BA58-2709C26245E6}" type="datetimeFigureOut">
              <a:rPr lang="en-US" smtClean="0"/>
              <a:t>8/25/19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65196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1ADAD6-6929-4ADD-BA58-2709C26245E6}" type="datetimeFigureOut">
              <a:rPr lang="en-US" smtClean="0"/>
              <a:t>8/25/19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290932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1ADAD6-6929-4ADD-BA58-2709C26245E6}" type="datetimeFigureOut">
              <a:rPr lang="en-US" smtClean="0"/>
              <a:t>8/25/19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194750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ADAD6-6929-4ADD-BA58-2709C26245E6}" type="datetimeFigureOut">
              <a:rPr lang="en-US" smtClean="0"/>
              <a:t>8/25/19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378442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1ADAD6-6929-4ADD-BA58-2709C26245E6}" type="datetimeFigureOut">
              <a:rPr lang="en-US" smtClean="0"/>
              <a:t>8/25/19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682739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23649" y="6181344"/>
            <a:ext cx="718502" cy="365125"/>
          </a:xfrm>
        </p:spPr>
        <p:txBody>
          <a:bodyPr/>
          <a:lstStyle/>
          <a:p>
            <a:fld id="{041ADAD6-6929-4ADD-BA58-2709C26245E6}" type="datetimeFigureOut">
              <a:rPr lang="en-US" smtClean="0"/>
              <a:t>8/25/19</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dirty="0"/>
          </a:p>
        </p:txBody>
      </p:sp>
      <p:sp>
        <p:nvSpPr>
          <p:cNvPr id="7" name="Slide Number Placeholder 6"/>
          <p:cNvSpPr>
            <a:spLocks noGrp="1"/>
          </p:cNvSpPr>
          <p:nvPr>
            <p:ph type="sldNum" sz="quarter" idx="12"/>
          </p:nvPr>
        </p:nvSpPr>
        <p:spPr>
          <a:xfrm>
            <a:off x="8024262" y="6181344"/>
            <a:ext cx="305186" cy="329250"/>
          </a:xfrm>
        </p:spPr>
        <p:txBody>
          <a:bodyPr/>
          <a:lstStyle/>
          <a:p>
            <a:fld id="{ACEEEF63-5706-469C-AEF0-DCF777C1D524}" type="slidenum">
              <a:rPr lang="en-US" smtClean="0"/>
              <a:t>‹#›</a:t>
            </a:fld>
            <a:endParaRPr lang="en-US"/>
          </a:p>
        </p:txBody>
      </p:sp>
    </p:spTree>
    <p:extLst>
      <p:ext uri="{BB962C8B-B14F-4D97-AF65-F5344CB8AC3E}">
        <p14:creationId xmlns:p14="http://schemas.microsoft.com/office/powerpoint/2010/main" val="28419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041ADAD6-6929-4ADD-BA58-2709C26245E6}" type="datetimeFigureOut">
              <a:rPr lang="en-US" smtClean="0"/>
              <a:t>8/25/19</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ACEEEF63-5706-469C-AEF0-DCF777C1D524}" type="slidenum">
              <a:rPr lang="en-US" smtClean="0"/>
              <a:t>‹#›</a:t>
            </a:fld>
            <a:endParaRPr lang="en-US"/>
          </a:p>
        </p:txBody>
      </p:sp>
    </p:spTree>
    <p:extLst>
      <p:ext uri="{BB962C8B-B14F-4D97-AF65-F5344CB8AC3E}">
        <p14:creationId xmlns:p14="http://schemas.microsoft.com/office/powerpoint/2010/main" val="3805927009"/>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s://youtu.be/eeNfDr4ojZ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hyperlink" Target="http://www.roadsofarabia.com/exhibition/artifact_1.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marthistory.khanacademy.org/jade-cong.html"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youtu.be/ld8kHvz1yN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jpeg"/><Relationship Id="rId7"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www.coco.cc.az.us/apetersen/_ART201/_images/stonehenge_plan.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file:///upload.wikimedia.org/wikipedia/commons/2/2b/A_Yool_Carhenge2_02Sep03_exif.jpg" TargetMode="External"/><Relationship Id="rId1" Type="http://schemas.openxmlformats.org/officeDocument/2006/relationships/slideLayout" Target="../slideLayouts/slideLayout18.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hyperlink" Target="http://faculty.evansville.edu/rl29/art105/sum04/art105-12.html"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6438" y="847726"/>
            <a:ext cx="5439634" cy="4029412"/>
          </a:xfrm>
        </p:spPr>
        <p:txBody>
          <a:bodyPr>
            <a:normAutofit/>
          </a:bodyPr>
          <a:lstStyle/>
          <a:p>
            <a:pPr algn="r"/>
            <a:r>
              <a:rPr lang="en-US" sz="5700" dirty="0"/>
              <a:t>Content area 1</a:t>
            </a:r>
          </a:p>
        </p:txBody>
      </p:sp>
      <p:sp>
        <p:nvSpPr>
          <p:cNvPr id="3" name="Subtitle 2"/>
          <p:cNvSpPr>
            <a:spLocks noGrp="1"/>
          </p:cNvSpPr>
          <p:nvPr>
            <p:ph type="subTitle" idx="1"/>
          </p:nvPr>
        </p:nvSpPr>
        <p:spPr>
          <a:xfrm>
            <a:off x="896438" y="4877138"/>
            <a:ext cx="5439634" cy="1152187"/>
          </a:xfrm>
        </p:spPr>
        <p:txBody>
          <a:bodyPr>
            <a:normAutofit/>
          </a:bodyPr>
          <a:lstStyle/>
          <a:p>
            <a:pPr algn="r"/>
            <a:endParaRPr lang="en-US" sz="2100" dirty="0"/>
          </a:p>
          <a:p>
            <a:pPr algn="r"/>
            <a:r>
              <a:rPr lang="en-US" sz="2100" dirty="0"/>
              <a:t>Global Pre-History</a:t>
            </a:r>
          </a:p>
        </p:txBody>
      </p:sp>
      <p:sp>
        <p:nvSpPr>
          <p:cNvPr id="8" name="Rectangle 7">
            <a:extLst>
              <a:ext uri="{FF2B5EF4-FFF2-40B4-BE49-F238E27FC236}">
                <a16:creationId xmlns:a16="http://schemas.microsoft.com/office/drawing/2014/main" id="{DBAB564B-ADD8-4689-B47D-479E0B6B4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175" y="1"/>
            <a:ext cx="2343824" cy="6858000"/>
          </a:xfrm>
          <a:prstGeom prst="rect">
            <a:avLst/>
          </a:prstGeom>
          <a:solidFill>
            <a:srgbClr val="363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34D109-15AA-4283-A14C-F630CD88D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21823" y="3195797"/>
            <a:ext cx="51435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F1E8C17-E280-423E-BE27-607AA18BD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0175" y="1"/>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outerShdw blurRad="57150" dist="25400" algn="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23196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5">
            <a:extLst>
              <a:ext uri="{FF2B5EF4-FFF2-40B4-BE49-F238E27FC236}">
                <a16:creationId xmlns:a16="http://schemas.microsoft.com/office/drawing/2014/main" id="{2AD7A308-E361-B046-90DD-457E329A928A}"/>
              </a:ext>
            </a:extLst>
          </p:cNvPr>
          <p:cNvSpPr txBox="1">
            <a:spLocks noChangeArrowheads="1"/>
          </p:cNvSpPr>
          <p:nvPr/>
        </p:nvSpPr>
        <p:spPr bwMode="auto">
          <a:xfrm>
            <a:off x="0" y="5867400"/>
            <a:ext cx="861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dirty="0">
                <a:solidFill>
                  <a:schemeClr val="tx2"/>
                </a:solidFill>
              </a:rPr>
              <a:t>Denotes the CONCEPT of a BULL</a:t>
            </a:r>
            <a:br>
              <a:rPr lang="en-US" altLang="en-US" dirty="0">
                <a:solidFill>
                  <a:schemeClr val="tx2"/>
                </a:solidFill>
              </a:rPr>
            </a:br>
            <a:r>
              <a:rPr lang="en-US" altLang="en-US" dirty="0">
                <a:solidFill>
                  <a:schemeClr val="tx2"/>
                </a:solidFill>
              </a:rPr>
              <a:t>using </a:t>
            </a:r>
            <a:r>
              <a:rPr lang="en-US" altLang="en-US" b="1" dirty="0">
                <a:solidFill>
                  <a:srgbClr val="FF7C80"/>
                </a:solidFill>
              </a:rPr>
              <a:t>TWISTED PERSPECTIVE</a:t>
            </a:r>
          </a:p>
        </p:txBody>
      </p:sp>
      <p:pic>
        <p:nvPicPr>
          <p:cNvPr id="38914" name="Picture 7" descr="lascaux%20markings">
            <a:extLst>
              <a:ext uri="{FF2B5EF4-FFF2-40B4-BE49-F238E27FC236}">
                <a16:creationId xmlns:a16="http://schemas.microsoft.com/office/drawing/2014/main" id="{3718F8BD-AF88-1B4C-A139-940466AC2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762000"/>
            <a:ext cx="7635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4">
            <a:extLst>
              <a:ext uri="{FF2B5EF4-FFF2-40B4-BE49-F238E27FC236}">
                <a16:creationId xmlns:a16="http://schemas.microsoft.com/office/drawing/2014/main" id="{3C93C8E0-3462-0546-9213-4EB25217BC4A}"/>
              </a:ext>
            </a:extLst>
          </p:cNvPr>
          <p:cNvSpPr txBox="1">
            <a:spLocks noChangeArrowheads="1"/>
          </p:cNvSpPr>
          <p:nvPr/>
        </p:nvSpPr>
        <p:spPr bwMode="auto">
          <a:xfrm>
            <a:off x="3810000" y="228600"/>
            <a:ext cx="495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b="1" dirty="0">
                <a:solidFill>
                  <a:schemeClr val="tx2"/>
                </a:solidFill>
              </a:rPr>
              <a:t>Caves of </a:t>
            </a:r>
            <a:r>
              <a:rPr lang="en-US" altLang="en-US" sz="1600" b="1" dirty="0">
                <a:solidFill>
                  <a:srgbClr val="FF7C80"/>
                </a:solidFill>
              </a:rPr>
              <a:t>Lascaux (France)</a:t>
            </a:r>
          </a:p>
        </p:txBody>
      </p:sp>
    </p:spTree>
    <p:extLst>
      <p:ext uri="{BB962C8B-B14F-4D97-AF65-F5344CB8AC3E}">
        <p14:creationId xmlns:p14="http://schemas.microsoft.com/office/powerpoint/2010/main" val="3630169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7B491-88EE-1E44-BDAD-54716014BC6D}"/>
              </a:ext>
            </a:extLst>
          </p:cNvPr>
          <p:cNvSpPr txBox="1"/>
          <p:nvPr/>
        </p:nvSpPr>
        <p:spPr>
          <a:xfrm>
            <a:off x="4572000" y="539359"/>
            <a:ext cx="4267200" cy="646113"/>
          </a:xfrm>
          <a:prstGeom prst="rect">
            <a:avLst/>
          </a:prstGeom>
          <a:noFill/>
        </p:spPr>
        <p:txBody>
          <a:bodyPr>
            <a:spAutoFit/>
          </a:bodyPr>
          <a:lstStyle/>
          <a:p>
            <a:pPr eaLnBrk="1" hangingPunct="1">
              <a:defRPr/>
            </a:pPr>
            <a:r>
              <a:rPr lang="en-US" b="1" dirty="0">
                <a:solidFill>
                  <a:srgbClr val="FFCC00"/>
                </a:solidFill>
                <a:latin typeface="Arial" charset="0"/>
              </a:rPr>
              <a:t>Lascaux Cave Paintings</a:t>
            </a:r>
          </a:p>
          <a:p>
            <a:pPr eaLnBrk="1" hangingPunct="1">
              <a:defRPr/>
            </a:pPr>
            <a:r>
              <a:rPr lang="en-US" dirty="0">
                <a:solidFill>
                  <a:schemeClr val="bg1"/>
                </a:solidFill>
                <a:latin typeface="Arial" charset="0"/>
              </a:rPr>
              <a:t>ca. 17,300 </a:t>
            </a:r>
            <a:r>
              <a:rPr lang="en-US" cap="all" dirty="0">
                <a:solidFill>
                  <a:schemeClr val="bg1"/>
                </a:solidFill>
                <a:latin typeface="Arial" charset="0"/>
              </a:rPr>
              <a:t>BCE</a:t>
            </a:r>
            <a:endParaRPr lang="en-US" dirty="0">
              <a:solidFill>
                <a:schemeClr val="bg1"/>
              </a:solidFill>
              <a:latin typeface="Arial" charset="0"/>
            </a:endParaRPr>
          </a:p>
        </p:txBody>
      </p:sp>
      <p:sp>
        <p:nvSpPr>
          <p:cNvPr id="35842" name="TextBox 3">
            <a:extLst>
              <a:ext uri="{FF2B5EF4-FFF2-40B4-BE49-F238E27FC236}">
                <a16:creationId xmlns:a16="http://schemas.microsoft.com/office/drawing/2014/main" id="{D800EAA5-D72C-B54A-9535-6CB6C9A4699A}"/>
              </a:ext>
            </a:extLst>
          </p:cNvPr>
          <p:cNvSpPr txBox="1">
            <a:spLocks noChangeArrowheads="1"/>
          </p:cNvSpPr>
          <p:nvPr/>
        </p:nvSpPr>
        <p:spPr bwMode="auto">
          <a:xfrm>
            <a:off x="4284228" y="1143000"/>
            <a:ext cx="470737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The cave is the most decorated of all found, containing nearly 2,000 figures, which can be grouped into three main categories: animals, human figures, and abstract signs. </a:t>
            </a:r>
          </a:p>
          <a:p>
            <a:pPr eaLnBrk="1" hangingPunct="1"/>
            <a:r>
              <a:rPr lang="en-US" altLang="en-US" sz="1600" dirty="0"/>
              <a:t>Over 900 can be identified as animals, and 605 of these have been precisely identified. Out of these images, there are 364 paintings of horses as well as 90 paintings of stags. A smattering of other images include seven felines, a bird, a bear, a rhinoceros, and a human. There are no images of reindeer, even though that was the principal source of food for the artists.</a:t>
            </a:r>
            <a:endParaRPr lang="en-US" altLang="en-US" sz="1600" baseline="30000" dirty="0"/>
          </a:p>
          <a:p>
            <a:pPr eaLnBrk="1" hangingPunct="1"/>
            <a:endParaRPr lang="en-US" altLang="en-US" sz="1600" dirty="0">
              <a:solidFill>
                <a:schemeClr val="bg1"/>
              </a:solidFill>
            </a:endParaRPr>
          </a:p>
          <a:p>
            <a:pPr eaLnBrk="1" hangingPunct="1"/>
            <a:r>
              <a:rPr lang="en-US" altLang="en-US" sz="1600" dirty="0"/>
              <a:t>The most famous section of the cave is </a:t>
            </a:r>
            <a:r>
              <a:rPr lang="en-US" altLang="en-US" sz="1600" b="1" dirty="0">
                <a:solidFill>
                  <a:srgbClr val="FFCC00"/>
                </a:solidFill>
              </a:rPr>
              <a:t>the Great Hall of the Bulls</a:t>
            </a:r>
            <a:r>
              <a:rPr lang="en-US" altLang="en-US" sz="1600" dirty="0">
                <a:solidFill>
                  <a:schemeClr val="bg1"/>
                </a:solidFill>
              </a:rPr>
              <a:t> </a:t>
            </a:r>
            <a:r>
              <a:rPr lang="en-US" altLang="en-US" sz="1600" dirty="0"/>
              <a:t>where bulls, equines, and stags are depicted. The four black bulls, or aurochs, are the dominant figures among the 36 animals represented here. One of the bulls is 5.2 meters (17 ft) long, the largest animal discovered so far</a:t>
            </a:r>
          </a:p>
          <a:p>
            <a:pPr eaLnBrk="1" hangingPunct="1"/>
            <a:r>
              <a:rPr lang="en-US" altLang="en-US" sz="1600" dirty="0"/>
              <a:t>in cave art. Additionally, the bulls appear to</a:t>
            </a:r>
          </a:p>
          <a:p>
            <a:pPr eaLnBrk="1" hangingPunct="1"/>
            <a:r>
              <a:rPr lang="en-US" altLang="en-US" sz="1600" dirty="0"/>
              <a:t>be in motion.</a:t>
            </a:r>
          </a:p>
        </p:txBody>
      </p:sp>
      <p:pic>
        <p:nvPicPr>
          <p:cNvPr id="35843" name="Picture 7" descr="lascauxmain">
            <a:extLst>
              <a:ext uri="{FF2B5EF4-FFF2-40B4-BE49-F238E27FC236}">
                <a16:creationId xmlns:a16="http://schemas.microsoft.com/office/drawing/2014/main" id="{B6021259-0E87-ED4B-BAEE-C3335BFCD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62415"/>
            <a:ext cx="4165231" cy="264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a:extLst>
              <a:ext uri="{FF2B5EF4-FFF2-40B4-BE49-F238E27FC236}">
                <a16:creationId xmlns:a16="http://schemas.microsoft.com/office/drawing/2014/main" id="{0E94917C-9E8D-074B-AEBE-E28F42C7D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 y="3774489"/>
            <a:ext cx="4266823" cy="281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a:extLst>
              <a:ext uri="{FF2B5EF4-FFF2-40B4-BE49-F238E27FC236}">
                <a16:creationId xmlns:a16="http://schemas.microsoft.com/office/drawing/2014/main" id="{2D0C6252-7558-234B-A1A5-65D3BD1D4C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3045" y="172733"/>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7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upload.wikimedia.org/wikipedia/commons/1/1e/Lascaux_painting.jpg">
            <a:extLst>
              <a:ext uri="{FF2B5EF4-FFF2-40B4-BE49-F238E27FC236}">
                <a16:creationId xmlns:a16="http://schemas.microsoft.com/office/drawing/2014/main" id="{5D6CBF20-7A8B-F04D-8677-3AF3BD736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25488"/>
            <a:ext cx="36576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ttp://upload.wikimedia.org/wikipedia/en/thumb/b/bc/Lascaux_entrance.jpg/640px-Lascaux_entrance.jpg">
            <a:extLst>
              <a:ext uri="{FF2B5EF4-FFF2-40B4-BE49-F238E27FC236}">
                <a16:creationId xmlns:a16="http://schemas.microsoft.com/office/drawing/2014/main" id="{02590AC1-DD53-5B45-B5B8-423D6FB90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00400"/>
            <a:ext cx="363378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ttp://www.redicecreations.com/ul_img/7330lascaux1.jpg">
            <a:extLst>
              <a:ext uri="{FF2B5EF4-FFF2-40B4-BE49-F238E27FC236}">
                <a16:creationId xmlns:a16="http://schemas.microsoft.com/office/drawing/2014/main" id="{76360756-3CD3-6642-A132-6FB41009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70275"/>
            <a:ext cx="393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ascauxmain">
            <a:extLst>
              <a:ext uri="{FF2B5EF4-FFF2-40B4-BE49-F238E27FC236}">
                <a16:creationId xmlns:a16="http://schemas.microsoft.com/office/drawing/2014/main" id="{1012346D-8C55-D94D-AFA3-E24A0DDFE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263" y="657225"/>
            <a:ext cx="384016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260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http://media.tumblr.com/tumblr_lluy9jFHVR1qggdq1.jpg">
            <a:extLst>
              <a:ext uri="{FF2B5EF4-FFF2-40B4-BE49-F238E27FC236}">
                <a16:creationId xmlns:a16="http://schemas.microsoft.com/office/drawing/2014/main" id="{409BE6C6-E776-8C4C-97C7-625329AF2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384016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descr="http://www.macroevolution.net/images/lascaux-cave-315-231-25.jpg">
            <a:extLst>
              <a:ext uri="{FF2B5EF4-FFF2-40B4-BE49-F238E27FC236}">
                <a16:creationId xmlns:a16="http://schemas.microsoft.com/office/drawing/2014/main" id="{2ACA0E14-CE54-0448-8EAB-72ABAD71B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65525"/>
            <a:ext cx="38401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tar.png">
            <a:extLst>
              <a:ext uri="{FF2B5EF4-FFF2-40B4-BE49-F238E27FC236}">
                <a16:creationId xmlns:a16="http://schemas.microsoft.com/office/drawing/2014/main" id="{D782C035-652B-2641-9053-7B1EEFC796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EBE62BF-D29B-7949-BA62-1AA870285443}"/>
              </a:ext>
            </a:extLst>
          </p:cNvPr>
          <p:cNvSpPr txBox="1"/>
          <p:nvPr/>
        </p:nvSpPr>
        <p:spPr>
          <a:xfrm>
            <a:off x="4648200" y="793750"/>
            <a:ext cx="4267200" cy="646113"/>
          </a:xfrm>
          <a:prstGeom prst="rect">
            <a:avLst/>
          </a:prstGeom>
          <a:noFill/>
        </p:spPr>
        <p:txBody>
          <a:bodyPr>
            <a:spAutoFit/>
          </a:bodyPr>
          <a:lstStyle/>
          <a:p>
            <a:pPr eaLnBrk="1" hangingPunct="1">
              <a:defRPr/>
            </a:pPr>
            <a:r>
              <a:rPr lang="en-US" b="1" dirty="0">
                <a:solidFill>
                  <a:srgbClr val="FFCC00"/>
                </a:solidFill>
                <a:latin typeface="Arial" charset="0"/>
              </a:rPr>
              <a:t>Lascaux Cave Paintings</a:t>
            </a:r>
          </a:p>
          <a:p>
            <a:pPr eaLnBrk="1" hangingPunct="1">
              <a:defRPr/>
            </a:pPr>
            <a:r>
              <a:rPr lang="en-US" dirty="0">
                <a:solidFill>
                  <a:schemeClr val="accent2"/>
                </a:solidFill>
                <a:latin typeface="Arial" charset="0"/>
              </a:rPr>
              <a:t>ca. 17,300 </a:t>
            </a:r>
            <a:r>
              <a:rPr lang="en-US" cap="all" dirty="0">
                <a:solidFill>
                  <a:schemeClr val="accent2"/>
                </a:solidFill>
                <a:latin typeface="Arial" charset="0"/>
              </a:rPr>
              <a:t>BCE</a:t>
            </a:r>
            <a:endParaRPr lang="en-US" dirty="0">
              <a:solidFill>
                <a:schemeClr val="accent2"/>
              </a:solidFill>
              <a:latin typeface="Arial" charset="0"/>
            </a:endParaRPr>
          </a:p>
        </p:txBody>
      </p:sp>
      <p:sp>
        <p:nvSpPr>
          <p:cNvPr id="8" name="TextBox 3">
            <a:extLst>
              <a:ext uri="{FF2B5EF4-FFF2-40B4-BE49-F238E27FC236}">
                <a16:creationId xmlns:a16="http://schemas.microsoft.com/office/drawing/2014/main" id="{1B305AD0-B2F6-8A4E-9F64-01E297E06014}"/>
              </a:ext>
            </a:extLst>
          </p:cNvPr>
          <p:cNvSpPr txBox="1">
            <a:spLocks noChangeArrowheads="1"/>
          </p:cNvSpPr>
          <p:nvPr/>
        </p:nvSpPr>
        <p:spPr bwMode="auto">
          <a:xfrm>
            <a:off x="4648200" y="1524000"/>
            <a:ext cx="41148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One of the most puzzling features of Lascaux is what’s known as the ‘Shaft of the Dead Man (or Wounded Man)… Here it depicts a man (which is the only human representation in the cave) with some sort of bird head lying next to a bison who appears to be wounded from a spear. Alongside them are a bird on a long stick and a broken spear. It could be concluded that the man was attempting to kill a bison, but lost the battle!</a:t>
            </a:r>
          </a:p>
          <a:p>
            <a:pPr eaLnBrk="1" hangingPunct="1"/>
            <a:endParaRPr lang="en-US" altLang="en-US" sz="1600" dirty="0"/>
          </a:p>
          <a:p>
            <a:pPr eaLnBrk="1" hangingPunct="1"/>
            <a:r>
              <a:rPr lang="en-US" altLang="en-US" sz="1600" dirty="0"/>
              <a:t>According to one theory, the eyes of the bull, the bird, and the bird-man may represent the three stars Vega, Altair, and Deneb commonly known as the Summer Triangle.</a:t>
            </a:r>
          </a:p>
        </p:txBody>
      </p:sp>
    </p:spTree>
    <p:extLst>
      <p:ext uri="{BB962C8B-B14F-4D97-AF65-F5344CB8AC3E}">
        <p14:creationId xmlns:p14="http://schemas.microsoft.com/office/powerpoint/2010/main" val="1365712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5">
            <a:extLst>
              <a:ext uri="{FF2B5EF4-FFF2-40B4-BE49-F238E27FC236}">
                <a16:creationId xmlns:a16="http://schemas.microsoft.com/office/drawing/2014/main" id="{C620DDA0-E222-704E-9154-1DCBB731705D}"/>
              </a:ext>
            </a:extLst>
          </p:cNvPr>
          <p:cNvSpPr txBox="1">
            <a:spLocks noChangeArrowheads="1"/>
          </p:cNvSpPr>
          <p:nvPr/>
        </p:nvSpPr>
        <p:spPr bwMode="auto">
          <a:xfrm>
            <a:off x="304800" y="5954713"/>
            <a:ext cx="861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dirty="0">
                <a:solidFill>
                  <a:schemeClr val="accent1"/>
                </a:solidFill>
              </a:rPr>
              <a:t>Magnificent gallery known as the HALL OF BULLS</a:t>
            </a:r>
          </a:p>
        </p:txBody>
      </p:sp>
      <p:pic>
        <p:nvPicPr>
          <p:cNvPr id="37890" name="Picture 7" descr="AACCVEC0">
            <a:extLst>
              <a:ext uri="{FF2B5EF4-FFF2-40B4-BE49-F238E27FC236}">
                <a16:creationId xmlns:a16="http://schemas.microsoft.com/office/drawing/2014/main" id="{215341AB-63C3-AD4C-9940-2096A4DEC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58838"/>
            <a:ext cx="74676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4">
            <a:extLst>
              <a:ext uri="{FF2B5EF4-FFF2-40B4-BE49-F238E27FC236}">
                <a16:creationId xmlns:a16="http://schemas.microsoft.com/office/drawing/2014/main" id="{805C1F56-91E8-EA4B-A692-2F6D68A19152}"/>
              </a:ext>
            </a:extLst>
          </p:cNvPr>
          <p:cNvSpPr txBox="1">
            <a:spLocks noChangeArrowheads="1"/>
          </p:cNvSpPr>
          <p:nvPr/>
        </p:nvSpPr>
        <p:spPr bwMode="auto">
          <a:xfrm>
            <a:off x="3810000" y="228600"/>
            <a:ext cx="495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600" b="1">
                <a:solidFill>
                  <a:schemeClr val="bg1"/>
                </a:solidFill>
              </a:rPr>
              <a:t>Caves of </a:t>
            </a:r>
            <a:r>
              <a:rPr lang="en-US" altLang="en-US" sz="1600" b="1">
                <a:solidFill>
                  <a:srgbClr val="FF7C80"/>
                </a:solidFill>
              </a:rPr>
              <a:t>Lascaux (France)</a:t>
            </a:r>
          </a:p>
        </p:txBody>
      </p:sp>
      <p:pic>
        <p:nvPicPr>
          <p:cNvPr id="37892" name="Picture 5" descr="star.png">
            <a:extLst>
              <a:ext uri="{FF2B5EF4-FFF2-40B4-BE49-F238E27FC236}">
                <a16:creationId xmlns:a16="http://schemas.microsoft.com/office/drawing/2014/main" id="{63259C63-DE27-3B4C-A638-87A1A972C9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324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AltamiraBison">
            <a:extLst>
              <a:ext uri="{FF2B5EF4-FFF2-40B4-BE49-F238E27FC236}">
                <a16:creationId xmlns:a16="http://schemas.microsoft.com/office/drawing/2014/main" id="{D927DC7A-E16D-6B43-8E59-D718B0C9A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30250"/>
            <a:ext cx="38100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6" descr="altamira">
            <a:extLst>
              <a:ext uri="{FF2B5EF4-FFF2-40B4-BE49-F238E27FC236}">
                <a16:creationId xmlns:a16="http://schemas.microsoft.com/office/drawing/2014/main" id="{00E11653-8757-6147-B30F-D4955C981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09988"/>
            <a:ext cx="38100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7">
            <a:extLst>
              <a:ext uri="{FF2B5EF4-FFF2-40B4-BE49-F238E27FC236}">
                <a16:creationId xmlns:a16="http://schemas.microsoft.com/office/drawing/2014/main" id="{23C5D74A-DB23-F449-BA0A-61022CF45C2C}"/>
              </a:ext>
            </a:extLst>
          </p:cNvPr>
          <p:cNvSpPr txBox="1">
            <a:spLocks noChangeArrowheads="1"/>
          </p:cNvSpPr>
          <p:nvPr/>
        </p:nvSpPr>
        <p:spPr bwMode="auto">
          <a:xfrm>
            <a:off x="4495800" y="815975"/>
            <a:ext cx="41910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FF7C80"/>
                </a:solidFill>
              </a:rPr>
              <a:t>Caves of Altamira, Spain</a:t>
            </a:r>
          </a:p>
          <a:p>
            <a:pPr eaLnBrk="1" hangingPunct="1">
              <a:spcBef>
                <a:spcPct val="50000"/>
              </a:spcBef>
            </a:pPr>
            <a:endParaRPr lang="en-US" altLang="en-US" b="1" dirty="0">
              <a:solidFill>
                <a:schemeClr val="bg1"/>
              </a:solidFill>
            </a:endParaRPr>
          </a:p>
          <a:p>
            <a:pPr eaLnBrk="1" hangingPunct="1">
              <a:spcBef>
                <a:spcPct val="50000"/>
              </a:spcBef>
            </a:pPr>
            <a:r>
              <a:rPr lang="en-US" altLang="en-US" dirty="0"/>
              <a:t>Discovered in 1879 – some of the first discovered</a:t>
            </a:r>
          </a:p>
          <a:p>
            <a:pPr eaLnBrk="1" hangingPunct="1">
              <a:spcBef>
                <a:spcPct val="50000"/>
              </a:spcBef>
            </a:pPr>
            <a:endParaRPr lang="en-US" altLang="en-US" dirty="0"/>
          </a:p>
          <a:p>
            <a:pPr eaLnBrk="1" hangingPunct="1">
              <a:spcBef>
                <a:spcPct val="50000"/>
              </a:spcBef>
            </a:pPr>
            <a:r>
              <a:rPr lang="en-US" altLang="en-US" dirty="0"/>
              <a:t>Were originally considered fakes, but mineral deposits would’ve taken 1000s of years to accumulate</a:t>
            </a:r>
          </a:p>
          <a:p>
            <a:pPr eaLnBrk="1" hangingPunct="1">
              <a:spcBef>
                <a:spcPct val="50000"/>
              </a:spcBef>
            </a:pPr>
            <a:endParaRPr lang="en-US" altLang="en-US" dirty="0"/>
          </a:p>
          <a:p>
            <a:pPr eaLnBrk="1" hangingPunct="1">
              <a:spcBef>
                <a:spcPct val="50000"/>
              </a:spcBef>
            </a:pPr>
            <a:r>
              <a:rPr lang="en-US" altLang="en-US" dirty="0"/>
              <a:t>Mostly Bison from a profile view</a:t>
            </a:r>
          </a:p>
          <a:p>
            <a:pPr eaLnBrk="1" hangingPunct="1">
              <a:spcBef>
                <a:spcPct val="50000"/>
              </a:spcBef>
            </a:pPr>
            <a:r>
              <a:rPr lang="en-US" altLang="en-US" dirty="0"/>
              <a:t>(Notice that all of the hand paintings are LEFT-HANDED… Why do you think that is?)</a:t>
            </a:r>
          </a:p>
        </p:txBody>
      </p:sp>
    </p:spTree>
    <p:extLst>
      <p:ext uri="{BB962C8B-B14F-4D97-AF65-F5344CB8AC3E}">
        <p14:creationId xmlns:p14="http://schemas.microsoft.com/office/powerpoint/2010/main" val="376802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4">
            <a:extLst>
              <a:ext uri="{FF2B5EF4-FFF2-40B4-BE49-F238E27FC236}">
                <a16:creationId xmlns:a16="http://schemas.microsoft.com/office/drawing/2014/main" id="{220D0165-0A8E-F647-A80C-DFB59291AB30}"/>
              </a:ext>
            </a:extLst>
          </p:cNvPr>
          <p:cNvSpPr txBox="1">
            <a:spLocks noChangeArrowheads="1"/>
          </p:cNvSpPr>
          <p:nvPr/>
        </p:nvSpPr>
        <p:spPr bwMode="auto">
          <a:xfrm>
            <a:off x="4648200" y="838200"/>
            <a:ext cx="365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solidFill>
                  <a:srgbClr val="79E5FF"/>
                </a:solidFill>
              </a:rPr>
              <a:t>The Chauvet Cave</a:t>
            </a:r>
          </a:p>
        </p:txBody>
      </p:sp>
      <p:sp>
        <p:nvSpPr>
          <p:cNvPr id="39938" name="Text Box 5">
            <a:extLst>
              <a:ext uri="{FF2B5EF4-FFF2-40B4-BE49-F238E27FC236}">
                <a16:creationId xmlns:a16="http://schemas.microsoft.com/office/drawing/2014/main" id="{C010ABE7-FF4E-084F-8BF3-C0775A8F3E2D}"/>
              </a:ext>
            </a:extLst>
          </p:cNvPr>
          <p:cNvSpPr txBox="1">
            <a:spLocks noChangeArrowheads="1"/>
          </p:cNvSpPr>
          <p:nvPr/>
        </p:nvSpPr>
        <p:spPr bwMode="auto">
          <a:xfrm>
            <a:off x="4648200" y="1290638"/>
            <a:ext cx="40386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Discovered in 1994 – named after the exploration leader, Jean-Marie Chauvet</a:t>
            </a:r>
          </a:p>
          <a:p>
            <a:pPr eaLnBrk="1" hangingPunct="1">
              <a:spcBef>
                <a:spcPct val="50000"/>
              </a:spcBef>
            </a:pPr>
            <a:r>
              <a:rPr lang="en-US" altLang="en-US" dirty="0"/>
              <a:t>Using c-14 dating, found that these were 15,000 years OLDER than Altamira! </a:t>
            </a:r>
            <a:r>
              <a:rPr lang="en-US" altLang="en-US" i="1" dirty="0"/>
              <a:t>The Chauvet Cave contains the oldest human footprint that can be dated accurately.</a:t>
            </a:r>
            <a:endParaRPr lang="en-US" altLang="en-US" dirty="0"/>
          </a:p>
          <a:p>
            <a:pPr eaLnBrk="1" hangingPunct="1">
              <a:spcBef>
                <a:spcPct val="50000"/>
              </a:spcBef>
            </a:pPr>
            <a:r>
              <a:rPr lang="en-US" altLang="en-US" dirty="0"/>
              <a:t>Lions and bears depicted, but never part of the Paleolithic diet (which confuses theory that paintings were part of a hunting ritual)</a:t>
            </a:r>
          </a:p>
          <a:p>
            <a:pPr eaLnBrk="1" hangingPunct="1">
              <a:spcBef>
                <a:spcPct val="50000"/>
              </a:spcBef>
            </a:pPr>
            <a:r>
              <a:rPr lang="en-US" altLang="en-US" dirty="0"/>
              <a:t>Animals are depicted NATURALISTICALLY – not abstractly like other caves</a:t>
            </a:r>
          </a:p>
        </p:txBody>
      </p:sp>
      <p:pic>
        <p:nvPicPr>
          <p:cNvPr id="39939" name="Picture 7" descr="_1577421_cave300">
            <a:extLst>
              <a:ext uri="{FF2B5EF4-FFF2-40B4-BE49-F238E27FC236}">
                <a16:creationId xmlns:a16="http://schemas.microsoft.com/office/drawing/2014/main" id="{13BE999A-06E0-9A43-99B4-C85456A82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41775"/>
            <a:ext cx="39322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270px-Chauvet-CaveLions">
            <a:extLst>
              <a:ext uri="{FF2B5EF4-FFF2-40B4-BE49-F238E27FC236}">
                <a16:creationId xmlns:a16="http://schemas.microsoft.com/office/drawing/2014/main" id="{6E4F7DE5-B72B-5945-9EE2-BE9E1CBB0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3932238"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657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7"/>
          <p:cNvSpPr>
            <a:spLocks noGrp="1" noChangeArrowheads="1"/>
          </p:cNvSpPr>
          <p:nvPr>
            <p:ph type="title"/>
          </p:nvPr>
        </p:nvSpPr>
        <p:spPr>
          <a:xfrm>
            <a:off x="76200" y="5510997"/>
            <a:ext cx="2819400" cy="954107"/>
          </a:xfrm>
        </p:spPr>
        <p:txBody>
          <a:bodyPr>
            <a:spAutoFit/>
          </a:bodyPr>
          <a:lstStyle/>
          <a:p>
            <a:pPr algn="l" eaLnBrk="1" hangingPunct="1"/>
            <a:r>
              <a:rPr lang="en-US" sz="1400" dirty="0">
                <a:solidFill>
                  <a:schemeClr val="tx1"/>
                </a:solidFill>
                <a:ea typeface="ＭＳ Ｐゴシック" pitchFamily="28" charset="-128"/>
              </a:rPr>
              <a:t>Pebble resembling a human face, from </a:t>
            </a:r>
            <a:r>
              <a:rPr lang="en-US" sz="1400" dirty="0" err="1">
                <a:solidFill>
                  <a:schemeClr val="tx1"/>
                </a:solidFill>
                <a:ea typeface="ＭＳ Ｐゴシック" pitchFamily="28" charset="-128"/>
              </a:rPr>
              <a:t>Makapansgat</a:t>
            </a:r>
            <a:r>
              <a:rPr lang="en-US" sz="1400" dirty="0">
                <a:solidFill>
                  <a:schemeClr val="tx1"/>
                </a:solidFill>
                <a:ea typeface="ＭＳ Ｐゴシック" pitchFamily="28" charset="-128"/>
              </a:rPr>
              <a:t>, South Africa, ca. 3,000,000 BCE. Reddish brown </a:t>
            </a:r>
            <a:r>
              <a:rPr lang="en-US" sz="1400" dirty="0" err="1">
                <a:solidFill>
                  <a:schemeClr val="tx1"/>
                </a:solidFill>
                <a:ea typeface="ＭＳ Ｐゴシック" pitchFamily="28" charset="-128"/>
              </a:rPr>
              <a:t>jasperite</a:t>
            </a:r>
            <a:r>
              <a:rPr lang="en-US" sz="1400" dirty="0">
                <a:solidFill>
                  <a:schemeClr val="tx1"/>
                </a:solidFill>
                <a:ea typeface="ＭＳ Ｐゴシック" pitchFamily="28" charset="-128"/>
              </a:rPr>
              <a:t>, approx. 2 3/8” wide.</a:t>
            </a:r>
            <a:endParaRPr lang="en-US" dirty="0">
              <a:ea typeface="ＭＳ Ｐゴシック" pitchFamily="28" charset="-128"/>
            </a:endParaRPr>
          </a:p>
        </p:txBody>
      </p:sp>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Garamond" pitchFamily="28" charset="0"/>
                <a:ea typeface="ＭＳ Ｐゴシック" pitchFamily="28" charset="-128"/>
              </a:defRPr>
            </a:lvl1pPr>
            <a:lvl2pPr marL="37931725" indent="-37474525">
              <a:defRPr sz="1400">
                <a:solidFill>
                  <a:schemeClr val="tx1"/>
                </a:solidFill>
                <a:latin typeface="Garamond" pitchFamily="28" charset="0"/>
                <a:ea typeface="ＭＳ Ｐゴシック" pitchFamily="28" charset="-128"/>
              </a:defRPr>
            </a:lvl2pPr>
            <a:lvl3pPr>
              <a:defRPr sz="1400">
                <a:solidFill>
                  <a:schemeClr val="tx1"/>
                </a:solidFill>
                <a:latin typeface="Garamond" pitchFamily="28" charset="0"/>
                <a:ea typeface="ＭＳ Ｐゴシック" pitchFamily="28" charset="-128"/>
              </a:defRPr>
            </a:lvl3pPr>
            <a:lvl4pPr>
              <a:defRPr sz="1400">
                <a:solidFill>
                  <a:schemeClr val="tx1"/>
                </a:solidFill>
                <a:latin typeface="Garamond" pitchFamily="28" charset="0"/>
                <a:ea typeface="ＭＳ Ｐゴシック" pitchFamily="28" charset="-128"/>
              </a:defRPr>
            </a:lvl4pPr>
            <a:lvl5pPr>
              <a:defRPr sz="1400">
                <a:solidFill>
                  <a:schemeClr val="tx1"/>
                </a:solidFill>
                <a:latin typeface="Garamond" pitchFamily="28" charset="0"/>
                <a:ea typeface="ＭＳ Ｐゴシック" pitchFamily="28" charset="-128"/>
              </a:defRPr>
            </a:lvl5pPr>
            <a:lvl6pPr marL="457200" eaLnBrk="0" fontAlgn="base" hangingPunct="0">
              <a:spcBef>
                <a:spcPct val="0"/>
              </a:spcBef>
              <a:spcAft>
                <a:spcPct val="0"/>
              </a:spcAft>
              <a:defRPr sz="1400">
                <a:solidFill>
                  <a:schemeClr val="tx1"/>
                </a:solidFill>
                <a:latin typeface="Garamond" pitchFamily="28" charset="0"/>
                <a:ea typeface="ＭＳ Ｐゴシック" pitchFamily="28" charset="-128"/>
              </a:defRPr>
            </a:lvl6pPr>
            <a:lvl7pPr marL="914400" eaLnBrk="0" fontAlgn="base" hangingPunct="0">
              <a:spcBef>
                <a:spcPct val="0"/>
              </a:spcBef>
              <a:spcAft>
                <a:spcPct val="0"/>
              </a:spcAft>
              <a:defRPr sz="1400">
                <a:solidFill>
                  <a:schemeClr val="tx1"/>
                </a:solidFill>
                <a:latin typeface="Garamond" pitchFamily="28" charset="0"/>
                <a:ea typeface="ＭＳ Ｐゴシック" pitchFamily="28" charset="-128"/>
              </a:defRPr>
            </a:lvl7pPr>
            <a:lvl8pPr marL="1371600" eaLnBrk="0" fontAlgn="base" hangingPunct="0">
              <a:spcBef>
                <a:spcPct val="0"/>
              </a:spcBef>
              <a:spcAft>
                <a:spcPct val="0"/>
              </a:spcAft>
              <a:defRPr sz="1400">
                <a:solidFill>
                  <a:schemeClr val="tx1"/>
                </a:solidFill>
                <a:latin typeface="Garamond" pitchFamily="28" charset="0"/>
                <a:ea typeface="ＭＳ Ｐゴシック" pitchFamily="28" charset="-128"/>
              </a:defRPr>
            </a:lvl8pPr>
            <a:lvl9pPr marL="1828800" eaLnBrk="0" fontAlgn="base" hangingPunct="0">
              <a:spcBef>
                <a:spcPct val="0"/>
              </a:spcBef>
              <a:spcAft>
                <a:spcPct val="0"/>
              </a:spcAft>
              <a:defRPr sz="1400">
                <a:solidFill>
                  <a:schemeClr val="tx1"/>
                </a:solidFill>
                <a:latin typeface="Garamond" pitchFamily="28" charset="0"/>
                <a:ea typeface="ＭＳ Ｐゴシック" pitchFamily="28" charset="-128"/>
              </a:defRPr>
            </a:lvl9pPr>
          </a:lstStyle>
          <a:p>
            <a:fld id="{1CEB36DF-56E5-44BB-9C17-4C27E72CA0F0}" type="slidenum">
              <a:rPr lang="en-US">
                <a:solidFill>
                  <a:prstClr val="white"/>
                </a:solidFill>
              </a:rPr>
              <a:pPr/>
              <a:t>17</a:t>
            </a:fld>
            <a:endParaRPr lang="en-US">
              <a:solidFill>
                <a:prstClr val="white"/>
              </a:solidFill>
            </a:endParaRPr>
          </a:p>
        </p:txBody>
      </p:sp>
      <p:pic>
        <p:nvPicPr>
          <p:cNvPr id="22531" name="Picture 4" descr="&#10;P-001_001.jpg                                                  0002EBCDTamsters                       B8A41A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0"/>
            <a:ext cx="578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411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enus, Willendorf"/>
          <p:cNvPicPr>
            <a:picLocks noChangeAspect="1" noChangeArrowheads="1"/>
          </p:cNvPicPr>
          <p:nvPr/>
        </p:nvPicPr>
        <p:blipFill>
          <a:blip r:embed="rId3">
            <a:extLst>
              <a:ext uri="{28A0092B-C50C-407E-A947-70E740481C1C}">
                <a14:useLocalDpi xmlns:a14="http://schemas.microsoft.com/office/drawing/2010/main" val="0"/>
              </a:ext>
            </a:extLst>
          </a:blip>
          <a:srcRect l="3651" t="1282" r="1407"/>
          <a:stretch>
            <a:fillRect/>
          </a:stretch>
        </p:blipFill>
        <p:spPr bwMode="auto">
          <a:xfrm>
            <a:off x="609600" y="838200"/>
            <a:ext cx="32940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Venus of Willendorf in 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33800"/>
            <a:ext cx="1527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152400" y="6400800"/>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
        <p:nvSpPr>
          <p:cNvPr id="9221" name="Rectangle 5"/>
          <p:cNvSpPr>
            <a:spLocks noChangeArrowheads="1"/>
          </p:cNvSpPr>
          <p:nvPr/>
        </p:nvSpPr>
        <p:spPr bwMode="auto">
          <a:xfrm>
            <a:off x="2819400" y="228600"/>
            <a:ext cx="26195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30000"/>
              </a:spcBef>
              <a:buFontTx/>
              <a:buNone/>
            </a:pPr>
            <a:r>
              <a:rPr lang="en-US" altLang="en-US" sz="2200" i="1" dirty="0"/>
              <a:t>Venus of </a:t>
            </a:r>
            <a:r>
              <a:rPr lang="en-US" altLang="en-US" sz="2200" i="1" dirty="0" err="1"/>
              <a:t>Willendorf</a:t>
            </a:r>
            <a:endParaRPr lang="en-US" altLang="en-US" sz="2200" i="1" dirty="0"/>
          </a:p>
        </p:txBody>
      </p:sp>
      <p:pic>
        <p:nvPicPr>
          <p:cNvPr id="9222" name="Picture 6" descr="venus_w_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762000"/>
            <a:ext cx="17875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ART124256"/>
          <p:cNvPicPr>
            <a:picLocks noChangeAspect="1" noChangeArrowheads="1"/>
          </p:cNvPicPr>
          <p:nvPr/>
        </p:nvPicPr>
        <p:blipFill>
          <a:blip r:embed="rId6">
            <a:extLst>
              <a:ext uri="{28A0092B-C50C-407E-A947-70E740481C1C}">
                <a14:useLocalDpi xmlns:a14="http://schemas.microsoft.com/office/drawing/2010/main" val="0"/>
              </a:ext>
            </a:extLst>
          </a:blip>
          <a:srcRect l="18565" t="7387" r="23267" b="5811"/>
          <a:stretch>
            <a:fillRect/>
          </a:stretch>
        </p:blipFill>
        <p:spPr bwMode="auto">
          <a:xfrm>
            <a:off x="6934200" y="685800"/>
            <a:ext cx="13366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ART37181"/>
          <p:cNvPicPr>
            <a:picLocks noChangeAspect="1" noChangeArrowheads="1"/>
          </p:cNvPicPr>
          <p:nvPr/>
        </p:nvPicPr>
        <p:blipFill>
          <a:blip r:embed="rId7">
            <a:extLst>
              <a:ext uri="{28A0092B-C50C-407E-A947-70E740481C1C}">
                <a14:useLocalDpi xmlns:a14="http://schemas.microsoft.com/office/drawing/2010/main" val="0"/>
              </a:ext>
            </a:extLst>
          </a:blip>
          <a:srcRect l="18199" t="7387" r="13554" b="2116"/>
          <a:stretch>
            <a:fillRect/>
          </a:stretch>
        </p:blipFill>
        <p:spPr bwMode="auto">
          <a:xfrm>
            <a:off x="6781800" y="3429000"/>
            <a:ext cx="16335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Rectangle 10"/>
          <p:cNvSpPr>
            <a:spLocks noChangeArrowheads="1"/>
          </p:cNvSpPr>
          <p:nvPr/>
        </p:nvSpPr>
        <p:spPr bwMode="auto">
          <a:xfrm>
            <a:off x="1600200" y="6096000"/>
            <a:ext cx="254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FF0000"/>
                </a:solidFill>
              </a:rPr>
              <a:t>Subtractive Sculpture</a:t>
            </a:r>
          </a:p>
        </p:txBody>
      </p:sp>
    </p:spTree>
    <p:extLst>
      <p:ext uri="{BB962C8B-B14F-4D97-AF65-F5344CB8AC3E}">
        <p14:creationId xmlns:p14="http://schemas.microsoft.com/office/powerpoint/2010/main" val="1894944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3" name="Object 7">
            <a:extLst>
              <a:ext uri="{FF2B5EF4-FFF2-40B4-BE49-F238E27FC236}">
                <a16:creationId xmlns:a16="http://schemas.microsoft.com/office/drawing/2014/main" id="{41B81D22-42D7-C945-9BBA-6701DB3D581B}"/>
              </a:ext>
            </a:extLst>
          </p:cNvPr>
          <p:cNvGraphicFramePr>
            <a:graphicFrameLocks noChangeAspect="1"/>
          </p:cNvGraphicFramePr>
          <p:nvPr/>
        </p:nvGraphicFramePr>
        <p:xfrm>
          <a:off x="1019175" y="800100"/>
          <a:ext cx="3019425" cy="5448300"/>
        </p:xfrm>
        <a:graphic>
          <a:graphicData uri="http://schemas.openxmlformats.org/presentationml/2006/ole">
            <mc:AlternateContent xmlns:mc="http://schemas.openxmlformats.org/markup-compatibility/2006">
              <mc:Choice xmlns:v="urn:schemas-microsoft-com:vml" Requires="v">
                <p:oleObj spid="_x0000_s7170" name="Image" r:id="rId3" imgW="1720850" imgH="3105150" progId="Photoshop.Image.7">
                  <p:embed/>
                </p:oleObj>
              </mc:Choice>
              <mc:Fallback>
                <p:oleObj name="Image" r:id="rId3" imgW="1720850" imgH="3105150" progId="Photoshop.Image.7">
                  <p:embed/>
                  <p:pic>
                    <p:nvPicPr>
                      <p:cNvPr id="18433" name="Object 7">
                        <a:extLst>
                          <a:ext uri="{FF2B5EF4-FFF2-40B4-BE49-F238E27FC236}">
                            <a16:creationId xmlns:a16="http://schemas.microsoft.com/office/drawing/2014/main" id="{41B81D22-42D7-C945-9BBA-6701DB3D5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800100"/>
                        <a:ext cx="3019425"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8434" name="TextBox 6">
            <a:extLst>
              <a:ext uri="{FF2B5EF4-FFF2-40B4-BE49-F238E27FC236}">
                <a16:creationId xmlns:a16="http://schemas.microsoft.com/office/drawing/2014/main" id="{96F9B838-D442-4544-9D43-2480FD35E7B6}"/>
              </a:ext>
            </a:extLst>
          </p:cNvPr>
          <p:cNvSpPr txBox="1">
            <a:spLocks noChangeArrowheads="1"/>
          </p:cNvSpPr>
          <p:nvPr/>
        </p:nvSpPr>
        <p:spPr bwMode="auto">
          <a:xfrm>
            <a:off x="4724400" y="1530350"/>
            <a:ext cx="3810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This is a 4.25-inch limestone figurine that was found in what is now Lower Willendorf in Austria.</a:t>
            </a:r>
          </a:p>
          <a:p>
            <a:pPr eaLnBrk="1" hangingPunct="1"/>
            <a:endParaRPr lang="en-US" altLang="en-US" dirty="0"/>
          </a:p>
          <a:p>
            <a:pPr eaLnBrk="1" hangingPunct="1"/>
            <a:r>
              <a:rPr lang="en-US" altLang="en-US" dirty="0"/>
              <a:t>The purpose of the carving is the subject of much speculation. It never had feet and doesn’t stand on its own. Parts of the body associated with fertility and childbearing have been emphasized, leading researchers to believe Venus of Willendorf may have been used as a fertility goddess. The figure has no visible face, her head being covered with circular horizontal bands of what might be rows of plaited hair, or a type of headdress.</a:t>
            </a:r>
          </a:p>
        </p:txBody>
      </p:sp>
      <p:sp>
        <p:nvSpPr>
          <p:cNvPr id="8" name="TextBox 7">
            <a:extLst>
              <a:ext uri="{FF2B5EF4-FFF2-40B4-BE49-F238E27FC236}">
                <a16:creationId xmlns:a16="http://schemas.microsoft.com/office/drawing/2014/main" id="{E48E8FD3-60ED-2D4B-BD9E-588F8CBBF8EA}"/>
              </a:ext>
            </a:extLst>
          </p:cNvPr>
          <p:cNvSpPr txBox="1"/>
          <p:nvPr/>
        </p:nvSpPr>
        <p:spPr>
          <a:xfrm>
            <a:off x="4724400" y="768350"/>
            <a:ext cx="3733800" cy="646113"/>
          </a:xfrm>
          <a:prstGeom prst="rect">
            <a:avLst/>
          </a:prstGeom>
          <a:noFill/>
        </p:spPr>
        <p:txBody>
          <a:bodyPr>
            <a:spAutoFit/>
          </a:bodyPr>
          <a:lstStyle/>
          <a:p>
            <a:pPr eaLnBrk="1" hangingPunct="1">
              <a:defRPr/>
            </a:pPr>
            <a:r>
              <a:rPr lang="en-US" b="1" dirty="0">
                <a:solidFill>
                  <a:srgbClr val="FFCC00"/>
                </a:solidFill>
                <a:latin typeface="Arial" charset="0"/>
              </a:rPr>
              <a:t>Woman (‘Venus’) of </a:t>
            </a:r>
            <a:r>
              <a:rPr lang="en-US" b="1" dirty="0" err="1">
                <a:solidFill>
                  <a:srgbClr val="FFCC00"/>
                </a:solidFill>
                <a:latin typeface="Arial" charset="0"/>
              </a:rPr>
              <a:t>Willendorf</a:t>
            </a:r>
            <a:endParaRPr lang="en-US" b="1" dirty="0">
              <a:solidFill>
                <a:srgbClr val="FFCC00"/>
              </a:solidFill>
              <a:latin typeface="Arial" charset="0"/>
            </a:endParaRPr>
          </a:p>
          <a:p>
            <a:pPr eaLnBrk="1" hangingPunct="1">
              <a:defRPr/>
            </a:pPr>
            <a:r>
              <a:rPr lang="en-US" dirty="0">
                <a:solidFill>
                  <a:schemeClr val="accent2"/>
                </a:solidFill>
                <a:latin typeface="Arial" charset="0"/>
              </a:rPr>
              <a:t>ca. 28,000-25,000 </a:t>
            </a:r>
            <a:r>
              <a:rPr lang="en-US" cap="all" dirty="0">
                <a:solidFill>
                  <a:schemeClr val="accent2"/>
                </a:solidFill>
                <a:latin typeface="Arial" charset="0"/>
              </a:rPr>
              <a:t>BCE</a:t>
            </a:r>
            <a:endParaRPr lang="en-US" dirty="0">
              <a:solidFill>
                <a:schemeClr val="accent2"/>
              </a:solidFill>
              <a:latin typeface="Arial" charset="0"/>
            </a:endParaRPr>
          </a:p>
        </p:txBody>
      </p:sp>
    </p:spTree>
    <p:extLst>
      <p:ext uri="{BB962C8B-B14F-4D97-AF65-F5344CB8AC3E}">
        <p14:creationId xmlns:p14="http://schemas.microsoft.com/office/powerpoint/2010/main" val="1953465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02DD7-28E2-044F-A545-14F0695E197E}"/>
              </a:ext>
            </a:extLst>
          </p:cNvPr>
          <p:cNvSpPr txBox="1"/>
          <p:nvPr/>
        </p:nvSpPr>
        <p:spPr>
          <a:xfrm>
            <a:off x="685800" y="1219200"/>
            <a:ext cx="8001000" cy="4708981"/>
          </a:xfrm>
          <a:prstGeom prst="rect">
            <a:avLst/>
          </a:prstGeom>
          <a:noFill/>
        </p:spPr>
        <p:txBody>
          <a:bodyPr wrap="square" rtlCol="0">
            <a:spAutoFit/>
          </a:bodyPr>
          <a:lstStyle/>
          <a:p>
            <a:r>
              <a:rPr lang="en-US" sz="2000" dirty="0">
                <a:solidFill>
                  <a:schemeClr val="accent1"/>
                </a:solidFill>
              </a:rPr>
              <a:t>BIG IDEA 1: </a:t>
            </a:r>
            <a:r>
              <a:rPr lang="en-US" sz="2000" dirty="0"/>
              <a:t>Artists manipulate materials and ideas to create an 	       aesthetic object, act, or event. </a:t>
            </a:r>
          </a:p>
          <a:p>
            <a:endParaRPr lang="en-US" sz="2000" dirty="0"/>
          </a:p>
          <a:p>
            <a:r>
              <a:rPr lang="en-US" sz="2000" dirty="0"/>
              <a:t>	1. What is art and how is it made? </a:t>
            </a:r>
          </a:p>
          <a:p>
            <a:r>
              <a:rPr lang="en-US" sz="2000" dirty="0"/>
              <a:t>		Materials (Environment/Geography </a:t>
            </a:r>
          </a:p>
          <a:p>
            <a:r>
              <a:rPr lang="en-US" sz="2000" dirty="0"/>
              <a:t>		Art making techniques </a:t>
            </a:r>
          </a:p>
          <a:p>
            <a:r>
              <a:rPr lang="en-US" sz="2000" dirty="0"/>
              <a:t>		Why make art? (Function) </a:t>
            </a:r>
          </a:p>
          <a:p>
            <a:r>
              <a:rPr lang="en-US" sz="2000" dirty="0"/>
              <a:t>	2. Themes: </a:t>
            </a:r>
          </a:p>
          <a:p>
            <a:r>
              <a:rPr lang="en-US" sz="2000" dirty="0"/>
              <a:t>		Power and Authority </a:t>
            </a:r>
          </a:p>
          <a:p>
            <a:r>
              <a:rPr lang="en-US" sz="2000" dirty="0"/>
              <a:t>		Funereal Traditions </a:t>
            </a:r>
          </a:p>
          <a:p>
            <a:r>
              <a:rPr lang="en-US" sz="2000" dirty="0"/>
              <a:t>		Sacred Objects and Spaces </a:t>
            </a:r>
          </a:p>
          <a:p>
            <a:r>
              <a:rPr lang="en-US" sz="2000" dirty="0"/>
              <a:t>		Historical Record </a:t>
            </a:r>
          </a:p>
          <a:p>
            <a:r>
              <a:rPr lang="en-US" sz="2000" dirty="0"/>
              <a:t>	3. Form, function, content, context: </a:t>
            </a:r>
          </a:p>
          <a:p>
            <a:r>
              <a:rPr lang="en-US" sz="2000" dirty="0"/>
              <a:t>		Form and Content = VISUAL </a:t>
            </a:r>
          </a:p>
          <a:p>
            <a:r>
              <a:rPr lang="en-US" sz="2000" dirty="0"/>
              <a:t>		Function and Context = CONTEXTUAL</a:t>
            </a:r>
          </a:p>
        </p:txBody>
      </p:sp>
    </p:spTree>
    <p:extLst>
      <p:ext uri="{BB962C8B-B14F-4D97-AF65-F5344CB8AC3E}">
        <p14:creationId xmlns:p14="http://schemas.microsoft.com/office/powerpoint/2010/main" val="199054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LausselFranceWoman">
            <a:extLst>
              <a:ext uri="{FF2B5EF4-FFF2-40B4-BE49-F238E27FC236}">
                <a16:creationId xmlns:a16="http://schemas.microsoft.com/office/drawing/2014/main" id="{87254094-B001-FC44-B532-D8C25872E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831850"/>
            <a:ext cx="24130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6">
            <a:extLst>
              <a:ext uri="{FF2B5EF4-FFF2-40B4-BE49-F238E27FC236}">
                <a16:creationId xmlns:a16="http://schemas.microsoft.com/office/drawing/2014/main" id="{3582DE64-EC72-F547-9427-17A275D94A37}"/>
              </a:ext>
            </a:extLst>
          </p:cNvPr>
          <p:cNvSpPr txBox="1">
            <a:spLocks noChangeArrowheads="1"/>
          </p:cNvSpPr>
          <p:nvPr/>
        </p:nvSpPr>
        <p:spPr bwMode="auto">
          <a:xfrm>
            <a:off x="3124200" y="476726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dirty="0" err="1">
                <a:solidFill>
                  <a:schemeClr val="tx1">
                    <a:lumMod val="95000"/>
                    <a:lumOff val="5000"/>
                  </a:schemeClr>
                </a:solidFill>
              </a:rPr>
              <a:t>Laussel</a:t>
            </a:r>
            <a:r>
              <a:rPr lang="en-US" altLang="en-US" sz="1600" dirty="0">
                <a:solidFill>
                  <a:schemeClr val="tx1">
                    <a:lumMod val="95000"/>
                    <a:lumOff val="5000"/>
                  </a:schemeClr>
                </a:solidFill>
              </a:rPr>
              <a:t>, France</a:t>
            </a:r>
            <a:br>
              <a:rPr lang="en-US" altLang="en-US" sz="1600" dirty="0">
                <a:solidFill>
                  <a:schemeClr val="tx1">
                    <a:lumMod val="95000"/>
                    <a:lumOff val="5000"/>
                  </a:schemeClr>
                </a:solidFill>
              </a:rPr>
            </a:br>
            <a:r>
              <a:rPr lang="en-US" altLang="en-US" sz="1600" dirty="0">
                <a:solidFill>
                  <a:schemeClr val="tx1">
                    <a:lumMod val="95000"/>
                    <a:lumOff val="5000"/>
                  </a:schemeClr>
                </a:solidFill>
              </a:rPr>
              <a:t>Bas-Relief</a:t>
            </a:r>
          </a:p>
        </p:txBody>
      </p:sp>
      <p:sp>
        <p:nvSpPr>
          <p:cNvPr id="20483" name="Text Box 7">
            <a:extLst>
              <a:ext uri="{FF2B5EF4-FFF2-40B4-BE49-F238E27FC236}">
                <a16:creationId xmlns:a16="http://schemas.microsoft.com/office/drawing/2014/main" id="{709B1BD8-A0E1-7D4B-958A-E2A114FE5DE5}"/>
              </a:ext>
            </a:extLst>
          </p:cNvPr>
          <p:cNvSpPr txBox="1">
            <a:spLocks noChangeArrowheads="1"/>
          </p:cNvSpPr>
          <p:nvPr/>
        </p:nvSpPr>
        <p:spPr bwMode="auto">
          <a:xfrm>
            <a:off x="457200" y="4767263"/>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dirty="0">
                <a:solidFill>
                  <a:schemeClr val="tx1">
                    <a:lumMod val="95000"/>
                    <a:lumOff val="5000"/>
                  </a:schemeClr>
                </a:solidFill>
              </a:rPr>
              <a:t>Willendorf, Austria</a:t>
            </a:r>
            <a:br>
              <a:rPr lang="en-US" altLang="en-US" sz="1600" dirty="0">
                <a:solidFill>
                  <a:schemeClr val="tx1">
                    <a:lumMod val="95000"/>
                    <a:lumOff val="5000"/>
                  </a:schemeClr>
                </a:solidFill>
              </a:rPr>
            </a:br>
            <a:r>
              <a:rPr lang="en-US" altLang="en-US" sz="1600" dirty="0">
                <a:solidFill>
                  <a:schemeClr val="tx1">
                    <a:lumMod val="95000"/>
                    <a:lumOff val="5000"/>
                  </a:schemeClr>
                </a:solidFill>
              </a:rPr>
              <a:t>Limestone</a:t>
            </a:r>
          </a:p>
        </p:txBody>
      </p:sp>
      <p:pic>
        <p:nvPicPr>
          <p:cNvPr id="20484" name="Picture 7" descr="http://www.headstuff.org/wp-content/uploads/2014/05/venus-of-willendorf.jpg">
            <a:extLst>
              <a:ext uri="{FF2B5EF4-FFF2-40B4-BE49-F238E27FC236}">
                <a16:creationId xmlns:a16="http://schemas.microsoft.com/office/drawing/2014/main" id="{0AA10F9B-C256-6541-B7C5-5C6C66FB4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762000"/>
            <a:ext cx="21685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7">
            <a:extLst>
              <a:ext uri="{FF2B5EF4-FFF2-40B4-BE49-F238E27FC236}">
                <a16:creationId xmlns:a16="http://schemas.microsoft.com/office/drawing/2014/main" id="{E017FB7B-F308-C249-B076-DF241996C0EF}"/>
              </a:ext>
            </a:extLst>
          </p:cNvPr>
          <p:cNvSpPr txBox="1">
            <a:spLocks noChangeArrowheads="1"/>
          </p:cNvSpPr>
          <p:nvPr/>
        </p:nvSpPr>
        <p:spPr bwMode="auto">
          <a:xfrm>
            <a:off x="609600" y="5562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rgbClr val="FFCC00"/>
                </a:solidFill>
              </a:rPr>
              <a:t>Prehistoric female figurines (or ‘Venuses’) have been found all over lands in Europe. What common characteristics do you see in these figures?</a:t>
            </a:r>
          </a:p>
        </p:txBody>
      </p:sp>
      <p:sp>
        <p:nvSpPr>
          <p:cNvPr id="20486" name="Text Box 6">
            <a:extLst>
              <a:ext uri="{FF2B5EF4-FFF2-40B4-BE49-F238E27FC236}">
                <a16:creationId xmlns:a16="http://schemas.microsoft.com/office/drawing/2014/main" id="{A417B857-72BB-7D4D-9DF7-2A9BA56578E7}"/>
              </a:ext>
            </a:extLst>
          </p:cNvPr>
          <p:cNvSpPr txBox="1">
            <a:spLocks noChangeArrowheads="1"/>
          </p:cNvSpPr>
          <p:nvPr/>
        </p:nvSpPr>
        <p:spPr bwMode="auto">
          <a:xfrm>
            <a:off x="6248400" y="47244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dirty="0">
                <a:solidFill>
                  <a:schemeClr val="tx1">
                    <a:lumMod val="95000"/>
                    <a:lumOff val="5000"/>
                  </a:schemeClr>
                </a:solidFill>
              </a:rPr>
              <a:t>Moravia, Czech Republic</a:t>
            </a:r>
            <a:br>
              <a:rPr lang="en-US" altLang="en-US" sz="1600" dirty="0">
                <a:solidFill>
                  <a:schemeClr val="tx1">
                    <a:lumMod val="95000"/>
                    <a:lumOff val="5000"/>
                  </a:schemeClr>
                </a:solidFill>
              </a:rPr>
            </a:br>
            <a:r>
              <a:rPr lang="en-US" altLang="en-US" sz="1600" dirty="0">
                <a:solidFill>
                  <a:schemeClr val="tx1">
                    <a:lumMod val="95000"/>
                    <a:lumOff val="5000"/>
                  </a:schemeClr>
                </a:solidFill>
              </a:rPr>
              <a:t>Ceramic</a:t>
            </a:r>
          </a:p>
        </p:txBody>
      </p:sp>
      <p:pic>
        <p:nvPicPr>
          <p:cNvPr id="20487" name="Picture 10" descr="http://upload.wikimedia.org/wikipedia/commons/thumb/b/b8/Vestonicka_venuse_edit.jpg/640px-Vestonicka_venuse_edit.jpg">
            <a:extLst>
              <a:ext uri="{FF2B5EF4-FFF2-40B4-BE49-F238E27FC236}">
                <a16:creationId xmlns:a16="http://schemas.microsoft.com/office/drawing/2014/main" id="{A43FE85D-4012-AF49-BCF5-47EEDD8AD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888" y="762000"/>
            <a:ext cx="17129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8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3"/>
          <p:cNvSpPr txBox="1">
            <a:spLocks noChangeArrowheads="1"/>
          </p:cNvSpPr>
          <p:nvPr/>
        </p:nvSpPr>
        <p:spPr bwMode="auto">
          <a:xfrm>
            <a:off x="228600" y="5029200"/>
            <a:ext cx="838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a:solidFill>
                  <a:schemeClr val="accent1"/>
                </a:solidFill>
              </a:rPr>
              <a:t>3.  Camelid sacrum </a:t>
            </a:r>
            <a:r>
              <a:rPr lang="en-US" altLang="en-US" sz="1800" dirty="0"/>
              <a:t>in the shape of a canine. </a:t>
            </a:r>
            <a:r>
              <a:rPr lang="en-US" altLang="en-US" sz="1800" dirty="0" err="1"/>
              <a:t>Tequixquiac</a:t>
            </a:r>
            <a:r>
              <a:rPr lang="en-US" altLang="en-US" sz="1800" dirty="0"/>
              <a:t>, central Mexico 14,000-7000 BCE Bone</a:t>
            </a:r>
          </a:p>
        </p:txBody>
      </p:sp>
      <p:pic>
        <p:nvPicPr>
          <p:cNvPr id="4" name="Shape 73">
            <a:extLst>
              <a:ext uri="{FF2B5EF4-FFF2-40B4-BE49-F238E27FC236}">
                <a16:creationId xmlns:a16="http://schemas.microsoft.com/office/drawing/2014/main" id="{8B911B58-6EC0-7149-A1A3-ED1F26D41081}"/>
              </a:ext>
            </a:extLst>
          </p:cNvPr>
          <p:cNvPicPr preferRelativeResize="0"/>
          <p:nvPr/>
        </p:nvPicPr>
        <p:blipFill>
          <a:blip r:embed="rId3">
            <a:alphaModFix/>
          </a:blip>
          <a:stretch>
            <a:fillRect/>
          </a:stretch>
        </p:blipFill>
        <p:spPr>
          <a:xfrm>
            <a:off x="990600" y="33729"/>
            <a:ext cx="6853238" cy="4996450"/>
          </a:xfrm>
          <a:prstGeom prst="rect">
            <a:avLst/>
          </a:prstGeom>
          <a:noFill/>
          <a:ln>
            <a:noFill/>
          </a:ln>
        </p:spPr>
      </p:pic>
      <p:pic>
        <p:nvPicPr>
          <p:cNvPr id="5" name="Picture 5" descr="star.png">
            <a:extLst>
              <a:ext uri="{FF2B5EF4-FFF2-40B4-BE49-F238E27FC236}">
                <a16:creationId xmlns:a16="http://schemas.microsoft.com/office/drawing/2014/main" id="{DBB5BAE6-0D72-EB4B-AB72-DAF9DBE381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19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8AB6687F-7F11-0540-AB3A-E8F53867A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71625"/>
            <a:ext cx="44196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6">
            <a:extLst>
              <a:ext uri="{FF2B5EF4-FFF2-40B4-BE49-F238E27FC236}">
                <a16:creationId xmlns:a16="http://schemas.microsoft.com/office/drawing/2014/main" id="{5AC6A6A1-9F1B-044B-9D79-AEEB6AE9D5F2}"/>
              </a:ext>
            </a:extLst>
          </p:cNvPr>
          <p:cNvSpPr txBox="1">
            <a:spLocks noChangeArrowheads="1"/>
          </p:cNvSpPr>
          <p:nvPr/>
        </p:nvSpPr>
        <p:spPr bwMode="auto">
          <a:xfrm>
            <a:off x="228600" y="1571625"/>
            <a:ext cx="39624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700" dirty="0"/>
              <a:t>Discovered in 1870 deep in the banks of Lake Texcoco in the Valley of (central) Mexico, this piece is of particular importance, given the fact that it is one of the earliest cultural artifacts to have ever surface from Mesoamerica. Carved from the sacrum of a now extinct American relative of the camel, its original use remains unknown. It’s assumed to represent the skull of the particular extinct camelid from which the sacrum bone was taken. One could also contend that the choice of the sacrum bone for this depiction of an animal head or skull was quite deliberate, since the sacrum bone is part of the pelvic region which gives birth and life to mammals.</a:t>
            </a:r>
          </a:p>
        </p:txBody>
      </p:sp>
      <p:sp>
        <p:nvSpPr>
          <p:cNvPr id="4" name="TextBox 3">
            <a:extLst>
              <a:ext uri="{FF2B5EF4-FFF2-40B4-BE49-F238E27FC236}">
                <a16:creationId xmlns:a16="http://schemas.microsoft.com/office/drawing/2014/main" id="{B9FEE8AF-F2A8-5941-840C-8C56C092DAC7}"/>
              </a:ext>
            </a:extLst>
          </p:cNvPr>
          <p:cNvSpPr txBox="1"/>
          <p:nvPr/>
        </p:nvSpPr>
        <p:spPr>
          <a:xfrm>
            <a:off x="457200" y="733425"/>
            <a:ext cx="5029200" cy="646113"/>
          </a:xfrm>
          <a:prstGeom prst="rect">
            <a:avLst/>
          </a:prstGeom>
          <a:noFill/>
        </p:spPr>
        <p:txBody>
          <a:bodyPr>
            <a:spAutoFit/>
          </a:bodyPr>
          <a:lstStyle/>
          <a:p>
            <a:pPr eaLnBrk="1" hangingPunct="1">
              <a:defRPr/>
            </a:pPr>
            <a:r>
              <a:rPr lang="en-US" b="1" dirty="0" err="1">
                <a:solidFill>
                  <a:srgbClr val="FFCC00"/>
                </a:solidFill>
                <a:latin typeface="Arial" charset="0"/>
              </a:rPr>
              <a:t>Camelid</a:t>
            </a:r>
            <a:r>
              <a:rPr lang="en-US" b="1" dirty="0">
                <a:solidFill>
                  <a:srgbClr val="FFCC00"/>
                </a:solidFill>
                <a:latin typeface="Arial" charset="0"/>
              </a:rPr>
              <a:t> sacrum in the shape of a canine  </a:t>
            </a:r>
          </a:p>
          <a:p>
            <a:pPr eaLnBrk="1" hangingPunct="1">
              <a:defRPr/>
            </a:pPr>
            <a:r>
              <a:rPr lang="en-US" dirty="0">
                <a:solidFill>
                  <a:schemeClr val="accent2"/>
                </a:solidFill>
                <a:latin typeface="Arial" charset="0"/>
              </a:rPr>
              <a:t>ca. 14,000-7,000 </a:t>
            </a:r>
            <a:r>
              <a:rPr lang="en-US" cap="all" dirty="0">
                <a:solidFill>
                  <a:schemeClr val="accent2"/>
                </a:solidFill>
                <a:latin typeface="Arial" charset="0"/>
              </a:rPr>
              <a:t>BCE</a:t>
            </a:r>
            <a:endParaRPr lang="en-US" dirty="0">
              <a:solidFill>
                <a:schemeClr val="accent2"/>
              </a:solidFill>
              <a:latin typeface="Arial" charset="0"/>
            </a:endParaRPr>
          </a:p>
        </p:txBody>
      </p:sp>
      <p:pic>
        <p:nvPicPr>
          <p:cNvPr id="22532" name="Picture 6">
            <a:extLst>
              <a:ext uri="{FF2B5EF4-FFF2-40B4-BE49-F238E27FC236}">
                <a16:creationId xmlns:a16="http://schemas.microsoft.com/office/drawing/2014/main" id="{CFA30AEC-CD2A-624A-8B32-57A4B8C75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4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p:cNvSpPr txBox="1">
            <a:spLocks noChangeArrowheads="1"/>
          </p:cNvSpPr>
          <p:nvPr/>
        </p:nvSpPr>
        <p:spPr bwMode="auto">
          <a:xfrm>
            <a:off x="381000" y="5842000"/>
            <a:ext cx="838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sz="1600" b="1" dirty="0">
                <a:solidFill>
                  <a:schemeClr val="accent1"/>
                </a:solidFill>
              </a:rPr>
              <a:t>4. Running horned woman. </a:t>
            </a:r>
            <a:r>
              <a:rPr lang="en-US" sz="1600" dirty="0" err="1"/>
              <a:t>Tassili</a:t>
            </a:r>
            <a:r>
              <a:rPr lang="en-US" sz="1600" dirty="0"/>
              <a:t> </a:t>
            </a:r>
            <a:r>
              <a:rPr lang="en-US" sz="1600" dirty="0" err="1"/>
              <a:t>n’Ajjer</a:t>
            </a:r>
            <a:r>
              <a:rPr lang="en-US" sz="1600" dirty="0"/>
              <a:t>, Algeria. 6000–4000 B.C.E. Pigment on rock.</a:t>
            </a:r>
            <a:endParaRPr lang="en-US" altLang="en-US" sz="1600" dirty="0"/>
          </a:p>
        </p:txBody>
      </p:sp>
      <p:sp>
        <p:nvSpPr>
          <p:cNvPr id="3" name="TextBox 2"/>
          <p:cNvSpPr txBox="1"/>
          <p:nvPr/>
        </p:nvSpPr>
        <p:spPr>
          <a:xfrm>
            <a:off x="5715000" y="381000"/>
            <a:ext cx="2438400" cy="3694113"/>
          </a:xfrm>
          <a:prstGeom prst="rect">
            <a:avLst/>
          </a:prstGeom>
          <a:noFill/>
        </p:spPr>
        <p:txBody>
          <a:bodyPr>
            <a:spAutoFit/>
          </a:bodyPr>
          <a:lstStyle/>
          <a:p>
            <a:pPr>
              <a:defRPr/>
            </a:pPr>
            <a:r>
              <a:rPr lang="en-US" dirty="0"/>
              <a:t>Earliest example of rock art</a:t>
            </a:r>
          </a:p>
          <a:p>
            <a:pPr>
              <a:defRPr/>
            </a:pPr>
            <a:r>
              <a:rPr lang="en-US" dirty="0"/>
              <a:t>Dotted marks indicate body paint</a:t>
            </a:r>
          </a:p>
          <a:p>
            <a:pPr>
              <a:defRPr/>
            </a:pPr>
            <a:r>
              <a:rPr lang="en-US" dirty="0"/>
              <a:t>Featureless face</a:t>
            </a:r>
          </a:p>
          <a:p>
            <a:pPr>
              <a:defRPr/>
            </a:pPr>
            <a:r>
              <a:rPr lang="en-US" dirty="0"/>
              <a:t>White parallel patterns represent flowing raffia decor</a:t>
            </a:r>
          </a:p>
          <a:p>
            <a:pPr>
              <a:defRPr/>
            </a:pPr>
            <a:r>
              <a:rPr lang="en-US" dirty="0"/>
              <a:t>Horns shown in twisted perspective or composite are part of ceremonial attire</a:t>
            </a:r>
          </a:p>
          <a:p>
            <a:pPr marL="285750" indent="-285750">
              <a:buFont typeface="Arial" pitchFamily="34" charset="0"/>
              <a:buChar char="•"/>
              <a:defRPr/>
            </a:pPr>
            <a:endParaRPr lang="en-US" dirty="0"/>
          </a:p>
        </p:txBody>
      </p:sp>
      <p:pic>
        <p:nvPicPr>
          <p:cNvPr id="5" name="Shape 79">
            <a:extLst>
              <a:ext uri="{FF2B5EF4-FFF2-40B4-BE49-F238E27FC236}">
                <a16:creationId xmlns:a16="http://schemas.microsoft.com/office/drawing/2014/main" id="{52C4AC8A-E14F-2443-A986-ED4CF2B1EA89}"/>
              </a:ext>
            </a:extLst>
          </p:cNvPr>
          <p:cNvPicPr preferRelativeResize="0"/>
          <p:nvPr/>
        </p:nvPicPr>
        <p:blipFill rotWithShape="1">
          <a:blip r:embed="rId3">
            <a:alphaModFix/>
          </a:blip>
          <a:srcRect l="56558" t="21924" r="7417" b="17443"/>
          <a:stretch/>
        </p:blipFill>
        <p:spPr>
          <a:xfrm>
            <a:off x="533400" y="25400"/>
            <a:ext cx="4876800" cy="5748462"/>
          </a:xfrm>
          <a:prstGeom prst="rect">
            <a:avLst/>
          </a:prstGeom>
          <a:noFill/>
          <a:ln>
            <a:noFill/>
          </a:ln>
        </p:spPr>
      </p:pic>
      <p:pic>
        <p:nvPicPr>
          <p:cNvPr id="6" name="Picture 5" descr="star.png">
            <a:extLst>
              <a:ext uri="{FF2B5EF4-FFF2-40B4-BE49-F238E27FC236}">
                <a16:creationId xmlns:a16="http://schemas.microsoft.com/office/drawing/2014/main" id="{D2F22F1E-0773-CC45-A9D8-42FBF93360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180554"/>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157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6">
            <a:extLst>
              <a:ext uri="{FF2B5EF4-FFF2-40B4-BE49-F238E27FC236}">
                <a16:creationId xmlns:a16="http://schemas.microsoft.com/office/drawing/2014/main" id="{5E2F64CE-F983-B548-8739-DBBF53B0FB57}"/>
              </a:ext>
            </a:extLst>
          </p:cNvPr>
          <p:cNvSpPr txBox="1">
            <a:spLocks noChangeArrowheads="1"/>
          </p:cNvSpPr>
          <p:nvPr/>
        </p:nvSpPr>
        <p:spPr bwMode="auto">
          <a:xfrm>
            <a:off x="3810000" y="1612900"/>
            <a:ext cx="48768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This early rock painting is thousands of years older than the first African sculptures. It represents a running woman with body paint, raffia skirt, and horned headgear, apparently in a ritual context. She has a more well-defined outline of the human body, and it has more visual detail (such as the dots on the body-shoulders, legs, torso) than the other paleolithic paintings that we have seen. Also, is it a cave painting of a human, whereas the earlier paleolithic paintings were mostly of animals.</a:t>
            </a:r>
          </a:p>
          <a:p>
            <a:pPr eaLnBrk="1" hangingPunct="1">
              <a:spcBef>
                <a:spcPct val="50000"/>
              </a:spcBef>
            </a:pPr>
            <a:r>
              <a:rPr lang="en-US" altLang="en-US" dirty="0"/>
              <a:t>Due to the combination of animal and human in the ceremonial headgear here, scholars suggest that she represents some form of supernatural </a:t>
            </a:r>
            <a:r>
              <a:rPr lang="en-US" altLang="en-US" dirty="0" err="1"/>
              <a:t>diety</a:t>
            </a:r>
            <a:r>
              <a:rPr lang="en-US" altLang="en-US" dirty="0"/>
              <a:t>.</a:t>
            </a:r>
          </a:p>
        </p:txBody>
      </p:sp>
      <p:sp>
        <p:nvSpPr>
          <p:cNvPr id="4" name="TextBox 3">
            <a:extLst>
              <a:ext uri="{FF2B5EF4-FFF2-40B4-BE49-F238E27FC236}">
                <a16:creationId xmlns:a16="http://schemas.microsoft.com/office/drawing/2014/main" id="{CA13658D-CF20-9F40-B9F0-C15A4E542A91}"/>
              </a:ext>
            </a:extLst>
          </p:cNvPr>
          <p:cNvSpPr txBox="1"/>
          <p:nvPr/>
        </p:nvSpPr>
        <p:spPr>
          <a:xfrm>
            <a:off x="3810000" y="774700"/>
            <a:ext cx="3810000" cy="584200"/>
          </a:xfrm>
          <a:prstGeom prst="rect">
            <a:avLst/>
          </a:prstGeom>
          <a:noFill/>
        </p:spPr>
        <p:txBody>
          <a:bodyPr>
            <a:spAutoFit/>
          </a:bodyPr>
          <a:lstStyle/>
          <a:p>
            <a:pPr eaLnBrk="1" hangingPunct="1">
              <a:defRPr/>
            </a:pPr>
            <a:r>
              <a:rPr lang="en-US" sz="1600" b="1" dirty="0">
                <a:solidFill>
                  <a:srgbClr val="FFCC00"/>
                </a:solidFill>
                <a:latin typeface="Arial" charset="0"/>
              </a:rPr>
              <a:t>Running Horned Woman</a:t>
            </a:r>
          </a:p>
          <a:p>
            <a:pPr eaLnBrk="1" hangingPunct="1">
              <a:defRPr/>
            </a:pPr>
            <a:r>
              <a:rPr lang="en-US" sz="1600" dirty="0">
                <a:solidFill>
                  <a:schemeClr val="accent2"/>
                </a:solidFill>
                <a:latin typeface="Arial" charset="0"/>
              </a:rPr>
              <a:t>Algeria, ca. 6,000-4,000 </a:t>
            </a:r>
            <a:r>
              <a:rPr lang="en-US" sz="1600" cap="all" dirty="0">
                <a:solidFill>
                  <a:schemeClr val="accent2"/>
                </a:solidFill>
                <a:latin typeface="Arial" charset="0"/>
              </a:rPr>
              <a:t>BCE.</a:t>
            </a:r>
            <a:endParaRPr lang="en-US" sz="1600" dirty="0">
              <a:solidFill>
                <a:schemeClr val="accent2"/>
              </a:solidFill>
              <a:latin typeface="Arial" charset="0"/>
            </a:endParaRPr>
          </a:p>
        </p:txBody>
      </p:sp>
      <p:pic>
        <p:nvPicPr>
          <p:cNvPr id="27651" name="Picture 6">
            <a:extLst>
              <a:ext uri="{FF2B5EF4-FFF2-40B4-BE49-F238E27FC236}">
                <a16:creationId xmlns:a16="http://schemas.microsoft.com/office/drawing/2014/main" id="{29D60F81-1085-3A4C-AE41-DE6DFE6863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a:extLst>
              <a:ext uri="{FF2B5EF4-FFF2-40B4-BE49-F238E27FC236}">
                <a16:creationId xmlns:a16="http://schemas.microsoft.com/office/drawing/2014/main" id="{364EF286-CF3F-CC4E-B882-5E0B728BC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283527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a:extLst>
              <a:ext uri="{FF2B5EF4-FFF2-40B4-BE49-F238E27FC236}">
                <a16:creationId xmlns:a16="http://schemas.microsoft.com/office/drawing/2014/main" id="{842F4463-153D-FC4A-A09F-31EA33DBD800}"/>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609600" y="4194175"/>
            <a:ext cx="28352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856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38100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Box 3"/>
          <p:cNvSpPr txBox="1">
            <a:spLocks noChangeArrowheads="1"/>
          </p:cNvSpPr>
          <p:nvPr/>
        </p:nvSpPr>
        <p:spPr bwMode="auto">
          <a:xfrm>
            <a:off x="4648200" y="1447800"/>
            <a:ext cx="35052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2000" b="1" dirty="0">
                <a:solidFill>
                  <a:schemeClr val="accent1"/>
                </a:solidFill>
              </a:rPr>
              <a:t>5.  Beaker with ibex motifs</a:t>
            </a:r>
            <a:r>
              <a:rPr lang="en-US" altLang="en-US" sz="2000" dirty="0">
                <a:solidFill>
                  <a:schemeClr val="accent1"/>
                </a:solidFill>
              </a:rPr>
              <a:t>. </a:t>
            </a:r>
            <a:r>
              <a:rPr lang="en-US" altLang="en-US" sz="2000" dirty="0"/>
              <a:t>Susa, Iran. 4200-3500 BCE. Painted terra cotta</a:t>
            </a:r>
          </a:p>
          <a:p>
            <a:pPr eaLnBrk="1" hangingPunct="1">
              <a:spcBef>
                <a:spcPct val="0"/>
              </a:spcBef>
              <a:buNone/>
            </a:pPr>
            <a:endParaRPr lang="en-US" altLang="en-US" dirty="0"/>
          </a:p>
        </p:txBody>
      </p:sp>
      <p:sp>
        <p:nvSpPr>
          <p:cNvPr id="15364" name="Rectangle 4"/>
          <p:cNvSpPr>
            <a:spLocks noChangeArrowheads="1"/>
          </p:cNvSpPr>
          <p:nvPr/>
        </p:nvSpPr>
        <p:spPr bwMode="auto">
          <a:xfrm>
            <a:off x="5029200" y="3700072"/>
            <a:ext cx="2581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hlinkClick r:id="rId4"/>
              </a:rPr>
              <a:t>Beaker with Ibex Motifs</a:t>
            </a:r>
            <a:endParaRPr lang="en-US" altLang="en-US" sz="1800" dirty="0"/>
          </a:p>
        </p:txBody>
      </p:sp>
      <p:pic>
        <p:nvPicPr>
          <p:cNvPr id="5" name="Shape 85">
            <a:extLst>
              <a:ext uri="{FF2B5EF4-FFF2-40B4-BE49-F238E27FC236}">
                <a16:creationId xmlns:a16="http://schemas.microsoft.com/office/drawing/2014/main" id="{207665F4-FF52-BB4A-94E1-D7FF0C240E14}"/>
              </a:ext>
            </a:extLst>
          </p:cNvPr>
          <p:cNvPicPr preferRelativeResize="0"/>
          <p:nvPr/>
        </p:nvPicPr>
        <p:blipFill>
          <a:blip r:embed="rId5">
            <a:alphaModFix/>
          </a:blip>
          <a:stretch>
            <a:fillRect/>
          </a:stretch>
        </p:blipFill>
        <p:spPr>
          <a:xfrm>
            <a:off x="629587" y="16239"/>
            <a:ext cx="3790013" cy="6753464"/>
          </a:xfrm>
          <a:prstGeom prst="rect">
            <a:avLst/>
          </a:prstGeom>
          <a:noFill/>
          <a:ln>
            <a:noFill/>
          </a:ln>
        </p:spPr>
      </p:pic>
      <p:pic>
        <p:nvPicPr>
          <p:cNvPr id="6" name="Picture 4" descr="http://farm8.static.flickr.com/7368/12905647243_c6fec7dea9_m.jpg">
            <a:extLst>
              <a:ext uri="{FF2B5EF4-FFF2-40B4-BE49-F238E27FC236}">
                <a16:creationId xmlns:a16="http://schemas.microsoft.com/office/drawing/2014/main" id="{74EAA2A8-4ADE-F54B-915F-055F8ECD2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419600"/>
            <a:ext cx="31400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tar.png">
            <a:extLst>
              <a:ext uri="{FF2B5EF4-FFF2-40B4-BE49-F238E27FC236}">
                <a16:creationId xmlns:a16="http://schemas.microsoft.com/office/drawing/2014/main" id="{FD816D97-86C0-AF45-9D9A-66B79371F8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74075" y="6034087"/>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24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6">
            <a:extLst>
              <a:ext uri="{FF2B5EF4-FFF2-40B4-BE49-F238E27FC236}">
                <a16:creationId xmlns:a16="http://schemas.microsoft.com/office/drawing/2014/main" id="{FA8BF612-64FA-224A-AC8F-C2EE823AC870}"/>
              </a:ext>
            </a:extLst>
          </p:cNvPr>
          <p:cNvSpPr txBox="1">
            <a:spLocks noChangeArrowheads="1"/>
          </p:cNvSpPr>
          <p:nvPr/>
        </p:nvSpPr>
        <p:spPr bwMode="auto">
          <a:xfrm>
            <a:off x="3810000" y="1571625"/>
            <a:ext cx="48768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t>This large painted vase, magnificently decorated, was among the funerary objects of the first inhabitants of Susa, Iran. It (along with other ceramic pieces) were found in a large burial mound. The deceased received bushels (cylindrical earthenware pots), bowls and metal objects indicative of the prosperity of the city of Susa.</a:t>
            </a:r>
          </a:p>
          <a:p>
            <a:pPr eaLnBrk="1" hangingPunct="1">
              <a:spcBef>
                <a:spcPct val="50000"/>
              </a:spcBef>
            </a:pPr>
            <a:r>
              <a:rPr lang="en-US" altLang="en-US" sz="2000" dirty="0"/>
              <a:t>The top frieze has depictions of stylized aquatic birds followed by running dogs. In the heart of the vessel is an abstracted goat or ibex, whose horns surround an inexplainable round design.</a:t>
            </a:r>
          </a:p>
        </p:txBody>
      </p:sp>
      <p:sp>
        <p:nvSpPr>
          <p:cNvPr id="4" name="TextBox 3">
            <a:extLst>
              <a:ext uri="{FF2B5EF4-FFF2-40B4-BE49-F238E27FC236}">
                <a16:creationId xmlns:a16="http://schemas.microsoft.com/office/drawing/2014/main" id="{69621BBA-D6B7-854C-B576-F183BCA57793}"/>
              </a:ext>
            </a:extLst>
          </p:cNvPr>
          <p:cNvSpPr txBox="1"/>
          <p:nvPr/>
        </p:nvSpPr>
        <p:spPr>
          <a:xfrm>
            <a:off x="3810000" y="733425"/>
            <a:ext cx="3810000" cy="584200"/>
          </a:xfrm>
          <a:prstGeom prst="rect">
            <a:avLst/>
          </a:prstGeom>
          <a:noFill/>
        </p:spPr>
        <p:txBody>
          <a:bodyPr>
            <a:spAutoFit/>
          </a:bodyPr>
          <a:lstStyle/>
          <a:p>
            <a:pPr eaLnBrk="1" hangingPunct="1">
              <a:defRPr/>
            </a:pPr>
            <a:r>
              <a:rPr lang="en-US" sz="1600" b="1" dirty="0">
                <a:solidFill>
                  <a:srgbClr val="FFCC00"/>
                </a:solidFill>
                <a:latin typeface="Arial" charset="0"/>
              </a:rPr>
              <a:t>Bushel with ibex motifs</a:t>
            </a:r>
          </a:p>
          <a:p>
            <a:pPr eaLnBrk="1" hangingPunct="1">
              <a:defRPr/>
            </a:pPr>
            <a:r>
              <a:rPr lang="en-US" sz="1600" dirty="0">
                <a:solidFill>
                  <a:schemeClr val="accent2"/>
                </a:solidFill>
                <a:latin typeface="Arial" charset="0"/>
              </a:rPr>
              <a:t>Iran, ca. 4,200-3,500 </a:t>
            </a:r>
            <a:r>
              <a:rPr lang="en-US" sz="1600" cap="all" dirty="0">
                <a:solidFill>
                  <a:schemeClr val="accent2"/>
                </a:solidFill>
                <a:latin typeface="Arial" charset="0"/>
              </a:rPr>
              <a:t>BCE</a:t>
            </a:r>
            <a:endParaRPr lang="en-US" sz="1600" dirty="0">
              <a:solidFill>
                <a:schemeClr val="accent2"/>
              </a:solidFill>
              <a:latin typeface="Arial" charset="0"/>
            </a:endParaRPr>
          </a:p>
        </p:txBody>
      </p:sp>
      <p:pic>
        <p:nvPicPr>
          <p:cNvPr id="28675" name="Picture 6">
            <a:extLst>
              <a:ext uri="{FF2B5EF4-FFF2-40B4-BE49-F238E27FC236}">
                <a16:creationId xmlns:a16="http://schemas.microsoft.com/office/drawing/2014/main" id="{09E77EE8-3840-2348-92C8-CA408FE275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a:extLst>
              <a:ext uri="{FF2B5EF4-FFF2-40B4-BE49-F238E27FC236}">
                <a16:creationId xmlns:a16="http://schemas.microsoft.com/office/drawing/2014/main" id="{F7254AD7-7D91-114A-9B01-F2AC29DA1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2286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FE7A96D7-9635-B346-982A-D0C03700C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31400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00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763"/>
            <a:ext cx="2362200" cy="708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Box 1"/>
          <p:cNvSpPr txBox="1">
            <a:spLocks noChangeArrowheads="1"/>
          </p:cNvSpPr>
          <p:nvPr/>
        </p:nvSpPr>
        <p:spPr bwMode="auto">
          <a:xfrm>
            <a:off x="4343400" y="365760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dirty="0">
                <a:solidFill>
                  <a:schemeClr val="accent1"/>
                </a:solidFill>
              </a:rPr>
              <a:t>6.  </a:t>
            </a:r>
            <a:r>
              <a:rPr lang="en-US" altLang="en-US" sz="1600" b="1" dirty="0" err="1">
                <a:solidFill>
                  <a:schemeClr val="accent1"/>
                </a:solidFill>
              </a:rPr>
              <a:t>Anthropormorphic</a:t>
            </a:r>
            <a:r>
              <a:rPr lang="en-US" altLang="en-US" sz="1600" b="1" dirty="0">
                <a:solidFill>
                  <a:schemeClr val="accent1"/>
                </a:solidFill>
              </a:rPr>
              <a:t> stele.</a:t>
            </a:r>
          </a:p>
          <a:p>
            <a:pPr eaLnBrk="1" hangingPunct="1">
              <a:spcBef>
                <a:spcPct val="0"/>
              </a:spcBef>
              <a:buFontTx/>
              <a:buNone/>
            </a:pPr>
            <a:r>
              <a:rPr lang="en-US" altLang="en-US" sz="1600" dirty="0"/>
              <a:t>Arabian Peninsula. Fourth millennium BCE Sandstone.</a:t>
            </a:r>
          </a:p>
        </p:txBody>
      </p:sp>
      <p:pic>
        <p:nvPicPr>
          <p:cNvPr id="4" name="Picture 5" descr="star.png">
            <a:extLst>
              <a:ext uri="{FF2B5EF4-FFF2-40B4-BE49-F238E27FC236}">
                <a16:creationId xmlns:a16="http://schemas.microsoft.com/office/drawing/2014/main" id="{6833D32A-5AB4-2542-B3A3-38BCAC1462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60198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75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6">
            <a:extLst>
              <a:ext uri="{FF2B5EF4-FFF2-40B4-BE49-F238E27FC236}">
                <a16:creationId xmlns:a16="http://schemas.microsoft.com/office/drawing/2014/main" id="{21EB3AA0-F901-D646-AF7E-8A186BE640E2}"/>
              </a:ext>
            </a:extLst>
          </p:cNvPr>
          <p:cNvSpPr txBox="1">
            <a:spLocks noChangeArrowheads="1"/>
          </p:cNvSpPr>
          <p:nvPr/>
        </p:nvSpPr>
        <p:spPr bwMode="auto">
          <a:xfrm>
            <a:off x="3200400" y="1755775"/>
            <a:ext cx="5410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‘Anthropomorphic’ means to give a god, nature or animals some type of human qualities. This haunting stele (most likely a grave marker) is among the earliest known works of art from the Arabian Peninsula and dates back to some six thousand years ago. It was probably associated with religious or burial practices. The figure's distinctive belted robe and double-bladed sword may have been unique to this region. </a:t>
            </a:r>
          </a:p>
        </p:txBody>
      </p:sp>
      <p:sp>
        <p:nvSpPr>
          <p:cNvPr id="29698" name="TextBox 3">
            <a:extLst>
              <a:ext uri="{FF2B5EF4-FFF2-40B4-BE49-F238E27FC236}">
                <a16:creationId xmlns:a16="http://schemas.microsoft.com/office/drawing/2014/main" id="{033A436B-CBFE-C04F-B662-A8CF51663E25}"/>
              </a:ext>
            </a:extLst>
          </p:cNvPr>
          <p:cNvSpPr txBox="1">
            <a:spLocks noChangeArrowheads="1"/>
          </p:cNvSpPr>
          <p:nvPr/>
        </p:nvSpPr>
        <p:spPr bwMode="auto">
          <a:xfrm>
            <a:off x="3505200" y="925513"/>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dirty="0">
                <a:solidFill>
                  <a:srgbClr val="FFCC00"/>
                </a:solidFill>
              </a:rPr>
              <a:t>Anthropomorphic stele</a:t>
            </a:r>
          </a:p>
          <a:p>
            <a:pPr eaLnBrk="1" hangingPunct="1"/>
            <a:r>
              <a:rPr lang="en-US" altLang="en-US" sz="1600" dirty="0">
                <a:solidFill>
                  <a:schemeClr val="accent2"/>
                </a:solidFill>
              </a:rPr>
              <a:t>4,000 BCE, Arabian Peninsula</a:t>
            </a:r>
          </a:p>
          <a:p>
            <a:pPr eaLnBrk="1" hangingPunct="1"/>
            <a:r>
              <a:rPr lang="en-US" altLang="en-US" sz="1600" dirty="0">
                <a:solidFill>
                  <a:schemeClr val="accent2"/>
                </a:solidFill>
              </a:rPr>
              <a:t>Sandstone, about 3 ft. tall</a:t>
            </a:r>
          </a:p>
        </p:txBody>
      </p:sp>
      <p:pic>
        <p:nvPicPr>
          <p:cNvPr id="29699" name="Picture 6">
            <a:extLst>
              <a:ext uri="{FF2B5EF4-FFF2-40B4-BE49-F238E27FC236}">
                <a16:creationId xmlns:a16="http://schemas.microsoft.com/office/drawing/2014/main" id="{C9D87F24-45B4-594B-9FC7-848A48C47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a:extLst>
              <a:ext uri="{FF2B5EF4-FFF2-40B4-BE49-F238E27FC236}">
                <a16:creationId xmlns:a16="http://schemas.microsoft.com/office/drawing/2014/main" id="{D1608FAF-FBD6-094B-ADEE-40E6394FFD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19034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751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752600" y="5715000"/>
            <a:ext cx="5945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dirty="0">
                <a:solidFill>
                  <a:schemeClr val="accent1"/>
                </a:solidFill>
              </a:rPr>
              <a:t>7.  Jade </a:t>
            </a:r>
            <a:r>
              <a:rPr lang="en-US" altLang="en-US" sz="1600" b="1" dirty="0" err="1">
                <a:solidFill>
                  <a:schemeClr val="accent1"/>
                </a:solidFill>
              </a:rPr>
              <a:t>cong</a:t>
            </a:r>
            <a:r>
              <a:rPr lang="en-US" altLang="en-US" sz="1600" b="1" dirty="0">
                <a:solidFill>
                  <a:schemeClr val="accent1"/>
                </a:solidFill>
              </a:rPr>
              <a:t> </a:t>
            </a:r>
            <a:r>
              <a:rPr lang="en-US" altLang="en-US" sz="1600" dirty="0" err="1"/>
              <a:t>Liangzhu</a:t>
            </a:r>
            <a:r>
              <a:rPr lang="en-US" altLang="en-US" sz="1600" dirty="0"/>
              <a:t>, China 3300-2200 BCE Carved jade</a:t>
            </a:r>
          </a:p>
        </p:txBody>
      </p:sp>
      <p:pic>
        <p:nvPicPr>
          <p:cNvPr id="1945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300038"/>
            <a:ext cx="68580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2"/>
          <p:cNvSpPr>
            <a:spLocks noChangeArrowheads="1"/>
          </p:cNvSpPr>
          <p:nvPr/>
        </p:nvSpPr>
        <p:spPr bwMode="auto">
          <a:xfrm>
            <a:off x="3810000" y="6225107"/>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hlinkClick r:id="rId4"/>
              </a:rPr>
              <a:t>Jade Cong</a:t>
            </a:r>
            <a:endParaRPr lang="en-US" altLang="en-US" sz="1800" dirty="0"/>
          </a:p>
        </p:txBody>
      </p:sp>
      <p:pic>
        <p:nvPicPr>
          <p:cNvPr id="5" name="Picture 5" descr="star.png">
            <a:extLst>
              <a:ext uri="{FF2B5EF4-FFF2-40B4-BE49-F238E27FC236}">
                <a16:creationId xmlns:a16="http://schemas.microsoft.com/office/drawing/2014/main" id="{88A765D4-CC93-0B44-944E-609A13AAFB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002552"/>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85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483F3-F92D-864E-8D22-E69823C2F51D}"/>
              </a:ext>
            </a:extLst>
          </p:cNvPr>
          <p:cNvSpPr txBox="1"/>
          <p:nvPr/>
        </p:nvSpPr>
        <p:spPr>
          <a:xfrm>
            <a:off x="2514600" y="685800"/>
            <a:ext cx="4267200" cy="369332"/>
          </a:xfrm>
          <a:prstGeom prst="rect">
            <a:avLst/>
          </a:prstGeom>
          <a:noFill/>
        </p:spPr>
        <p:txBody>
          <a:bodyPr wrap="square" rtlCol="0">
            <a:spAutoFit/>
          </a:bodyPr>
          <a:lstStyle/>
          <a:p>
            <a:pPr algn="ctr"/>
            <a:r>
              <a:rPr lang="en-US" dirty="0"/>
              <a:t>CONTEXT</a:t>
            </a:r>
          </a:p>
        </p:txBody>
      </p:sp>
      <p:sp>
        <p:nvSpPr>
          <p:cNvPr id="3" name="TextBox 2">
            <a:extLst>
              <a:ext uri="{FF2B5EF4-FFF2-40B4-BE49-F238E27FC236}">
                <a16:creationId xmlns:a16="http://schemas.microsoft.com/office/drawing/2014/main" id="{B8619719-EED6-9C4F-ACBD-FA9A47AE471F}"/>
              </a:ext>
            </a:extLst>
          </p:cNvPr>
          <p:cNvSpPr txBox="1"/>
          <p:nvPr/>
        </p:nvSpPr>
        <p:spPr>
          <a:xfrm>
            <a:off x="457200" y="1076368"/>
            <a:ext cx="8077200" cy="5355312"/>
          </a:xfrm>
          <a:prstGeom prst="rect">
            <a:avLst/>
          </a:prstGeom>
          <a:noFill/>
        </p:spPr>
        <p:txBody>
          <a:bodyPr wrap="square" rtlCol="0">
            <a:spAutoFit/>
          </a:bodyPr>
          <a:lstStyle/>
          <a:p>
            <a:r>
              <a:rPr lang="en-US" dirty="0">
                <a:solidFill>
                  <a:schemeClr val="accent1"/>
                </a:solidFill>
              </a:rPr>
              <a:t>Ritual and symbolic works </a:t>
            </a:r>
            <a:r>
              <a:rPr lang="en-US" dirty="0"/>
              <a:t>might have  encouraged the availability of food sources.   The first art-making was associated with activities of food production (hunting, agriculture, etc.), showing status, and burial. </a:t>
            </a:r>
          </a:p>
          <a:p>
            <a:endParaRPr lang="en-US" dirty="0"/>
          </a:p>
          <a:p>
            <a:r>
              <a:rPr lang="en-US" dirty="0">
                <a:solidFill>
                  <a:schemeClr val="accent1"/>
                </a:solidFill>
              </a:rPr>
              <a:t>Artifacts show human's awareness </a:t>
            </a:r>
            <a:r>
              <a:rPr lang="en-US" dirty="0"/>
              <a:t>of fundamental, stable situations/experiences/ incidents from astrological events to manipulation of materials available.</a:t>
            </a:r>
          </a:p>
          <a:p>
            <a:endParaRPr lang="en-US" dirty="0">
              <a:solidFill>
                <a:schemeClr val="accent1"/>
              </a:solidFill>
            </a:endParaRPr>
          </a:p>
          <a:p>
            <a:r>
              <a:rPr lang="en-US" dirty="0">
                <a:solidFill>
                  <a:schemeClr val="accent1"/>
                </a:solidFill>
              </a:rPr>
              <a:t>Art production was used to connect and influence </a:t>
            </a:r>
            <a:r>
              <a:rPr lang="en-US" dirty="0"/>
              <a:t>the natural world to human needs - sustaining life, and fertility. </a:t>
            </a:r>
          </a:p>
          <a:p>
            <a:endParaRPr lang="en-US" dirty="0"/>
          </a:p>
          <a:p>
            <a:r>
              <a:rPr lang="en-US" dirty="0">
                <a:solidFill>
                  <a:schemeClr val="accent1"/>
                </a:solidFill>
              </a:rPr>
              <a:t>Animal images and female figures seem to be connected to shamanistic rituals. </a:t>
            </a:r>
          </a:p>
          <a:p>
            <a:endParaRPr lang="en-US" dirty="0"/>
          </a:p>
          <a:p>
            <a:r>
              <a:rPr lang="en-US" dirty="0">
                <a:solidFill>
                  <a:schemeClr val="accent1"/>
                </a:solidFill>
              </a:rPr>
              <a:t>Due to the absence of written records and other contextual information, </a:t>
            </a:r>
            <a:r>
              <a:rPr lang="en-US" dirty="0"/>
              <a:t>there is a lack of certainty regarding prehistoric artifacts.  Multiple </a:t>
            </a:r>
            <a:r>
              <a:rPr lang="en-US" dirty="0" err="1"/>
              <a:t>intrepretations</a:t>
            </a:r>
            <a:r>
              <a:rPr lang="en-US" dirty="0"/>
              <a:t> are presented due to archaeological and </a:t>
            </a:r>
            <a:r>
              <a:rPr lang="en-US" dirty="0" err="1"/>
              <a:t>ethnograhic</a:t>
            </a:r>
            <a:r>
              <a:rPr lang="en-US" dirty="0"/>
              <a:t> (study of human cultures) approaches of function and meaning of the works of art.</a:t>
            </a:r>
          </a:p>
        </p:txBody>
      </p:sp>
    </p:spTree>
    <p:extLst>
      <p:ext uri="{BB962C8B-B14F-4D97-AF65-F5344CB8AC3E}">
        <p14:creationId xmlns:p14="http://schemas.microsoft.com/office/powerpoint/2010/main" val="837310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6">
            <a:extLst>
              <a:ext uri="{FF2B5EF4-FFF2-40B4-BE49-F238E27FC236}">
                <a16:creationId xmlns:a16="http://schemas.microsoft.com/office/drawing/2014/main" id="{3DE68DA3-3E50-5A45-8902-4E1730EAA7D7}"/>
              </a:ext>
            </a:extLst>
          </p:cNvPr>
          <p:cNvSpPr txBox="1">
            <a:spLocks noChangeArrowheads="1"/>
          </p:cNvSpPr>
          <p:nvPr/>
        </p:nvSpPr>
        <p:spPr bwMode="auto">
          <a:xfrm>
            <a:off x="4648200" y="1600200"/>
            <a:ext cx="4114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A </a:t>
            </a:r>
            <a:r>
              <a:rPr lang="en-US" altLang="en-US" b="1" dirty="0" err="1"/>
              <a:t>cong</a:t>
            </a:r>
            <a:r>
              <a:rPr lang="en-US" altLang="en-US" dirty="0"/>
              <a:t> is a form of ancient Chinese jade artifact. The earliest </a:t>
            </a:r>
            <a:r>
              <a:rPr lang="en-US" altLang="en-US" i="1" dirty="0" err="1"/>
              <a:t>cong</a:t>
            </a:r>
            <a:r>
              <a:rPr lang="en-US" altLang="en-US" dirty="0"/>
              <a:t> were produced by the </a:t>
            </a:r>
            <a:r>
              <a:rPr lang="en-US" altLang="en-US" dirty="0" err="1"/>
              <a:t>Liangzhu</a:t>
            </a:r>
            <a:r>
              <a:rPr lang="en-US" altLang="en-US" dirty="0"/>
              <a:t> culture (3400-2250 BC). As a form, a </a:t>
            </a:r>
            <a:r>
              <a:rPr lang="en-US" altLang="en-US" dirty="0" err="1"/>
              <a:t>cong</a:t>
            </a:r>
            <a:r>
              <a:rPr lang="en-US" altLang="en-US" dirty="0"/>
              <a:t> is a tube with a circular inner section and squarish outer section. The outer surface is divided vertically or horizontally such that the whole defines a hollow cylinder embedded in a partial rectangular block. Proportions vary - a </a:t>
            </a:r>
            <a:r>
              <a:rPr lang="en-US" altLang="en-US" dirty="0" err="1"/>
              <a:t>cong</a:t>
            </a:r>
            <a:r>
              <a:rPr lang="en-US" altLang="en-US" dirty="0"/>
              <a:t> may be squat or taller than it is wide. The outer faces are sometimes decorated with mask-like faces, which may be related to the taotie designs found on later bronze vessels.</a:t>
            </a:r>
          </a:p>
        </p:txBody>
      </p:sp>
      <p:sp>
        <p:nvSpPr>
          <p:cNvPr id="4" name="TextBox 3">
            <a:extLst>
              <a:ext uri="{FF2B5EF4-FFF2-40B4-BE49-F238E27FC236}">
                <a16:creationId xmlns:a16="http://schemas.microsoft.com/office/drawing/2014/main" id="{47E65287-4BBC-F44B-8744-158F484F2AAD}"/>
              </a:ext>
            </a:extLst>
          </p:cNvPr>
          <p:cNvSpPr txBox="1"/>
          <p:nvPr/>
        </p:nvSpPr>
        <p:spPr>
          <a:xfrm>
            <a:off x="4648200" y="762000"/>
            <a:ext cx="3962400" cy="646113"/>
          </a:xfrm>
          <a:prstGeom prst="rect">
            <a:avLst/>
          </a:prstGeom>
          <a:noFill/>
        </p:spPr>
        <p:txBody>
          <a:bodyPr>
            <a:spAutoFit/>
          </a:bodyPr>
          <a:lstStyle/>
          <a:p>
            <a:pPr eaLnBrk="1" hangingPunct="1">
              <a:defRPr/>
            </a:pPr>
            <a:r>
              <a:rPr lang="en-US" b="1" dirty="0">
                <a:solidFill>
                  <a:srgbClr val="FFCC00"/>
                </a:solidFill>
                <a:latin typeface="Arial" charset="0"/>
              </a:rPr>
              <a:t>Jade Cong</a:t>
            </a:r>
          </a:p>
          <a:p>
            <a:pPr eaLnBrk="1" hangingPunct="1">
              <a:defRPr/>
            </a:pPr>
            <a:r>
              <a:rPr lang="en-US" dirty="0" err="1">
                <a:solidFill>
                  <a:schemeClr val="accent2"/>
                </a:solidFill>
                <a:latin typeface="Arial" charset="0"/>
              </a:rPr>
              <a:t>Liangzhu</a:t>
            </a:r>
            <a:r>
              <a:rPr lang="en-US" dirty="0">
                <a:solidFill>
                  <a:schemeClr val="accent2"/>
                </a:solidFill>
                <a:latin typeface="Arial" charset="0"/>
              </a:rPr>
              <a:t>, China. 3300-2200 </a:t>
            </a:r>
            <a:r>
              <a:rPr lang="en-US" cap="all" dirty="0">
                <a:solidFill>
                  <a:schemeClr val="accent2"/>
                </a:solidFill>
                <a:latin typeface="Arial" charset="0"/>
              </a:rPr>
              <a:t>BCE.</a:t>
            </a:r>
            <a:endParaRPr lang="en-US" dirty="0">
              <a:solidFill>
                <a:schemeClr val="accent2"/>
              </a:solidFill>
              <a:latin typeface="Arial" charset="0"/>
            </a:endParaRPr>
          </a:p>
        </p:txBody>
      </p:sp>
      <p:pic>
        <p:nvPicPr>
          <p:cNvPr id="25603" name="Picture 6">
            <a:extLst>
              <a:ext uri="{FF2B5EF4-FFF2-40B4-BE49-F238E27FC236}">
                <a16:creationId xmlns:a16="http://schemas.microsoft.com/office/drawing/2014/main" id="{0327EB80-D570-0246-97FD-93D51A1B8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AutoShape 2">
            <a:extLst>
              <a:ext uri="{FF2B5EF4-FFF2-40B4-BE49-F238E27FC236}">
                <a16:creationId xmlns:a16="http://schemas.microsoft.com/office/drawing/2014/main" id="{38710C3A-3EE6-034F-9762-97C55A0BBBA1}"/>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605" name="AutoShape 4">
            <a:extLst>
              <a:ext uri="{FF2B5EF4-FFF2-40B4-BE49-F238E27FC236}">
                <a16:creationId xmlns:a16="http://schemas.microsoft.com/office/drawing/2014/main" id="{97E3195C-CE55-FF4F-80F2-D5119D254368}"/>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606" name="AutoShape 6">
            <a:extLst>
              <a:ext uri="{FF2B5EF4-FFF2-40B4-BE49-F238E27FC236}">
                <a16:creationId xmlns:a16="http://schemas.microsoft.com/office/drawing/2014/main" id="{8FA96D63-3D21-244A-8850-1957C7683188}"/>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5607" name="Picture 8">
            <a:extLst>
              <a:ext uri="{FF2B5EF4-FFF2-40B4-BE49-F238E27FC236}">
                <a16:creationId xmlns:a16="http://schemas.microsoft.com/office/drawing/2014/main" id="{9178FB1D-AC20-8B49-A79D-44F337253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50888"/>
            <a:ext cx="3886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0">
            <a:extLst>
              <a:ext uri="{FF2B5EF4-FFF2-40B4-BE49-F238E27FC236}">
                <a16:creationId xmlns:a16="http://schemas.microsoft.com/office/drawing/2014/main" id="{0FF2654E-07C0-1046-9B9E-54501BA98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81400"/>
            <a:ext cx="3895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607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6">
            <a:extLst>
              <a:ext uri="{FF2B5EF4-FFF2-40B4-BE49-F238E27FC236}">
                <a16:creationId xmlns:a16="http://schemas.microsoft.com/office/drawing/2014/main" id="{0B0E61E5-1EB9-DB41-8810-37B0BFD10DCA}"/>
              </a:ext>
            </a:extLst>
          </p:cNvPr>
          <p:cNvSpPr txBox="1">
            <a:spLocks noChangeArrowheads="1"/>
          </p:cNvSpPr>
          <p:nvPr/>
        </p:nvSpPr>
        <p:spPr bwMode="auto">
          <a:xfrm>
            <a:off x="4648200" y="1858963"/>
            <a:ext cx="411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Although generally considered to be a ritual object of some sort, the original function and meaning of the </a:t>
            </a:r>
            <a:r>
              <a:rPr lang="en-US" altLang="en-US" sz="2000" dirty="0" err="1"/>
              <a:t>cong</a:t>
            </a:r>
            <a:r>
              <a:rPr lang="en-US" altLang="en-US" sz="2000" dirty="0"/>
              <a:t> are unknown. Later writings speak of the four sides of the </a:t>
            </a:r>
            <a:r>
              <a:rPr lang="en-US" altLang="en-US" sz="2000" dirty="0" err="1"/>
              <a:t>cong</a:t>
            </a:r>
            <a:r>
              <a:rPr lang="en-US" altLang="en-US" sz="2000" dirty="0"/>
              <a:t> as symbolizing the earth, while the bi, or circular hole, represents the heavens. </a:t>
            </a:r>
          </a:p>
        </p:txBody>
      </p:sp>
      <p:sp>
        <p:nvSpPr>
          <p:cNvPr id="4" name="TextBox 3">
            <a:extLst>
              <a:ext uri="{FF2B5EF4-FFF2-40B4-BE49-F238E27FC236}">
                <a16:creationId xmlns:a16="http://schemas.microsoft.com/office/drawing/2014/main" id="{264735E0-79D4-4B4D-BBD7-93BC33392451}"/>
              </a:ext>
            </a:extLst>
          </p:cNvPr>
          <p:cNvSpPr txBox="1"/>
          <p:nvPr/>
        </p:nvSpPr>
        <p:spPr>
          <a:xfrm>
            <a:off x="4648200" y="1020763"/>
            <a:ext cx="3962400" cy="646112"/>
          </a:xfrm>
          <a:prstGeom prst="rect">
            <a:avLst/>
          </a:prstGeom>
          <a:noFill/>
        </p:spPr>
        <p:txBody>
          <a:bodyPr>
            <a:spAutoFit/>
          </a:bodyPr>
          <a:lstStyle/>
          <a:p>
            <a:pPr eaLnBrk="1" hangingPunct="1">
              <a:defRPr/>
            </a:pPr>
            <a:r>
              <a:rPr lang="en-US" b="1" dirty="0">
                <a:solidFill>
                  <a:srgbClr val="FFCC00"/>
                </a:solidFill>
                <a:latin typeface="Arial" charset="0"/>
              </a:rPr>
              <a:t>Jade Cong</a:t>
            </a:r>
          </a:p>
          <a:p>
            <a:pPr eaLnBrk="1" hangingPunct="1">
              <a:defRPr/>
            </a:pPr>
            <a:r>
              <a:rPr lang="en-US" dirty="0" err="1">
                <a:solidFill>
                  <a:schemeClr val="accent2"/>
                </a:solidFill>
                <a:latin typeface="Arial" charset="0"/>
              </a:rPr>
              <a:t>Liangzhu</a:t>
            </a:r>
            <a:r>
              <a:rPr lang="en-US" dirty="0">
                <a:solidFill>
                  <a:schemeClr val="accent2"/>
                </a:solidFill>
                <a:latin typeface="Arial" charset="0"/>
              </a:rPr>
              <a:t>, China. 3300-2200 </a:t>
            </a:r>
            <a:r>
              <a:rPr lang="en-US" cap="all" dirty="0">
                <a:solidFill>
                  <a:schemeClr val="accent2"/>
                </a:solidFill>
                <a:latin typeface="Arial" charset="0"/>
              </a:rPr>
              <a:t>BCE.</a:t>
            </a:r>
            <a:endParaRPr lang="en-US" dirty="0">
              <a:solidFill>
                <a:schemeClr val="accent2"/>
              </a:solidFill>
              <a:latin typeface="Arial" charset="0"/>
            </a:endParaRPr>
          </a:p>
        </p:txBody>
      </p:sp>
      <p:pic>
        <p:nvPicPr>
          <p:cNvPr id="26627" name="Picture 6">
            <a:extLst>
              <a:ext uri="{FF2B5EF4-FFF2-40B4-BE49-F238E27FC236}">
                <a16:creationId xmlns:a16="http://schemas.microsoft.com/office/drawing/2014/main" id="{A7C86472-1E09-BB47-8564-00552FDEE2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AutoShape 2">
            <a:extLst>
              <a:ext uri="{FF2B5EF4-FFF2-40B4-BE49-F238E27FC236}">
                <a16:creationId xmlns:a16="http://schemas.microsoft.com/office/drawing/2014/main" id="{B5B51470-463B-A147-921D-3A4917B5A11A}"/>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29" name="AutoShape 4">
            <a:extLst>
              <a:ext uri="{FF2B5EF4-FFF2-40B4-BE49-F238E27FC236}">
                <a16:creationId xmlns:a16="http://schemas.microsoft.com/office/drawing/2014/main" id="{509452DF-5B7A-D24F-BEDA-0A42AB218278}"/>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0" name="AutoShape 6">
            <a:extLst>
              <a:ext uri="{FF2B5EF4-FFF2-40B4-BE49-F238E27FC236}">
                <a16:creationId xmlns:a16="http://schemas.microsoft.com/office/drawing/2014/main" id="{0F02D5DC-314C-AF42-9E4A-A4F1229FB4A9}"/>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6631" name="Picture 2">
            <a:extLst>
              <a:ext uri="{FF2B5EF4-FFF2-40B4-BE49-F238E27FC236}">
                <a16:creationId xmlns:a16="http://schemas.microsoft.com/office/drawing/2014/main" id="{385A405F-AC84-C346-A644-2AB67D36A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87400"/>
            <a:ext cx="32004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4">
            <a:extLst>
              <a:ext uri="{FF2B5EF4-FFF2-40B4-BE49-F238E27FC236}">
                <a16:creationId xmlns:a16="http://schemas.microsoft.com/office/drawing/2014/main" id="{36AD7C89-FB7E-CF4B-BEA9-AA951DE7C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3948113"/>
            <a:ext cx="32004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254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AutoShape 2" descr="http://www.google.com/url?sa=i&amp;source=images&amp;cd=&amp;docid=ATI2JwBSsFGGFM&amp;tbnid=hdxX3aAPIfdS-M&amp;ved=0CAUQjBw&amp;url=http%3A%2F%2Ftreasure.chinesecio.com%2Fen%2Fimage%2Fattachement%2Fjpg%2Fsite3%2F20100105%2F0023ae9bcbda0cad1bd324.jpg&amp;ei=Wu8pVK_yDcqcygSYwYCIDQ&amp;psig=AFQjCNGTekdPhUvDvTqPAD71KPuZyBvcXQ&amp;ust=1412120794338149">
            <a:extLst>
              <a:ext uri="{FF2B5EF4-FFF2-40B4-BE49-F238E27FC236}">
                <a16:creationId xmlns:a16="http://schemas.microsoft.com/office/drawing/2014/main" id="{49F83047-98A0-2342-B3B8-204F2402FE75}"/>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29" name="AutoShape 4" descr="http://www.google.com/url?sa=i&amp;source=images&amp;cd=&amp;docid=ATI2JwBSsFGGFM&amp;tbnid=hdxX3aAPIfdS-M&amp;ved=0CAUQjBw&amp;url=http%3A%2F%2Ftreasure.chinesecio.com%2Fen%2Fimage%2Fattachement%2Fjpg%2Fsite3%2F20100105%2F0023ae9bcbda0cad1bd324.jpg&amp;ei=Wu8pVK_yDcqcygSYwYCIDQ&amp;psig=AFQjCNGTekdPhUvDvTqPAD71KPuZyBvcXQ&amp;ust=1412120794338149">
            <a:extLst>
              <a:ext uri="{FF2B5EF4-FFF2-40B4-BE49-F238E27FC236}">
                <a16:creationId xmlns:a16="http://schemas.microsoft.com/office/drawing/2014/main" id="{522A6003-5DA1-9846-9F21-FF400E0A0B7A}"/>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0" name="AutoShape 6" descr="http://www.google.com/url?sa=i&amp;source=images&amp;cd=&amp;docid=ATI2JwBSsFGGFM&amp;tbnid=hdxX3aAPIfdS-M&amp;ved=0CAUQjBw&amp;url=http%3A%2F%2Ftreasure.chinesecio.com%2Fen%2Fimage%2Fattachement%2Fjpg%2Fsite3%2F20100105%2F0023ae9bcbda0cad1bd324.jpg&amp;ei=Wu8pVK_yDcqcygSYwYCIDQ&amp;psig=AFQjCNGTekdPhUvDvTqPAD71KPuZyBvcXQ&amp;ust=1412120794338149">
            <a:extLst>
              <a:ext uri="{FF2B5EF4-FFF2-40B4-BE49-F238E27FC236}">
                <a16:creationId xmlns:a16="http://schemas.microsoft.com/office/drawing/2014/main" id="{FC3D5FD4-03A6-9C42-8838-8B4066ABD13D}"/>
              </a:ext>
            </a:extLst>
          </p:cNvPr>
          <p:cNvSpPr>
            <a:spLocks noChangeAspect="1" noChangeArrowheads="1"/>
          </p:cNvSpPr>
          <p:nvPr/>
        </p:nvSpPr>
        <p:spPr bwMode="auto">
          <a:xfrm>
            <a:off x="63500" y="-136525"/>
            <a:ext cx="289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6631" name="Picture 2" descr="http://upload.wikimedia.org/wikipedia/commons/thumb/9/9a/CMOC_Treasures_of_Ancient_China_exhibit_-_jade_cong.jpg/1024px-CMOC_Treasures_of_Ancient_China_exhibit_-_jade_cong.jpg">
            <a:extLst>
              <a:ext uri="{FF2B5EF4-FFF2-40B4-BE49-F238E27FC236}">
                <a16:creationId xmlns:a16="http://schemas.microsoft.com/office/drawing/2014/main" id="{CF628430-B396-0A46-9FE9-35B1B2291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87400"/>
            <a:ext cx="32004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4" descr="http://www.sinoarts.net/wp-content/uploads/2005/01/Animal-mask-patterned-cong-long-hollow-piece-of-jade-of-the-Liangzhu-Culture-8.8cm-high-about-6500g-in-weight.jpg">
            <a:extLst>
              <a:ext uri="{FF2B5EF4-FFF2-40B4-BE49-F238E27FC236}">
                <a16:creationId xmlns:a16="http://schemas.microsoft.com/office/drawing/2014/main" id="{D73AE68D-5DF3-BB4F-A257-BC000D42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3948113"/>
            <a:ext cx="32004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classconnection.s3.amazonaws.com/522/flashcards/5046522/jpg/arth_east_357_final_exam_study_images-1458F79C29B43C79085.jpg">
            <a:extLst>
              <a:ext uri="{FF2B5EF4-FFF2-40B4-BE49-F238E27FC236}">
                <a16:creationId xmlns:a16="http://schemas.microsoft.com/office/drawing/2014/main" id="{9A9A81C2-F80A-6148-A4BB-9D7BED1AF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700" y="889000"/>
            <a:ext cx="3886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treasure.chinesecio.com/en/image/attachement/jpg/site3/20100105/0023ae9bcbda0cad1bd324.jpg">
            <a:extLst>
              <a:ext uri="{FF2B5EF4-FFF2-40B4-BE49-F238E27FC236}">
                <a16:creationId xmlns:a16="http://schemas.microsoft.com/office/drawing/2014/main" id="{7673303D-A5C8-2741-8533-0929020E7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762" y="3847306"/>
            <a:ext cx="3617145"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157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925"/>
            <a:ext cx="4948238" cy="647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Box 1"/>
          <p:cNvSpPr txBox="1">
            <a:spLocks noChangeArrowheads="1"/>
          </p:cNvSpPr>
          <p:nvPr/>
        </p:nvSpPr>
        <p:spPr bwMode="auto">
          <a:xfrm>
            <a:off x="5791200" y="1143000"/>
            <a:ext cx="2971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solidFill>
                  <a:schemeClr val="accent1"/>
                </a:solidFill>
              </a:rPr>
              <a:t>8.  </a:t>
            </a:r>
            <a:r>
              <a:rPr lang="en-US" altLang="en-US" sz="2400" dirty="0" err="1">
                <a:solidFill>
                  <a:schemeClr val="accent1"/>
                </a:solidFill>
              </a:rPr>
              <a:t>Tlatilco</a:t>
            </a:r>
            <a:endParaRPr lang="en-US" altLang="en-US" sz="2400" dirty="0">
              <a:solidFill>
                <a:schemeClr val="accent1"/>
              </a:solidFill>
            </a:endParaRPr>
          </a:p>
          <a:p>
            <a:pPr eaLnBrk="1" hangingPunct="1">
              <a:spcBef>
                <a:spcPct val="0"/>
              </a:spcBef>
              <a:buFontTx/>
              <a:buNone/>
            </a:pPr>
            <a:r>
              <a:rPr lang="en-US" altLang="en-US" sz="2400" b="1" dirty="0">
                <a:solidFill>
                  <a:schemeClr val="accent1"/>
                </a:solidFill>
              </a:rPr>
              <a:t>Female figure</a:t>
            </a:r>
            <a:r>
              <a:rPr lang="en-US" altLang="en-US" sz="2400" b="1" dirty="0"/>
              <a:t>, 1200–900 B.C.</a:t>
            </a:r>
          </a:p>
          <a:p>
            <a:pPr eaLnBrk="1" hangingPunct="1">
              <a:spcBef>
                <a:spcPct val="0"/>
              </a:spcBef>
              <a:buFontTx/>
              <a:buNone/>
            </a:pPr>
            <a:r>
              <a:rPr lang="en-US" altLang="en-US" sz="2400" dirty="0"/>
              <a:t>Ceramic with traces of pigment</a:t>
            </a:r>
          </a:p>
        </p:txBody>
      </p:sp>
      <p:pic>
        <p:nvPicPr>
          <p:cNvPr id="4" name="Picture 5" descr="star.png">
            <a:extLst>
              <a:ext uri="{FF2B5EF4-FFF2-40B4-BE49-F238E27FC236}">
                <a16:creationId xmlns:a16="http://schemas.microsoft.com/office/drawing/2014/main" id="{E8087A7F-46A9-F041-9AB7-C40BBDD983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0198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860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6">
            <a:extLst>
              <a:ext uri="{FF2B5EF4-FFF2-40B4-BE49-F238E27FC236}">
                <a16:creationId xmlns:a16="http://schemas.microsoft.com/office/drawing/2014/main" id="{653D7F85-C926-7E44-B377-37D25703FC44}"/>
              </a:ext>
            </a:extLst>
          </p:cNvPr>
          <p:cNvSpPr txBox="1">
            <a:spLocks noChangeArrowheads="1"/>
          </p:cNvSpPr>
          <p:nvPr/>
        </p:nvSpPr>
        <p:spPr bwMode="auto">
          <a:xfrm>
            <a:off x="3810000" y="1763713"/>
            <a:ext cx="51054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dirty="0" err="1"/>
              <a:t>Tlatilco</a:t>
            </a:r>
            <a:r>
              <a:rPr lang="en-US" altLang="en-US" sz="1500" dirty="0"/>
              <a:t> is an important Early Formative Mesoamerican site in Central Mexico. Located in the Valley of Mexico, on the shores of Lake Texcoco. The site is now partially covered by the modern town of the same name, and in the 1950s was heavily quarried to obtain clay to make bricks. This activity led to the occasional digging up of burials, unfortunately promoting the looting of figurines, and pottery. Many </a:t>
            </a:r>
            <a:r>
              <a:rPr lang="en-US" altLang="en-US" sz="1500" dirty="0" err="1"/>
              <a:t>Tlatilco</a:t>
            </a:r>
            <a:r>
              <a:rPr lang="en-US" altLang="en-US" sz="1500" dirty="0"/>
              <a:t> figurines show deformities or other anomalies, including a "duality" mask and several two-headed female figures. </a:t>
            </a:r>
            <a:r>
              <a:rPr lang="en-US" altLang="en-US" sz="1500" dirty="0" err="1"/>
              <a:t>Tlatilco</a:t>
            </a:r>
            <a:r>
              <a:rPr lang="en-US" altLang="en-US" sz="1500" dirty="0"/>
              <a:t> potters were probably most often women because of the size of the fingerprints they left in the clay.</a:t>
            </a:r>
          </a:p>
          <a:p>
            <a:endParaRPr lang="en-US" altLang="en-US" sz="1500" dirty="0"/>
          </a:p>
          <a:p>
            <a:r>
              <a:rPr lang="en-US" altLang="en-US" sz="1500" dirty="0"/>
              <a:t>The name "</a:t>
            </a:r>
            <a:r>
              <a:rPr lang="en-US" altLang="en-US" sz="1500" dirty="0" err="1"/>
              <a:t>Tlatilco</a:t>
            </a:r>
            <a:r>
              <a:rPr lang="en-US" altLang="en-US" sz="1500" dirty="0"/>
              <a:t>" comes from the Nahuatl language, in which it means "the place of occult (or hidden) things". The name was given by a group of Nahuatl speakers because when they arrived in the valley, the culture of </a:t>
            </a:r>
            <a:r>
              <a:rPr lang="en-US" altLang="en-US" sz="1500" dirty="0" err="1"/>
              <a:t>Tlatilco</a:t>
            </a:r>
            <a:r>
              <a:rPr lang="en-US" altLang="en-US" sz="1500" dirty="0"/>
              <a:t> had already disappeared.</a:t>
            </a:r>
          </a:p>
        </p:txBody>
      </p:sp>
      <p:sp>
        <p:nvSpPr>
          <p:cNvPr id="30722" name="TextBox 3">
            <a:extLst>
              <a:ext uri="{FF2B5EF4-FFF2-40B4-BE49-F238E27FC236}">
                <a16:creationId xmlns:a16="http://schemas.microsoft.com/office/drawing/2014/main" id="{B933B054-0993-DD49-B3BB-8C5AA841670F}"/>
              </a:ext>
            </a:extLst>
          </p:cNvPr>
          <p:cNvSpPr txBox="1">
            <a:spLocks noChangeArrowheads="1"/>
          </p:cNvSpPr>
          <p:nvPr/>
        </p:nvSpPr>
        <p:spPr bwMode="auto">
          <a:xfrm>
            <a:off x="3810000" y="696913"/>
            <a:ext cx="3711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err="1">
                <a:solidFill>
                  <a:srgbClr val="FFCC00"/>
                </a:solidFill>
              </a:rPr>
              <a:t>Tlatilco</a:t>
            </a:r>
            <a:r>
              <a:rPr lang="en-US" altLang="en-US" b="1" dirty="0">
                <a:solidFill>
                  <a:srgbClr val="FFCC00"/>
                </a:solidFill>
              </a:rPr>
              <a:t> Female Figurine</a:t>
            </a:r>
          </a:p>
          <a:p>
            <a:pPr eaLnBrk="1" hangingPunct="1"/>
            <a:r>
              <a:rPr lang="en-US" altLang="en-US" dirty="0">
                <a:solidFill>
                  <a:schemeClr val="accent2"/>
                </a:solidFill>
              </a:rPr>
              <a:t>1200-900 BCE, Central Mexico</a:t>
            </a:r>
          </a:p>
          <a:p>
            <a:pPr eaLnBrk="1" hangingPunct="1"/>
            <a:r>
              <a:rPr lang="en-US" altLang="en-US" dirty="0">
                <a:solidFill>
                  <a:schemeClr val="accent2"/>
                </a:solidFill>
              </a:rPr>
              <a:t>Ceramic, about 3.75” tall</a:t>
            </a:r>
          </a:p>
        </p:txBody>
      </p:sp>
      <p:pic>
        <p:nvPicPr>
          <p:cNvPr id="30723" name="Picture 4">
            <a:extLst>
              <a:ext uri="{FF2B5EF4-FFF2-40B4-BE49-F238E27FC236}">
                <a16:creationId xmlns:a16="http://schemas.microsoft.com/office/drawing/2014/main" id="{FB5782F0-E563-7742-B8A8-36FD8B749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5800"/>
            <a:ext cx="3197225"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8AC1C8A2-1EC8-0B40-AE60-59E0B2271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672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6">
            <a:extLst>
              <a:ext uri="{FF2B5EF4-FFF2-40B4-BE49-F238E27FC236}">
                <a16:creationId xmlns:a16="http://schemas.microsoft.com/office/drawing/2014/main" id="{88D1661F-53ED-E84D-B3A2-08CD5E0E554D}"/>
              </a:ext>
            </a:extLst>
          </p:cNvPr>
          <p:cNvSpPr txBox="1">
            <a:spLocks noChangeArrowheads="1"/>
          </p:cNvSpPr>
          <p:nvPr/>
        </p:nvSpPr>
        <p:spPr bwMode="auto">
          <a:xfrm>
            <a:off x="3962400" y="1852613"/>
            <a:ext cx="47244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Especially important are the hundreds of female figurines, with detailed depictions of hair styles, clothing and body ornaments which carry valuable information about its ancient inhabitants' real or idealized life style. It has been proposed that these figures could depict real individuals or deities. Considering that three quarters of these figurines were not found in a burial context, it’s still unknown whether the were used for domestic or agricultural purposes.</a:t>
            </a:r>
          </a:p>
        </p:txBody>
      </p:sp>
      <p:sp>
        <p:nvSpPr>
          <p:cNvPr id="31746" name="TextBox 3">
            <a:extLst>
              <a:ext uri="{FF2B5EF4-FFF2-40B4-BE49-F238E27FC236}">
                <a16:creationId xmlns:a16="http://schemas.microsoft.com/office/drawing/2014/main" id="{D5584284-241F-7C49-9EF8-C4F7C95F33CF}"/>
              </a:ext>
            </a:extLst>
          </p:cNvPr>
          <p:cNvSpPr txBox="1">
            <a:spLocks noChangeArrowheads="1"/>
          </p:cNvSpPr>
          <p:nvPr/>
        </p:nvSpPr>
        <p:spPr bwMode="auto">
          <a:xfrm>
            <a:off x="3962400" y="785813"/>
            <a:ext cx="3711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err="1">
                <a:solidFill>
                  <a:srgbClr val="FFCC00"/>
                </a:solidFill>
              </a:rPr>
              <a:t>Tlatilco</a:t>
            </a:r>
            <a:r>
              <a:rPr lang="en-US" altLang="en-US" b="1" dirty="0">
                <a:solidFill>
                  <a:srgbClr val="FFCC00"/>
                </a:solidFill>
              </a:rPr>
              <a:t> Female Figurine</a:t>
            </a:r>
          </a:p>
          <a:p>
            <a:pPr eaLnBrk="1" hangingPunct="1"/>
            <a:r>
              <a:rPr lang="en-US" altLang="en-US" dirty="0">
                <a:solidFill>
                  <a:schemeClr val="accent2"/>
                </a:solidFill>
              </a:rPr>
              <a:t>1200-900 BCE, Central Mexico</a:t>
            </a:r>
          </a:p>
          <a:p>
            <a:pPr eaLnBrk="1" hangingPunct="1"/>
            <a:r>
              <a:rPr lang="en-US" altLang="en-US" dirty="0">
                <a:solidFill>
                  <a:schemeClr val="accent2"/>
                </a:solidFill>
              </a:rPr>
              <a:t>Ceramic, about 3.75” tall</a:t>
            </a:r>
          </a:p>
        </p:txBody>
      </p:sp>
      <p:pic>
        <p:nvPicPr>
          <p:cNvPr id="31747" name="Picture 2">
            <a:extLst>
              <a:ext uri="{FF2B5EF4-FFF2-40B4-BE49-F238E27FC236}">
                <a16:creationId xmlns:a16="http://schemas.microsoft.com/office/drawing/2014/main" id="{B707588E-1424-5E41-8AB2-86AE2D101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2013"/>
            <a:ext cx="3200400"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a:extLst>
              <a:ext uri="{FF2B5EF4-FFF2-40B4-BE49-F238E27FC236}">
                <a16:creationId xmlns:a16="http://schemas.microsoft.com/office/drawing/2014/main" id="{E53D0487-09CF-564D-8A7E-9983CCDBE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817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6">
            <a:extLst>
              <a:ext uri="{FF2B5EF4-FFF2-40B4-BE49-F238E27FC236}">
                <a16:creationId xmlns:a16="http://schemas.microsoft.com/office/drawing/2014/main" id="{21EB3AA0-F901-D646-AF7E-8A186BE640E2}"/>
              </a:ext>
            </a:extLst>
          </p:cNvPr>
          <p:cNvSpPr txBox="1">
            <a:spLocks noChangeArrowheads="1"/>
          </p:cNvSpPr>
          <p:nvPr/>
        </p:nvSpPr>
        <p:spPr bwMode="auto">
          <a:xfrm>
            <a:off x="3505200" y="2035175"/>
            <a:ext cx="4800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‘Anthropomorphic’ means to give a god, nature or animals some type of human qualities. This haunting stele (most likely a grave marker) is among the earliest known works of art from the Arabian Peninsula and dates back to some six thousand years ago. It was probably associated with religious or burial practices. The figure's distinctive belted robe and double-bladed sword may have been unique to this region. </a:t>
            </a:r>
          </a:p>
        </p:txBody>
      </p:sp>
      <p:sp>
        <p:nvSpPr>
          <p:cNvPr id="29698" name="TextBox 3">
            <a:extLst>
              <a:ext uri="{FF2B5EF4-FFF2-40B4-BE49-F238E27FC236}">
                <a16:creationId xmlns:a16="http://schemas.microsoft.com/office/drawing/2014/main" id="{033A436B-CBFE-C04F-B662-A8CF51663E25}"/>
              </a:ext>
            </a:extLst>
          </p:cNvPr>
          <p:cNvSpPr txBox="1">
            <a:spLocks noChangeArrowheads="1"/>
          </p:cNvSpPr>
          <p:nvPr/>
        </p:nvSpPr>
        <p:spPr bwMode="auto">
          <a:xfrm>
            <a:off x="3505200" y="925513"/>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dirty="0">
                <a:solidFill>
                  <a:srgbClr val="FFCC00"/>
                </a:solidFill>
              </a:rPr>
              <a:t>Anthropomorphic stele</a:t>
            </a:r>
          </a:p>
          <a:p>
            <a:pPr eaLnBrk="1" hangingPunct="1"/>
            <a:r>
              <a:rPr lang="en-US" altLang="en-US" sz="1600" dirty="0">
                <a:solidFill>
                  <a:schemeClr val="accent2"/>
                </a:solidFill>
              </a:rPr>
              <a:t>4,000 BCE, Arabian Peninsula</a:t>
            </a:r>
          </a:p>
          <a:p>
            <a:pPr eaLnBrk="1" hangingPunct="1"/>
            <a:r>
              <a:rPr lang="en-US" altLang="en-US" sz="1600" dirty="0">
                <a:solidFill>
                  <a:schemeClr val="accent2"/>
                </a:solidFill>
              </a:rPr>
              <a:t>Sandstone, about 3 ft. tall</a:t>
            </a:r>
          </a:p>
        </p:txBody>
      </p:sp>
      <p:pic>
        <p:nvPicPr>
          <p:cNvPr id="29699" name="Picture 6">
            <a:extLst>
              <a:ext uri="{FF2B5EF4-FFF2-40B4-BE49-F238E27FC236}">
                <a16:creationId xmlns:a16="http://schemas.microsoft.com/office/drawing/2014/main" id="{C9D87F24-45B4-594B-9FC7-848A48C47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a:extLst>
              <a:ext uri="{FF2B5EF4-FFF2-40B4-BE49-F238E27FC236}">
                <a16:creationId xmlns:a16="http://schemas.microsoft.com/office/drawing/2014/main" id="{D1608FAF-FBD6-094B-ADEE-40E6394FFD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19034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95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45624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6400" y="1144588"/>
            <a:ext cx="3133725" cy="1323439"/>
          </a:xfrm>
          <a:prstGeom prst="rect">
            <a:avLst/>
          </a:prstGeom>
          <a:noFill/>
        </p:spPr>
        <p:txBody>
          <a:bodyPr>
            <a:spAutoFit/>
          </a:bodyPr>
          <a:lstStyle/>
          <a:p>
            <a:pPr>
              <a:defRPr/>
            </a:pPr>
            <a:r>
              <a:rPr lang="en-US" sz="1600" b="1" dirty="0">
                <a:solidFill>
                  <a:schemeClr val="accent1"/>
                </a:solidFill>
              </a:rPr>
              <a:t>9. The </a:t>
            </a:r>
            <a:r>
              <a:rPr lang="en-US" sz="1600" b="1" dirty="0" err="1">
                <a:solidFill>
                  <a:schemeClr val="accent1"/>
                </a:solidFill>
              </a:rPr>
              <a:t>Ambum</a:t>
            </a:r>
            <a:r>
              <a:rPr lang="en-US" sz="1600" b="1" dirty="0">
                <a:solidFill>
                  <a:schemeClr val="accent1"/>
                </a:solidFill>
              </a:rPr>
              <a:t> Stone</a:t>
            </a:r>
            <a:r>
              <a:rPr lang="en-US" sz="1600" b="1" dirty="0"/>
              <a:t>. </a:t>
            </a:r>
            <a:r>
              <a:rPr lang="en-US" sz="1600" dirty="0" err="1"/>
              <a:t>Ambum</a:t>
            </a:r>
            <a:r>
              <a:rPr lang="en-US" sz="1600" dirty="0"/>
              <a:t> Valley, </a:t>
            </a:r>
            <a:r>
              <a:rPr lang="en-US" sz="1600" dirty="0" err="1"/>
              <a:t>Enga</a:t>
            </a:r>
            <a:r>
              <a:rPr lang="en-US" sz="1600" dirty="0"/>
              <a:t> Province, Papua New Guinea. c. 1500 B.C.E. Greywacke.</a:t>
            </a:r>
          </a:p>
          <a:p>
            <a:pPr>
              <a:defRPr/>
            </a:pPr>
            <a:endParaRPr lang="en-US" sz="1600" dirty="0"/>
          </a:p>
        </p:txBody>
      </p:sp>
      <p:pic>
        <p:nvPicPr>
          <p:cNvPr id="4" name="Picture 5" descr="star.png">
            <a:extLst>
              <a:ext uri="{FF2B5EF4-FFF2-40B4-BE49-F238E27FC236}">
                <a16:creationId xmlns:a16="http://schemas.microsoft.com/office/drawing/2014/main" id="{22EE5D23-F8E5-824A-A23F-D52EAA8AD7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5325" y="5868193"/>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5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6">
            <a:extLst>
              <a:ext uri="{FF2B5EF4-FFF2-40B4-BE49-F238E27FC236}">
                <a16:creationId xmlns:a16="http://schemas.microsoft.com/office/drawing/2014/main" id="{634D1FE0-4F33-154C-A4A4-E6743018B985}"/>
              </a:ext>
            </a:extLst>
          </p:cNvPr>
          <p:cNvSpPr txBox="1">
            <a:spLocks noChangeArrowheads="1"/>
          </p:cNvSpPr>
          <p:nvPr/>
        </p:nvSpPr>
        <p:spPr bwMode="auto">
          <a:xfrm>
            <a:off x="4876800" y="1600200"/>
            <a:ext cx="3886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This sculpture, discovered in a cave during the early 1960s, is one of the earliest known Pacific works of art, was made more than 3500 years ago. It was found with some one hundred other stone objects of which this is the most intricately carved. Made of greywacke (a gray sandstone), it’s most likely a</a:t>
            </a:r>
          </a:p>
          <a:p>
            <a:pPr eaLnBrk="1" hangingPunct="1"/>
            <a:r>
              <a:rPr lang="en-US" altLang="en-US" sz="1600" b="1" dirty="0">
                <a:solidFill>
                  <a:srgbClr val="FFCC00"/>
                </a:solidFill>
              </a:rPr>
              <a:t>pestle</a:t>
            </a:r>
            <a:r>
              <a:rPr lang="en-US" altLang="en-US" sz="1600" dirty="0">
                <a:solidFill>
                  <a:schemeClr val="bg1"/>
                </a:solidFill>
              </a:rPr>
              <a:t> </a:t>
            </a:r>
            <a:r>
              <a:rPr lang="en-US" altLang="en-US" sz="1600" dirty="0"/>
              <a:t>– a tool used to grind spices or drugs in a mortar.</a:t>
            </a:r>
          </a:p>
          <a:p>
            <a:pPr eaLnBrk="1" hangingPunct="1"/>
            <a:r>
              <a:rPr lang="en-US" altLang="en-US" sz="1600" dirty="0">
                <a:solidFill>
                  <a:schemeClr val="bg1"/>
                </a:solidFill>
              </a:rPr>
              <a:t> </a:t>
            </a:r>
          </a:p>
          <a:p>
            <a:pPr eaLnBrk="1" hangingPunct="1"/>
            <a:r>
              <a:rPr lang="en-US" altLang="en-US" sz="1600" dirty="0"/>
              <a:t>Ancient stone mortars and pestles from Papua New Guinea are often fashioned into the forms of birds, humans and animals whereas the </a:t>
            </a:r>
            <a:r>
              <a:rPr lang="en-US" altLang="en-US" sz="1600" dirty="0" err="1"/>
              <a:t>Ambum</a:t>
            </a:r>
            <a:r>
              <a:rPr lang="en-US" altLang="en-US" sz="1600" dirty="0"/>
              <a:t> stone has a higher level of figurative qualities than other pestles and may be in a unique class of its own.</a:t>
            </a:r>
          </a:p>
        </p:txBody>
      </p:sp>
      <p:sp>
        <p:nvSpPr>
          <p:cNvPr id="4" name="TextBox 3">
            <a:extLst>
              <a:ext uri="{FF2B5EF4-FFF2-40B4-BE49-F238E27FC236}">
                <a16:creationId xmlns:a16="http://schemas.microsoft.com/office/drawing/2014/main" id="{8394BCD0-0DFD-7347-82D2-0300778C3668}"/>
              </a:ext>
            </a:extLst>
          </p:cNvPr>
          <p:cNvSpPr txBox="1"/>
          <p:nvPr/>
        </p:nvSpPr>
        <p:spPr>
          <a:xfrm>
            <a:off x="4876800" y="762000"/>
            <a:ext cx="3962400" cy="646113"/>
          </a:xfrm>
          <a:prstGeom prst="rect">
            <a:avLst/>
          </a:prstGeom>
          <a:noFill/>
        </p:spPr>
        <p:txBody>
          <a:bodyPr>
            <a:spAutoFit/>
          </a:bodyPr>
          <a:lstStyle/>
          <a:p>
            <a:pPr eaLnBrk="1" hangingPunct="1">
              <a:defRPr/>
            </a:pPr>
            <a:r>
              <a:rPr lang="en-US" b="1" dirty="0">
                <a:solidFill>
                  <a:srgbClr val="FFCC00"/>
                </a:solidFill>
                <a:latin typeface="Arial" charset="0"/>
              </a:rPr>
              <a:t>The </a:t>
            </a:r>
            <a:r>
              <a:rPr lang="en-US" b="1" dirty="0" err="1">
                <a:solidFill>
                  <a:srgbClr val="FFCC00"/>
                </a:solidFill>
                <a:latin typeface="Arial" charset="0"/>
              </a:rPr>
              <a:t>Ambum</a:t>
            </a:r>
            <a:r>
              <a:rPr lang="en-US" b="1" dirty="0">
                <a:solidFill>
                  <a:srgbClr val="FFCC00"/>
                </a:solidFill>
                <a:latin typeface="Arial" charset="0"/>
              </a:rPr>
              <a:t> Stone</a:t>
            </a:r>
          </a:p>
          <a:p>
            <a:pPr eaLnBrk="1" hangingPunct="1">
              <a:defRPr/>
            </a:pPr>
            <a:r>
              <a:rPr lang="en-US" dirty="0">
                <a:solidFill>
                  <a:schemeClr val="accent2"/>
                </a:solidFill>
                <a:latin typeface="Arial" charset="0"/>
              </a:rPr>
              <a:t>Papua New Guinea, 1,500 </a:t>
            </a:r>
            <a:r>
              <a:rPr lang="en-US" cap="all" dirty="0">
                <a:solidFill>
                  <a:schemeClr val="accent2"/>
                </a:solidFill>
                <a:latin typeface="Arial" charset="0"/>
              </a:rPr>
              <a:t>BCE.</a:t>
            </a:r>
            <a:endParaRPr lang="en-US" dirty="0">
              <a:solidFill>
                <a:schemeClr val="accent2"/>
              </a:solidFill>
              <a:latin typeface="Arial" charset="0"/>
            </a:endParaRPr>
          </a:p>
        </p:txBody>
      </p:sp>
      <p:pic>
        <p:nvPicPr>
          <p:cNvPr id="23555" name="Picture 6">
            <a:extLst>
              <a:ext uri="{FF2B5EF4-FFF2-40B4-BE49-F238E27FC236}">
                <a16:creationId xmlns:a16="http://schemas.microsoft.com/office/drawing/2014/main" id="{C99BF424-6138-5D46-B5B4-83201D0060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 The Ambum stone">
            <a:extLst>
              <a:ext uri="{FF2B5EF4-FFF2-40B4-BE49-F238E27FC236}">
                <a16:creationId xmlns:a16="http://schemas.microsoft.com/office/drawing/2014/main" id="{213B653D-CC2A-8447-98F2-E23CFA301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746125"/>
            <a:ext cx="4452937"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926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6">
            <a:extLst>
              <a:ext uri="{FF2B5EF4-FFF2-40B4-BE49-F238E27FC236}">
                <a16:creationId xmlns:a16="http://schemas.microsoft.com/office/drawing/2014/main" id="{6CD75692-9819-8045-A3C8-D3611CC1F332}"/>
              </a:ext>
            </a:extLst>
          </p:cNvPr>
          <p:cNvSpPr txBox="1">
            <a:spLocks noChangeArrowheads="1"/>
          </p:cNvSpPr>
          <p:nvPr/>
        </p:nvSpPr>
        <p:spPr bwMode="auto">
          <a:xfrm>
            <a:off x="4876800" y="1600200"/>
            <a:ext cx="3733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With various </a:t>
            </a:r>
            <a:r>
              <a:rPr lang="en-US" altLang="en-US" sz="2000" b="1" dirty="0">
                <a:solidFill>
                  <a:srgbClr val="FFCC00"/>
                </a:solidFill>
              </a:rPr>
              <a:t>zoomorphic</a:t>
            </a:r>
            <a:r>
              <a:rPr lang="en-US" altLang="en-US" sz="2000" dirty="0">
                <a:solidFill>
                  <a:schemeClr val="bg1"/>
                </a:solidFill>
              </a:rPr>
              <a:t> </a:t>
            </a:r>
            <a:r>
              <a:rPr lang="en-US" altLang="en-US" sz="2000" dirty="0"/>
              <a:t>features, it may depict the embryo of a long–beaked echidna (spiny anteater). The significance and function of such stone images remain obscure,  although they are often considered sacred and credited with supernatural powers by present day people of the region where they are used as spirit stones in sorcery and other rituals. Stones like these were respected, as they were believed to promote prosperity and fertility.</a:t>
            </a:r>
          </a:p>
        </p:txBody>
      </p:sp>
      <p:sp>
        <p:nvSpPr>
          <p:cNvPr id="4" name="TextBox 3">
            <a:extLst>
              <a:ext uri="{FF2B5EF4-FFF2-40B4-BE49-F238E27FC236}">
                <a16:creationId xmlns:a16="http://schemas.microsoft.com/office/drawing/2014/main" id="{F62AA7A9-0C13-9E4F-B908-43826FFC8A68}"/>
              </a:ext>
            </a:extLst>
          </p:cNvPr>
          <p:cNvSpPr txBox="1"/>
          <p:nvPr/>
        </p:nvSpPr>
        <p:spPr>
          <a:xfrm>
            <a:off x="4876800" y="762000"/>
            <a:ext cx="3962400" cy="646113"/>
          </a:xfrm>
          <a:prstGeom prst="rect">
            <a:avLst/>
          </a:prstGeom>
          <a:noFill/>
        </p:spPr>
        <p:txBody>
          <a:bodyPr>
            <a:spAutoFit/>
          </a:bodyPr>
          <a:lstStyle/>
          <a:p>
            <a:pPr eaLnBrk="1" hangingPunct="1">
              <a:defRPr/>
            </a:pPr>
            <a:r>
              <a:rPr lang="en-US" b="1" dirty="0">
                <a:solidFill>
                  <a:srgbClr val="FFCC00"/>
                </a:solidFill>
                <a:latin typeface="Arial" charset="0"/>
              </a:rPr>
              <a:t>The </a:t>
            </a:r>
            <a:r>
              <a:rPr lang="en-US" b="1" dirty="0" err="1">
                <a:solidFill>
                  <a:srgbClr val="FFCC00"/>
                </a:solidFill>
                <a:latin typeface="Arial" charset="0"/>
              </a:rPr>
              <a:t>Ambum</a:t>
            </a:r>
            <a:r>
              <a:rPr lang="en-US" b="1" dirty="0">
                <a:solidFill>
                  <a:srgbClr val="FFCC00"/>
                </a:solidFill>
                <a:latin typeface="Arial" charset="0"/>
              </a:rPr>
              <a:t> Stone</a:t>
            </a:r>
          </a:p>
          <a:p>
            <a:pPr eaLnBrk="1" hangingPunct="1">
              <a:defRPr/>
            </a:pPr>
            <a:r>
              <a:rPr lang="en-US" dirty="0">
                <a:solidFill>
                  <a:schemeClr val="accent2"/>
                </a:solidFill>
                <a:latin typeface="Arial" charset="0"/>
              </a:rPr>
              <a:t>Papua New Guinea, 1,500 </a:t>
            </a:r>
            <a:r>
              <a:rPr lang="en-US" cap="all" dirty="0">
                <a:solidFill>
                  <a:schemeClr val="accent2"/>
                </a:solidFill>
                <a:latin typeface="Arial" charset="0"/>
              </a:rPr>
              <a:t>BCE.</a:t>
            </a:r>
            <a:endParaRPr lang="en-US" dirty="0">
              <a:solidFill>
                <a:schemeClr val="accent2"/>
              </a:solidFill>
              <a:latin typeface="Arial" charset="0"/>
            </a:endParaRPr>
          </a:p>
        </p:txBody>
      </p:sp>
      <p:pic>
        <p:nvPicPr>
          <p:cNvPr id="24579" name="Picture 6">
            <a:extLst>
              <a:ext uri="{FF2B5EF4-FFF2-40B4-BE49-F238E27FC236}">
                <a16:creationId xmlns:a16="http://schemas.microsoft.com/office/drawing/2014/main" id="{CCD611BA-DBA1-1248-80FE-19E4A78BE1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a:extLst>
              <a:ext uri="{FF2B5EF4-FFF2-40B4-BE49-F238E27FC236}">
                <a16:creationId xmlns:a16="http://schemas.microsoft.com/office/drawing/2014/main" id="{8DC0C31B-B314-674F-B7D1-BC1AF05D2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35655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58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7076E017-FED5-4D47-A365-841E9BAF6E5F}"/>
              </a:ext>
            </a:extLst>
          </p:cNvPr>
          <p:cNvSpPr txBox="1">
            <a:spLocks noChangeArrowheads="1"/>
          </p:cNvSpPr>
          <p:nvPr/>
        </p:nvSpPr>
        <p:spPr bwMode="auto">
          <a:xfrm>
            <a:off x="457200" y="776288"/>
            <a:ext cx="8229600" cy="519112"/>
          </a:xfrm>
          <a:prstGeom prst="rect">
            <a:avLst/>
          </a:prstGeom>
          <a:noFill/>
          <a:ln w="9525">
            <a:noFill/>
            <a:miter lim="800000"/>
            <a:headEnd/>
            <a:tailEnd/>
          </a:ln>
        </p:spPr>
        <p:txBody>
          <a:bodyPr>
            <a:spAutoFit/>
          </a:bodyPr>
          <a:lstStyle/>
          <a:p>
            <a:pPr algn="ctr" eaLnBrk="1" hangingPunct="1">
              <a:spcBef>
                <a:spcPct val="50000"/>
              </a:spcBef>
              <a:defRPr/>
            </a:pPr>
            <a:r>
              <a:rPr lang="en-US" sz="2800" b="1" dirty="0">
                <a:solidFill>
                  <a:schemeClr val="bg1">
                    <a:lumMod val="85000"/>
                  </a:schemeClr>
                </a:solidFill>
                <a:latin typeface="Arial" charset="0"/>
              </a:rPr>
              <a:t>LATIN TERMS TO KNOW</a:t>
            </a:r>
          </a:p>
        </p:txBody>
      </p:sp>
      <p:sp>
        <p:nvSpPr>
          <p:cNvPr id="16386" name="Text Box 5">
            <a:extLst>
              <a:ext uri="{FF2B5EF4-FFF2-40B4-BE49-F238E27FC236}">
                <a16:creationId xmlns:a16="http://schemas.microsoft.com/office/drawing/2014/main" id="{D201317B-BF54-A140-B399-26BD107B7290}"/>
              </a:ext>
            </a:extLst>
          </p:cNvPr>
          <p:cNvSpPr txBox="1">
            <a:spLocks noChangeArrowheads="1"/>
          </p:cNvSpPr>
          <p:nvPr/>
        </p:nvSpPr>
        <p:spPr bwMode="auto">
          <a:xfrm>
            <a:off x="533400" y="16002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solidFill>
                  <a:srgbClr val="FFCC00"/>
                </a:solidFill>
              </a:rPr>
              <a:t>PALEO</a:t>
            </a:r>
          </a:p>
        </p:txBody>
      </p:sp>
      <p:sp>
        <p:nvSpPr>
          <p:cNvPr id="16387" name="Text Box 6">
            <a:extLst>
              <a:ext uri="{FF2B5EF4-FFF2-40B4-BE49-F238E27FC236}">
                <a16:creationId xmlns:a16="http://schemas.microsoft.com/office/drawing/2014/main" id="{7256BA17-C2DB-EB4A-AC1A-9D55CDDD8B6A}"/>
              </a:ext>
            </a:extLst>
          </p:cNvPr>
          <p:cNvSpPr txBox="1">
            <a:spLocks noChangeArrowheads="1"/>
          </p:cNvSpPr>
          <p:nvPr/>
        </p:nvSpPr>
        <p:spPr bwMode="auto">
          <a:xfrm>
            <a:off x="838200" y="2133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solidFill>
                  <a:srgbClr val="FFCC00"/>
                </a:solidFill>
              </a:rPr>
              <a:t>MESO</a:t>
            </a:r>
          </a:p>
        </p:txBody>
      </p:sp>
      <p:sp>
        <p:nvSpPr>
          <p:cNvPr id="16388" name="Text Box 7">
            <a:extLst>
              <a:ext uri="{FF2B5EF4-FFF2-40B4-BE49-F238E27FC236}">
                <a16:creationId xmlns:a16="http://schemas.microsoft.com/office/drawing/2014/main" id="{987B9F9F-887B-B742-8A64-9351CF6EB30A}"/>
              </a:ext>
            </a:extLst>
          </p:cNvPr>
          <p:cNvSpPr txBox="1">
            <a:spLocks noChangeArrowheads="1"/>
          </p:cNvSpPr>
          <p:nvPr/>
        </p:nvSpPr>
        <p:spPr bwMode="auto">
          <a:xfrm>
            <a:off x="457200" y="26670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solidFill>
                  <a:srgbClr val="FFCC00"/>
                </a:solidFill>
              </a:rPr>
              <a:t>NEO</a:t>
            </a:r>
          </a:p>
        </p:txBody>
      </p:sp>
      <p:sp>
        <p:nvSpPr>
          <p:cNvPr id="16389" name="Text Box 8">
            <a:extLst>
              <a:ext uri="{FF2B5EF4-FFF2-40B4-BE49-F238E27FC236}">
                <a16:creationId xmlns:a16="http://schemas.microsoft.com/office/drawing/2014/main" id="{16BAF849-68D4-BB49-AB06-6F6B3298806A}"/>
              </a:ext>
            </a:extLst>
          </p:cNvPr>
          <p:cNvSpPr txBox="1">
            <a:spLocks noChangeArrowheads="1"/>
          </p:cNvSpPr>
          <p:nvPr/>
        </p:nvSpPr>
        <p:spPr bwMode="auto">
          <a:xfrm>
            <a:off x="457200" y="32004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solidFill>
                  <a:srgbClr val="FFCC00"/>
                </a:solidFill>
              </a:rPr>
              <a:t>LITH</a:t>
            </a:r>
          </a:p>
        </p:txBody>
      </p:sp>
      <p:sp>
        <p:nvSpPr>
          <p:cNvPr id="16390" name="Text Box 9">
            <a:extLst>
              <a:ext uri="{FF2B5EF4-FFF2-40B4-BE49-F238E27FC236}">
                <a16:creationId xmlns:a16="http://schemas.microsoft.com/office/drawing/2014/main" id="{7B56417B-BABF-6448-A973-798D67D07097}"/>
              </a:ext>
            </a:extLst>
          </p:cNvPr>
          <p:cNvSpPr txBox="1">
            <a:spLocks noChangeArrowheads="1"/>
          </p:cNvSpPr>
          <p:nvPr/>
        </p:nvSpPr>
        <p:spPr bwMode="auto">
          <a:xfrm>
            <a:off x="3429000" y="16002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tx2"/>
                </a:solidFill>
              </a:rPr>
              <a:t>“old”</a:t>
            </a:r>
          </a:p>
        </p:txBody>
      </p:sp>
      <p:sp>
        <p:nvSpPr>
          <p:cNvPr id="16391" name="Text Box 10">
            <a:extLst>
              <a:ext uri="{FF2B5EF4-FFF2-40B4-BE49-F238E27FC236}">
                <a16:creationId xmlns:a16="http://schemas.microsoft.com/office/drawing/2014/main" id="{93B78FC5-9163-4744-9DBC-C306078E3CF1}"/>
              </a:ext>
            </a:extLst>
          </p:cNvPr>
          <p:cNvSpPr txBox="1">
            <a:spLocks noChangeArrowheads="1"/>
          </p:cNvSpPr>
          <p:nvPr/>
        </p:nvSpPr>
        <p:spPr bwMode="auto">
          <a:xfrm>
            <a:off x="3429000" y="21336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tx2"/>
                </a:solidFill>
              </a:rPr>
              <a:t>“middle / between”</a:t>
            </a:r>
          </a:p>
        </p:txBody>
      </p:sp>
      <p:sp>
        <p:nvSpPr>
          <p:cNvPr id="16392" name="Text Box 11">
            <a:extLst>
              <a:ext uri="{FF2B5EF4-FFF2-40B4-BE49-F238E27FC236}">
                <a16:creationId xmlns:a16="http://schemas.microsoft.com/office/drawing/2014/main" id="{FCF49EBF-80FF-194E-BCCD-0A7F17FD730C}"/>
              </a:ext>
            </a:extLst>
          </p:cNvPr>
          <p:cNvSpPr txBox="1">
            <a:spLocks noChangeArrowheads="1"/>
          </p:cNvSpPr>
          <p:nvPr/>
        </p:nvSpPr>
        <p:spPr bwMode="auto">
          <a:xfrm>
            <a:off x="3429000" y="26670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tx2"/>
                </a:solidFill>
              </a:rPr>
              <a:t>“new”</a:t>
            </a:r>
          </a:p>
        </p:txBody>
      </p:sp>
      <p:sp>
        <p:nvSpPr>
          <p:cNvPr id="16393" name="Text Box 12">
            <a:extLst>
              <a:ext uri="{FF2B5EF4-FFF2-40B4-BE49-F238E27FC236}">
                <a16:creationId xmlns:a16="http://schemas.microsoft.com/office/drawing/2014/main" id="{72D19E74-8485-9048-919E-879BCBC7B84A}"/>
              </a:ext>
            </a:extLst>
          </p:cNvPr>
          <p:cNvSpPr txBox="1">
            <a:spLocks noChangeArrowheads="1"/>
          </p:cNvSpPr>
          <p:nvPr/>
        </p:nvSpPr>
        <p:spPr bwMode="auto">
          <a:xfrm>
            <a:off x="3429000" y="32004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tx2"/>
                </a:solidFill>
              </a:rPr>
              <a:t>“stone”</a:t>
            </a:r>
          </a:p>
        </p:txBody>
      </p:sp>
      <p:sp>
        <p:nvSpPr>
          <p:cNvPr id="16394" name="Text Box 14">
            <a:extLst>
              <a:ext uri="{FF2B5EF4-FFF2-40B4-BE49-F238E27FC236}">
                <a16:creationId xmlns:a16="http://schemas.microsoft.com/office/drawing/2014/main" id="{82722176-F2D8-434B-8C5C-AF804D07C093}"/>
              </a:ext>
            </a:extLst>
          </p:cNvPr>
          <p:cNvSpPr txBox="1">
            <a:spLocks noChangeArrowheads="1"/>
          </p:cNvSpPr>
          <p:nvPr/>
        </p:nvSpPr>
        <p:spPr bwMode="auto">
          <a:xfrm>
            <a:off x="457200" y="3722688"/>
            <a:ext cx="266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solidFill>
                  <a:srgbClr val="FFCC00"/>
                </a:solidFill>
              </a:rPr>
              <a:t>POTAMUS</a:t>
            </a:r>
          </a:p>
        </p:txBody>
      </p:sp>
      <p:sp>
        <p:nvSpPr>
          <p:cNvPr id="16395" name="Text Box 15">
            <a:extLst>
              <a:ext uri="{FF2B5EF4-FFF2-40B4-BE49-F238E27FC236}">
                <a16:creationId xmlns:a16="http://schemas.microsoft.com/office/drawing/2014/main" id="{38B5FF8F-C58E-0B43-8B0E-5F890C6BD5AF}"/>
              </a:ext>
            </a:extLst>
          </p:cNvPr>
          <p:cNvSpPr txBox="1">
            <a:spLocks noChangeArrowheads="1"/>
          </p:cNvSpPr>
          <p:nvPr/>
        </p:nvSpPr>
        <p:spPr bwMode="auto">
          <a:xfrm>
            <a:off x="3429000" y="3722688"/>
            <a:ext cx="541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tx2"/>
                </a:solidFill>
              </a:rPr>
              <a:t>“river”   (mesopotamia = between rivers)</a:t>
            </a:r>
          </a:p>
        </p:txBody>
      </p:sp>
      <p:sp>
        <p:nvSpPr>
          <p:cNvPr id="16" name="Rectangle 15">
            <a:extLst>
              <a:ext uri="{FF2B5EF4-FFF2-40B4-BE49-F238E27FC236}">
                <a16:creationId xmlns:a16="http://schemas.microsoft.com/office/drawing/2014/main" id="{2A63C3EF-E961-BF43-9860-E5854001C791}"/>
              </a:ext>
            </a:extLst>
          </p:cNvPr>
          <p:cNvSpPr/>
          <p:nvPr/>
        </p:nvSpPr>
        <p:spPr>
          <a:xfrm>
            <a:off x="228600" y="4182270"/>
            <a:ext cx="8686800" cy="237093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397" name="TextBox 16">
            <a:extLst>
              <a:ext uri="{FF2B5EF4-FFF2-40B4-BE49-F238E27FC236}">
                <a16:creationId xmlns:a16="http://schemas.microsoft.com/office/drawing/2014/main" id="{1C21C3E0-E98B-8C4A-921A-21F82CD7CED3}"/>
              </a:ext>
            </a:extLst>
          </p:cNvPr>
          <p:cNvSpPr txBox="1">
            <a:spLocks noChangeArrowheads="1"/>
          </p:cNvSpPr>
          <p:nvPr/>
        </p:nvSpPr>
        <p:spPr bwMode="auto">
          <a:xfrm>
            <a:off x="228600" y="4301408"/>
            <a:ext cx="3276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tx1">
                    <a:lumMod val="95000"/>
                    <a:lumOff val="5000"/>
                  </a:schemeClr>
                </a:solidFill>
              </a:rPr>
              <a:t>corbelling</a:t>
            </a:r>
          </a:p>
          <a:p>
            <a:pPr eaLnBrk="1" hangingPunct="1"/>
            <a:r>
              <a:rPr lang="en-US" altLang="en-US" dirty="0">
                <a:solidFill>
                  <a:schemeClr val="tx1">
                    <a:lumMod val="95000"/>
                    <a:lumOff val="5000"/>
                  </a:schemeClr>
                </a:solidFill>
              </a:rPr>
              <a:t>twisted perspective</a:t>
            </a:r>
          </a:p>
          <a:p>
            <a:pPr eaLnBrk="1" hangingPunct="1"/>
            <a:r>
              <a:rPr lang="en-US" altLang="en-US" dirty="0">
                <a:solidFill>
                  <a:schemeClr val="tx1">
                    <a:lumMod val="95000"/>
                    <a:lumOff val="5000"/>
                  </a:schemeClr>
                </a:solidFill>
              </a:rPr>
              <a:t>nomadic</a:t>
            </a:r>
          </a:p>
          <a:p>
            <a:pPr eaLnBrk="1" hangingPunct="1"/>
            <a:r>
              <a:rPr lang="en-US" altLang="en-US" dirty="0">
                <a:solidFill>
                  <a:schemeClr val="tx1">
                    <a:lumMod val="95000"/>
                    <a:lumOff val="5000"/>
                  </a:schemeClr>
                </a:solidFill>
              </a:rPr>
              <a:t>sculpture in the round</a:t>
            </a:r>
            <a:br>
              <a:rPr lang="en-US" altLang="en-US" dirty="0">
                <a:solidFill>
                  <a:schemeClr val="tx1">
                    <a:lumMod val="95000"/>
                    <a:lumOff val="5000"/>
                  </a:schemeClr>
                </a:solidFill>
              </a:rPr>
            </a:br>
            <a:r>
              <a:rPr lang="en-US" altLang="en-US" dirty="0">
                <a:solidFill>
                  <a:schemeClr val="tx1">
                    <a:lumMod val="95000"/>
                    <a:lumOff val="5000"/>
                  </a:schemeClr>
                </a:solidFill>
              </a:rPr>
              <a:t>relief sculpture</a:t>
            </a:r>
          </a:p>
          <a:p>
            <a:r>
              <a:rPr lang="en-US" dirty="0"/>
              <a:t>schematic </a:t>
            </a:r>
          </a:p>
          <a:p>
            <a:r>
              <a:rPr lang="en-US" dirty="0"/>
              <a:t>animism</a:t>
            </a:r>
          </a:p>
          <a:p>
            <a:pPr eaLnBrk="1" hangingPunct="1"/>
            <a:br>
              <a:rPr lang="en-US" altLang="en-US" dirty="0">
                <a:solidFill>
                  <a:schemeClr val="tx1">
                    <a:lumMod val="95000"/>
                    <a:lumOff val="5000"/>
                  </a:schemeClr>
                </a:solidFill>
              </a:rPr>
            </a:br>
            <a:endParaRPr lang="en-US" altLang="en-US" dirty="0">
              <a:solidFill>
                <a:schemeClr val="tx1">
                  <a:lumMod val="95000"/>
                  <a:lumOff val="5000"/>
                </a:schemeClr>
              </a:solidFill>
            </a:endParaRPr>
          </a:p>
        </p:txBody>
      </p:sp>
      <p:sp>
        <p:nvSpPr>
          <p:cNvPr id="16398" name="TextBox 17">
            <a:extLst>
              <a:ext uri="{FF2B5EF4-FFF2-40B4-BE49-F238E27FC236}">
                <a16:creationId xmlns:a16="http://schemas.microsoft.com/office/drawing/2014/main" id="{A6748331-1397-6241-B6DF-0B20DB81CA4F}"/>
              </a:ext>
            </a:extLst>
          </p:cNvPr>
          <p:cNvSpPr txBox="1">
            <a:spLocks noChangeArrowheads="1"/>
          </p:cNvSpPr>
          <p:nvPr/>
        </p:nvSpPr>
        <p:spPr bwMode="auto">
          <a:xfrm>
            <a:off x="2895600" y="4224858"/>
            <a:ext cx="2895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tx1">
                    <a:lumMod val="95000"/>
                    <a:lumOff val="5000"/>
                  </a:schemeClr>
                </a:solidFill>
              </a:rPr>
              <a:t>relative dating </a:t>
            </a:r>
            <a:br>
              <a:rPr lang="en-US" altLang="en-US" dirty="0">
                <a:solidFill>
                  <a:schemeClr val="tx1">
                    <a:lumMod val="95000"/>
                    <a:lumOff val="5000"/>
                  </a:schemeClr>
                </a:solidFill>
              </a:rPr>
            </a:br>
            <a:r>
              <a:rPr lang="en-US" altLang="en-US" dirty="0">
                <a:solidFill>
                  <a:schemeClr val="tx1">
                    <a:lumMod val="95000"/>
                    <a:lumOff val="5000"/>
                  </a:schemeClr>
                </a:solidFill>
              </a:rPr>
              <a:t>corbeling </a:t>
            </a:r>
            <a:br>
              <a:rPr lang="en-US" altLang="en-US" dirty="0">
                <a:solidFill>
                  <a:schemeClr val="tx1">
                    <a:lumMod val="95000"/>
                    <a:lumOff val="5000"/>
                  </a:schemeClr>
                </a:solidFill>
              </a:rPr>
            </a:br>
            <a:r>
              <a:rPr lang="en-US" altLang="en-US" dirty="0">
                <a:solidFill>
                  <a:schemeClr val="tx1">
                    <a:lumMod val="95000"/>
                    <a:lumOff val="5000"/>
                  </a:schemeClr>
                </a:solidFill>
              </a:rPr>
              <a:t>dolmen </a:t>
            </a:r>
            <a:br>
              <a:rPr lang="en-US" altLang="en-US" dirty="0">
                <a:solidFill>
                  <a:schemeClr val="tx1">
                    <a:lumMod val="95000"/>
                    <a:lumOff val="5000"/>
                  </a:schemeClr>
                </a:solidFill>
              </a:rPr>
            </a:br>
            <a:r>
              <a:rPr lang="en-US" altLang="en-US" dirty="0">
                <a:solidFill>
                  <a:schemeClr val="tx1">
                    <a:lumMod val="95000"/>
                    <a:lumOff val="5000"/>
                  </a:schemeClr>
                </a:solidFill>
              </a:rPr>
              <a:t>incising </a:t>
            </a:r>
            <a:br>
              <a:rPr lang="en-US" altLang="en-US" dirty="0">
                <a:solidFill>
                  <a:schemeClr val="tx1">
                    <a:lumMod val="95000"/>
                    <a:lumOff val="5000"/>
                  </a:schemeClr>
                </a:solidFill>
              </a:rPr>
            </a:br>
            <a:r>
              <a:rPr lang="en-US" altLang="en-US" dirty="0">
                <a:solidFill>
                  <a:schemeClr val="tx1">
                    <a:lumMod val="95000"/>
                    <a:lumOff val="5000"/>
                  </a:schemeClr>
                </a:solidFill>
              </a:rPr>
              <a:t>capstones </a:t>
            </a:r>
            <a:br>
              <a:rPr lang="en-US" altLang="en-US" dirty="0">
                <a:solidFill>
                  <a:schemeClr val="tx1">
                    <a:lumMod val="95000"/>
                    <a:lumOff val="5000"/>
                  </a:schemeClr>
                </a:solidFill>
              </a:rPr>
            </a:br>
            <a:r>
              <a:rPr lang="en-US" altLang="en-US" dirty="0">
                <a:solidFill>
                  <a:schemeClr val="tx1">
                    <a:lumMod val="95000"/>
                    <a:lumOff val="5000"/>
                  </a:schemeClr>
                </a:solidFill>
              </a:rPr>
              <a:t>passage grave</a:t>
            </a:r>
          </a:p>
          <a:p>
            <a:r>
              <a:rPr lang="en-US" dirty="0"/>
              <a:t>mimetic abstraction undulation</a:t>
            </a:r>
            <a:endParaRPr lang="en-US" altLang="en-US" dirty="0">
              <a:solidFill>
                <a:schemeClr val="tx1">
                  <a:lumMod val="95000"/>
                  <a:lumOff val="5000"/>
                </a:schemeClr>
              </a:solidFill>
            </a:endParaRPr>
          </a:p>
        </p:txBody>
      </p:sp>
      <p:sp>
        <p:nvSpPr>
          <p:cNvPr id="16399" name="TextBox 18">
            <a:extLst>
              <a:ext uri="{FF2B5EF4-FFF2-40B4-BE49-F238E27FC236}">
                <a16:creationId xmlns:a16="http://schemas.microsoft.com/office/drawing/2014/main" id="{0DA90F9F-8454-BD4A-A3C7-F3ED5A60C159}"/>
              </a:ext>
            </a:extLst>
          </p:cNvPr>
          <p:cNvSpPr txBox="1">
            <a:spLocks noChangeArrowheads="1"/>
          </p:cNvSpPr>
          <p:nvPr/>
        </p:nvSpPr>
        <p:spPr bwMode="auto">
          <a:xfrm>
            <a:off x="5372100" y="4279439"/>
            <a:ext cx="35433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tx1">
                    <a:lumMod val="95000"/>
                    <a:lumOff val="5000"/>
                  </a:schemeClr>
                </a:solidFill>
              </a:rPr>
              <a:t>abstraction</a:t>
            </a:r>
            <a:br>
              <a:rPr lang="en-US" altLang="en-US" dirty="0">
                <a:solidFill>
                  <a:schemeClr val="tx1">
                    <a:lumMod val="95000"/>
                    <a:lumOff val="5000"/>
                  </a:schemeClr>
                </a:solidFill>
              </a:rPr>
            </a:br>
            <a:r>
              <a:rPr lang="en-US" altLang="en-US" dirty="0">
                <a:solidFill>
                  <a:schemeClr val="tx1">
                    <a:lumMod val="95000"/>
                    <a:lumOff val="5000"/>
                  </a:schemeClr>
                </a:solidFill>
              </a:rPr>
              <a:t>low relief</a:t>
            </a:r>
            <a:br>
              <a:rPr lang="en-US" altLang="en-US" dirty="0">
                <a:solidFill>
                  <a:schemeClr val="tx1">
                    <a:lumMod val="95000"/>
                    <a:lumOff val="5000"/>
                  </a:schemeClr>
                </a:solidFill>
              </a:rPr>
            </a:br>
            <a:r>
              <a:rPr lang="en-US" altLang="en-US" dirty="0">
                <a:solidFill>
                  <a:schemeClr val="tx1">
                    <a:lumMod val="95000"/>
                    <a:lumOff val="5000"/>
                  </a:schemeClr>
                </a:solidFill>
              </a:rPr>
              <a:t>ware</a:t>
            </a:r>
            <a:br>
              <a:rPr lang="en-US" altLang="en-US" dirty="0">
                <a:solidFill>
                  <a:schemeClr val="tx1">
                    <a:lumMod val="95000"/>
                    <a:lumOff val="5000"/>
                  </a:schemeClr>
                </a:solidFill>
              </a:rPr>
            </a:br>
            <a:r>
              <a:rPr lang="en-US" altLang="en-US" dirty="0">
                <a:solidFill>
                  <a:schemeClr val="tx1">
                    <a:lumMod val="95000"/>
                    <a:lumOff val="5000"/>
                  </a:schemeClr>
                </a:solidFill>
              </a:rPr>
              <a:t>modeling </a:t>
            </a:r>
            <a:br>
              <a:rPr lang="en-US" altLang="en-US" dirty="0">
                <a:solidFill>
                  <a:schemeClr val="tx1">
                    <a:lumMod val="95000"/>
                    <a:lumOff val="5000"/>
                  </a:schemeClr>
                </a:solidFill>
              </a:rPr>
            </a:br>
            <a:r>
              <a:rPr lang="en-US" altLang="en-US" dirty="0">
                <a:solidFill>
                  <a:schemeClr val="tx1">
                    <a:lumMod val="95000"/>
                    <a:lumOff val="5000"/>
                  </a:schemeClr>
                </a:solidFill>
              </a:rPr>
              <a:t>post-and-lintel </a:t>
            </a:r>
          </a:p>
          <a:p>
            <a:pPr eaLnBrk="1" hangingPunct="1"/>
            <a:r>
              <a:rPr lang="en-US" altLang="en-US" dirty="0" err="1">
                <a:solidFill>
                  <a:schemeClr val="tx1">
                    <a:lumMod val="95000"/>
                    <a:lumOff val="5000"/>
                  </a:schemeClr>
                </a:solidFill>
              </a:rPr>
              <a:t>Henge</a:t>
            </a:r>
            <a:endParaRPr lang="en-US" altLang="en-US" dirty="0">
              <a:solidFill>
                <a:schemeClr val="tx1">
                  <a:lumMod val="95000"/>
                  <a:lumOff val="5000"/>
                </a:schemeClr>
              </a:solidFill>
            </a:endParaRPr>
          </a:p>
          <a:p>
            <a:r>
              <a:rPr lang="en-US" dirty="0"/>
              <a:t>shaman/shamanism/shamanistic</a:t>
            </a:r>
            <a:endParaRPr lang="en-US" altLang="en-US" dirty="0">
              <a:solidFill>
                <a:schemeClr val="tx1">
                  <a:lumMod val="95000"/>
                  <a:lumOff val="5000"/>
                </a:schemeClr>
              </a:solidFill>
            </a:endParaRPr>
          </a:p>
        </p:txBody>
      </p:sp>
    </p:spTree>
    <p:extLst>
      <p:ext uri="{BB962C8B-B14F-4D97-AF65-F5344CB8AC3E}">
        <p14:creationId xmlns:p14="http://schemas.microsoft.com/office/powerpoint/2010/main" val="189464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650875"/>
            <a:ext cx="5334000" cy="490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1"/>
          <p:cNvSpPr txBox="1">
            <a:spLocks noChangeArrowheads="1"/>
          </p:cNvSpPr>
          <p:nvPr/>
        </p:nvSpPr>
        <p:spPr bwMode="auto">
          <a:xfrm>
            <a:off x="134566" y="4572000"/>
            <a:ext cx="351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sz="1600" b="1" dirty="0">
                <a:solidFill>
                  <a:schemeClr val="accent1"/>
                </a:solidFill>
              </a:rPr>
              <a:t>10. Terra cotta fragment</a:t>
            </a:r>
            <a:r>
              <a:rPr lang="en-US" sz="1600" b="1" dirty="0"/>
              <a:t>. </a:t>
            </a:r>
            <a:r>
              <a:rPr lang="en-US" sz="1600" dirty="0"/>
              <a:t>Lapita. Solomon Islands, Reef Islands. 1000 B.C.E. Terra cotta (incised).</a:t>
            </a:r>
            <a:endParaRPr lang="en-US" altLang="en-US" sz="1600" dirty="0"/>
          </a:p>
        </p:txBody>
      </p:sp>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1" y="0"/>
            <a:ext cx="4762500" cy="262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star.png">
            <a:extLst>
              <a:ext uri="{FF2B5EF4-FFF2-40B4-BE49-F238E27FC236}">
                <a16:creationId xmlns:a16="http://schemas.microsoft.com/office/drawing/2014/main" id="{A80EA804-82B6-8F40-BA72-20B24D5B4D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60198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555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6">
            <a:extLst>
              <a:ext uri="{FF2B5EF4-FFF2-40B4-BE49-F238E27FC236}">
                <a16:creationId xmlns:a16="http://schemas.microsoft.com/office/drawing/2014/main" id="{F8A77E9C-3D3E-BD4E-B2DF-F68B7AD7EFAD}"/>
              </a:ext>
            </a:extLst>
          </p:cNvPr>
          <p:cNvSpPr txBox="1">
            <a:spLocks noChangeArrowheads="1"/>
          </p:cNvSpPr>
          <p:nvPr/>
        </p:nvSpPr>
        <p:spPr bwMode="auto">
          <a:xfrm>
            <a:off x="381000" y="1606550"/>
            <a:ext cx="4724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dirty="0"/>
              <a:t>The term </a:t>
            </a:r>
            <a:r>
              <a:rPr lang="en-US" altLang="en-US" i="1" dirty="0"/>
              <a:t>Lapita</a:t>
            </a:r>
            <a:r>
              <a:rPr lang="en-US" altLang="en-US" dirty="0"/>
              <a:t> refers to an ancient Pacific culture that archaeologists believe to be the common ancestor of the contemporary cultures of Polynesia, Micronesia, and some areas of Melanesia.</a:t>
            </a:r>
          </a:p>
          <a:p>
            <a:pPr algn="r"/>
            <a:endParaRPr lang="en-US" altLang="en-US" dirty="0"/>
          </a:p>
          <a:p>
            <a:pPr algn="r"/>
            <a:r>
              <a:rPr lang="en-US" altLang="en-US" dirty="0"/>
              <a:t>Lapita art is best known for its ceramics, which feature intricate repeating geometric patterns that occasionally include anthropomorphic faces and figures. The patterns were incised into the pots before firing with a comb-like tool used to stamp designs into the wet clay. Each stamp consisted of a single design element that was combined with others to form elaborate patterns. Many Lapita ceramics are large vessels thought to have been used for cooking, serving, or storing food. </a:t>
            </a:r>
          </a:p>
        </p:txBody>
      </p:sp>
      <p:sp>
        <p:nvSpPr>
          <p:cNvPr id="32770" name="TextBox 3">
            <a:extLst>
              <a:ext uri="{FF2B5EF4-FFF2-40B4-BE49-F238E27FC236}">
                <a16:creationId xmlns:a16="http://schemas.microsoft.com/office/drawing/2014/main" id="{850F43EE-D374-0C41-8452-A5804D89267E}"/>
              </a:ext>
            </a:extLst>
          </p:cNvPr>
          <p:cNvSpPr txBox="1">
            <a:spLocks noChangeArrowheads="1"/>
          </p:cNvSpPr>
          <p:nvPr/>
        </p:nvSpPr>
        <p:spPr bwMode="auto">
          <a:xfrm>
            <a:off x="1393825" y="844550"/>
            <a:ext cx="371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b="1" dirty="0">
                <a:solidFill>
                  <a:srgbClr val="FFCC00"/>
                </a:solidFill>
              </a:rPr>
              <a:t>Terra Cotta Fragment. </a:t>
            </a:r>
            <a:r>
              <a:rPr lang="en-US" altLang="en-US" dirty="0">
                <a:solidFill>
                  <a:schemeClr val="accent2"/>
                </a:solidFill>
              </a:rPr>
              <a:t>Lapita.</a:t>
            </a:r>
          </a:p>
          <a:p>
            <a:pPr algn="r" eaLnBrk="1" hangingPunct="1"/>
            <a:r>
              <a:rPr lang="en-US" altLang="en-US" dirty="0">
                <a:solidFill>
                  <a:schemeClr val="accent2"/>
                </a:solidFill>
              </a:rPr>
              <a:t>1000 BCE, Solomon Islands</a:t>
            </a:r>
            <a:r>
              <a:rPr lang="en-US" altLang="en-US" dirty="0">
                <a:solidFill>
                  <a:schemeClr val="bg1"/>
                </a:solidFill>
              </a:rPr>
              <a:t>.</a:t>
            </a:r>
          </a:p>
        </p:txBody>
      </p:sp>
      <p:pic>
        <p:nvPicPr>
          <p:cNvPr id="32771" name="Picture 4">
            <a:extLst>
              <a:ext uri="{FF2B5EF4-FFF2-40B4-BE49-F238E27FC236}">
                <a16:creationId xmlns:a16="http://schemas.microsoft.com/office/drawing/2014/main" id="{51EAF133-591E-5644-9907-7406A83D1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82625"/>
            <a:ext cx="35845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a:extLst>
              <a:ext uri="{FF2B5EF4-FFF2-40B4-BE49-F238E27FC236}">
                <a16:creationId xmlns:a16="http://schemas.microsoft.com/office/drawing/2014/main" id="{3516607B-7C4A-534F-8577-0AB67B0F6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96" b="9200"/>
          <a:stretch>
            <a:fillRect/>
          </a:stretch>
        </p:blipFill>
        <p:spPr bwMode="auto">
          <a:xfrm>
            <a:off x="5416550" y="4114800"/>
            <a:ext cx="33464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1447CE26-1086-C740-AA53-39E250624C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284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atal Hoyuk, plan"/>
          <p:cNvPicPr>
            <a:picLocks noChangeAspect="1" noChangeArrowheads="1"/>
          </p:cNvPicPr>
          <p:nvPr/>
        </p:nvPicPr>
        <p:blipFill>
          <a:blip r:embed="rId3">
            <a:extLst>
              <a:ext uri="{28A0092B-C50C-407E-A947-70E740481C1C}">
                <a14:useLocalDpi xmlns:a14="http://schemas.microsoft.com/office/drawing/2010/main" val="0"/>
              </a:ext>
            </a:extLst>
          </a:blip>
          <a:srcRect l="3560" t="2509" r="7452"/>
          <a:stretch>
            <a:fillRect/>
          </a:stretch>
        </p:blipFill>
        <p:spPr bwMode="auto">
          <a:xfrm>
            <a:off x="228600" y="152400"/>
            <a:ext cx="3810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7086600" y="6400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
        <p:nvSpPr>
          <p:cNvPr id="21508" name="Rectangle 4"/>
          <p:cNvSpPr>
            <a:spLocks noChangeArrowheads="1"/>
          </p:cNvSpPr>
          <p:nvPr/>
        </p:nvSpPr>
        <p:spPr bwMode="auto">
          <a:xfrm>
            <a:off x="441601" y="3437184"/>
            <a:ext cx="38255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200" dirty="0"/>
              <a:t>Level VI Catal Hoyuk, Turkey</a:t>
            </a:r>
          </a:p>
        </p:txBody>
      </p:sp>
      <p:pic>
        <p:nvPicPr>
          <p:cNvPr id="21509" name="Picture 5" descr="catalhoyuk_recon"/>
          <p:cNvPicPr>
            <a:picLocks noChangeAspect="1" noChangeArrowheads="1"/>
          </p:cNvPicPr>
          <p:nvPr/>
        </p:nvPicPr>
        <p:blipFill>
          <a:blip r:embed="rId4">
            <a:extLst>
              <a:ext uri="{28A0092B-C50C-407E-A947-70E740481C1C}">
                <a14:useLocalDpi xmlns:a14="http://schemas.microsoft.com/office/drawing/2010/main" val="0"/>
              </a:ext>
            </a:extLst>
          </a:blip>
          <a:srcRect l="55038"/>
          <a:stretch>
            <a:fillRect/>
          </a:stretch>
        </p:blipFill>
        <p:spPr bwMode="auto">
          <a:xfrm>
            <a:off x="3733800" y="4038600"/>
            <a:ext cx="19288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AACHDZV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91000"/>
            <a:ext cx="33718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7"/>
          <p:cNvSpPr>
            <a:spLocks noChangeArrowheads="1"/>
          </p:cNvSpPr>
          <p:nvPr/>
        </p:nvSpPr>
        <p:spPr bwMode="auto">
          <a:xfrm>
            <a:off x="228600" y="6324600"/>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a:t>COMPOSITE RECONSTRUCTION DRAWING OF A SHRINE ROOM</a:t>
            </a:r>
            <a:r>
              <a:rPr lang="en-US" altLang="en-US" sz="800"/>
              <a:t> </a:t>
            </a:r>
          </a:p>
        </p:txBody>
      </p:sp>
      <p:sp>
        <p:nvSpPr>
          <p:cNvPr id="21512" name="Rectangle 8"/>
          <p:cNvSpPr>
            <a:spLocks noChangeArrowheads="1"/>
          </p:cNvSpPr>
          <p:nvPr/>
        </p:nvSpPr>
        <p:spPr bwMode="auto">
          <a:xfrm>
            <a:off x="6627813" y="633678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 </a:t>
            </a:r>
          </a:p>
        </p:txBody>
      </p:sp>
      <p:pic>
        <p:nvPicPr>
          <p:cNvPr id="21514" name="Picture 10" descr="b5ex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33400"/>
            <a:ext cx="35814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atalhoyuk"/>
          <p:cNvPicPr>
            <a:picLocks noChangeAspect="1" noChangeArrowheads="1"/>
          </p:cNvPicPr>
          <p:nvPr/>
        </p:nvPicPr>
        <p:blipFill>
          <a:blip r:embed="rId7">
            <a:lum bright="-6000"/>
            <a:extLst>
              <a:ext uri="{28A0092B-C50C-407E-A947-70E740481C1C}">
                <a14:useLocalDpi xmlns:a14="http://schemas.microsoft.com/office/drawing/2010/main" val="0"/>
              </a:ext>
            </a:extLst>
          </a:blip>
          <a:srcRect t="3334"/>
          <a:stretch>
            <a:fillRect/>
          </a:stretch>
        </p:blipFill>
        <p:spPr bwMode="auto">
          <a:xfrm>
            <a:off x="5867400" y="2819400"/>
            <a:ext cx="3276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935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38" y="-7495"/>
            <a:ext cx="7772400" cy="1609344"/>
          </a:xfrm>
        </p:spPr>
        <p:txBody>
          <a:bodyPr>
            <a:normAutofit/>
          </a:bodyPr>
          <a:lstStyle/>
          <a:p>
            <a:r>
              <a:rPr lang="en-US" sz="2000" b="1" dirty="0">
                <a:solidFill>
                  <a:schemeClr val="accent1"/>
                </a:solidFill>
              </a:rPr>
              <a:t>11. Stonehenge</a:t>
            </a:r>
            <a:r>
              <a:rPr lang="en-US" sz="2000" b="1" dirty="0"/>
              <a:t>. </a:t>
            </a:r>
            <a:r>
              <a:rPr lang="en-US" sz="2000" dirty="0"/>
              <a:t>Wiltshire, UK. Neolithic Europe. c. 2500–1600 B.C.E. Sandstone. </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3124200" cy="330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600200" y="4605265"/>
            <a:ext cx="6113661" cy="211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3" descr="stonehenge-sunrise">
            <a:extLst>
              <a:ext uri="{FF2B5EF4-FFF2-40B4-BE49-F238E27FC236}">
                <a16:creationId xmlns:a16="http://schemas.microsoft.com/office/drawing/2014/main" id="{172860A5-D720-1A49-97EC-1D97BF5DF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538" y="1295400"/>
            <a:ext cx="3810000" cy="2857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tar.png">
            <a:extLst>
              <a:ext uri="{FF2B5EF4-FFF2-40B4-BE49-F238E27FC236}">
                <a16:creationId xmlns:a16="http://schemas.microsoft.com/office/drawing/2014/main" id="{2CA7126D-249C-DF46-BA1A-382A23265F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3756"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111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18A68AB1-C85F-9243-9145-FAFD466B504D}"/>
              </a:ext>
            </a:extLst>
          </p:cNvPr>
          <p:cNvSpPr txBox="1">
            <a:spLocks noChangeArrowheads="1"/>
          </p:cNvSpPr>
          <p:nvPr/>
        </p:nvSpPr>
        <p:spPr bwMode="auto">
          <a:xfrm>
            <a:off x="4343400" y="822325"/>
            <a:ext cx="4495800" cy="2800350"/>
          </a:xfrm>
          <a:prstGeom prst="rect">
            <a:avLst/>
          </a:prstGeom>
          <a:noFill/>
          <a:ln w="9525">
            <a:noFill/>
            <a:miter lim="800000"/>
            <a:headEnd/>
            <a:tailEnd/>
          </a:ln>
        </p:spPr>
        <p:txBody>
          <a:bodyPr>
            <a:spAutoFit/>
          </a:bodyPr>
          <a:lstStyle/>
          <a:p>
            <a:pPr eaLnBrk="1" hangingPunct="1">
              <a:spcBef>
                <a:spcPct val="50000"/>
              </a:spcBef>
              <a:defRPr/>
            </a:pPr>
            <a:r>
              <a:rPr lang="en-US" sz="1600" b="1" dirty="0">
                <a:solidFill>
                  <a:srgbClr val="FFCC00"/>
                </a:solidFill>
                <a:latin typeface="+mn-lt"/>
              </a:rPr>
              <a:t>Stonehenge</a:t>
            </a:r>
            <a:br>
              <a:rPr lang="en-US" sz="1600" dirty="0">
                <a:solidFill>
                  <a:srgbClr val="FFCC00"/>
                </a:solidFill>
                <a:latin typeface="+mn-lt"/>
              </a:rPr>
            </a:br>
            <a:r>
              <a:rPr lang="en-US" sz="1600" dirty="0">
                <a:latin typeface="+mn-lt"/>
              </a:rPr>
              <a:t>(ca. 2550-1660 BCE)</a:t>
            </a:r>
          </a:p>
          <a:p>
            <a:pPr eaLnBrk="1" hangingPunct="1">
              <a:spcBef>
                <a:spcPct val="50000"/>
              </a:spcBef>
              <a:defRPr/>
            </a:pPr>
            <a:r>
              <a:rPr lang="en-US" sz="1600" dirty="0">
                <a:latin typeface="+mn-lt"/>
              </a:rPr>
              <a:t>Built in Salisbury Plain, England</a:t>
            </a:r>
          </a:p>
          <a:p>
            <a:pPr eaLnBrk="1" hangingPunct="1">
              <a:spcBef>
                <a:spcPct val="50000"/>
              </a:spcBef>
              <a:defRPr/>
            </a:pPr>
            <a:r>
              <a:rPr lang="en-US" sz="1600" dirty="0">
                <a:latin typeface="+mn-lt"/>
              </a:rPr>
              <a:t>Created in 3 phases over a 1,000 years</a:t>
            </a:r>
          </a:p>
          <a:p>
            <a:pPr eaLnBrk="1" hangingPunct="1">
              <a:spcBef>
                <a:spcPct val="50000"/>
              </a:spcBef>
              <a:defRPr/>
            </a:pPr>
            <a:r>
              <a:rPr lang="en-US" sz="1600" dirty="0">
                <a:latin typeface="+mn-lt"/>
              </a:rPr>
              <a:t>Keyed up with astronomical events, such as the Summer Solstice… when the Sun rises directly over the Heel Stone as seen from the Altar Stone</a:t>
            </a:r>
          </a:p>
          <a:p>
            <a:pPr eaLnBrk="1" hangingPunct="1">
              <a:spcBef>
                <a:spcPct val="50000"/>
              </a:spcBef>
              <a:defRPr/>
            </a:pPr>
            <a:endParaRPr lang="en-US" sz="1600" dirty="0">
              <a:latin typeface="+mn-lt"/>
            </a:endParaRPr>
          </a:p>
        </p:txBody>
      </p:sp>
      <p:pic>
        <p:nvPicPr>
          <p:cNvPr id="41986" name="Picture 6" descr="stonehenge">
            <a:extLst>
              <a:ext uri="{FF2B5EF4-FFF2-40B4-BE49-F238E27FC236}">
                <a16:creationId xmlns:a16="http://schemas.microsoft.com/office/drawing/2014/main" id="{2A12CCDD-8DAD-424D-891E-4112E5833CA1}"/>
              </a:ext>
            </a:extLst>
          </p:cNvPr>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81000" y="790575"/>
            <a:ext cx="3810000" cy="2143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3" descr="stonehenge-sunrise">
            <a:extLst>
              <a:ext uri="{FF2B5EF4-FFF2-40B4-BE49-F238E27FC236}">
                <a16:creationId xmlns:a16="http://schemas.microsoft.com/office/drawing/2014/main" id="{61DC8191-36BE-CD4E-A878-5A7D8BBB73AA}"/>
              </a:ext>
            </a:extLst>
          </p:cNvPr>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81000" y="3162300"/>
            <a:ext cx="3810000" cy="2857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21">
            <a:extLst>
              <a:ext uri="{FF2B5EF4-FFF2-40B4-BE49-F238E27FC236}">
                <a16:creationId xmlns:a16="http://schemas.microsoft.com/office/drawing/2014/main" id="{07B09CDD-DEA7-754E-99AF-C4BD9EB3B544}"/>
              </a:ext>
            </a:extLst>
          </p:cNvPr>
          <p:cNvSpPr txBox="1">
            <a:spLocks noChangeArrowheads="1"/>
          </p:cNvSpPr>
          <p:nvPr/>
        </p:nvSpPr>
        <p:spPr bwMode="auto">
          <a:xfrm>
            <a:off x="4343400" y="52578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FFCC00"/>
                </a:solidFill>
              </a:rPr>
              <a:t>Menhirs, Megaliths… BIG STONES!</a:t>
            </a:r>
          </a:p>
        </p:txBody>
      </p:sp>
      <p:pic>
        <p:nvPicPr>
          <p:cNvPr id="41989" name="Picture 6">
            <a:extLst>
              <a:ext uri="{FF2B5EF4-FFF2-40B4-BE49-F238E27FC236}">
                <a16:creationId xmlns:a16="http://schemas.microsoft.com/office/drawing/2014/main" id="{41904C0B-5120-3E4D-B4C5-38435D04F1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398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tonehenge2"/>
          <p:cNvPicPr>
            <a:picLocks noChangeAspect="1" noChangeArrowheads="1"/>
          </p:cNvPicPr>
          <p:nvPr/>
        </p:nvPicPr>
        <p:blipFill>
          <a:blip r:embed="rId2">
            <a:extLst>
              <a:ext uri="{28A0092B-C50C-407E-A947-70E740481C1C}">
                <a14:useLocalDpi xmlns:a14="http://schemas.microsoft.com/office/drawing/2010/main" val="0"/>
              </a:ext>
            </a:extLst>
          </a:blip>
          <a:srcRect t="22202" r="16646" b="40733"/>
          <a:stretch>
            <a:fillRect/>
          </a:stretch>
        </p:blipFill>
        <p:spPr bwMode="auto">
          <a:xfrm>
            <a:off x="228600" y="228600"/>
            <a:ext cx="5029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stonehenge_1"/>
          <p:cNvPicPr>
            <a:picLocks noChangeAspect="1" noChangeArrowheads="1"/>
          </p:cNvPicPr>
          <p:nvPr/>
        </p:nvPicPr>
        <p:blipFill>
          <a:blip r:embed="rId3">
            <a:extLst>
              <a:ext uri="{28A0092B-C50C-407E-A947-70E740481C1C}">
                <a14:useLocalDpi xmlns:a14="http://schemas.microsoft.com/office/drawing/2010/main" val="0"/>
              </a:ext>
            </a:extLst>
          </a:blip>
          <a:srcRect l="1302" t="6808" r="-5154" b="-1537"/>
          <a:stretch>
            <a:fillRect/>
          </a:stretch>
        </p:blipFill>
        <p:spPr bwMode="auto">
          <a:xfrm>
            <a:off x="228600" y="3124200"/>
            <a:ext cx="5029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1905000" y="1828800"/>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Megaliths</a:t>
            </a:r>
          </a:p>
        </p:txBody>
      </p:sp>
      <p:sp>
        <p:nvSpPr>
          <p:cNvPr id="22533" name="Line 5"/>
          <p:cNvSpPr>
            <a:spLocks noChangeShapeType="1"/>
          </p:cNvSpPr>
          <p:nvPr/>
        </p:nvSpPr>
        <p:spPr bwMode="auto">
          <a:xfrm flipV="1">
            <a:off x="2590800" y="1143000"/>
            <a:ext cx="0" cy="762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flipV="1">
            <a:off x="1066800" y="1295400"/>
            <a:ext cx="838200" cy="533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V="1">
            <a:off x="2895600" y="1066800"/>
            <a:ext cx="838200" cy="914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Oval 8"/>
          <p:cNvSpPr>
            <a:spLocks noChangeArrowheads="1"/>
          </p:cNvSpPr>
          <p:nvPr/>
        </p:nvSpPr>
        <p:spPr bwMode="auto">
          <a:xfrm>
            <a:off x="2209800" y="3962400"/>
            <a:ext cx="11430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7" name="Rectangle 9"/>
          <p:cNvSpPr>
            <a:spLocks noChangeArrowheads="1"/>
          </p:cNvSpPr>
          <p:nvPr/>
        </p:nvSpPr>
        <p:spPr bwMode="auto">
          <a:xfrm>
            <a:off x="1066800" y="2667000"/>
            <a:ext cx="212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Cromlech or henge</a:t>
            </a:r>
          </a:p>
        </p:txBody>
      </p:sp>
      <p:pic>
        <p:nvPicPr>
          <p:cNvPr id="22538" name="Picture 10" descr="stonehenge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33528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angle 11"/>
          <p:cNvSpPr>
            <a:spLocks noChangeArrowheads="1"/>
          </p:cNvSpPr>
          <p:nvPr/>
        </p:nvSpPr>
        <p:spPr bwMode="auto">
          <a:xfrm>
            <a:off x="5715000" y="3352800"/>
            <a:ext cx="169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u="sng"/>
              <a:t>Post and Lintel</a:t>
            </a:r>
          </a:p>
        </p:txBody>
      </p:sp>
      <p:sp>
        <p:nvSpPr>
          <p:cNvPr id="22540" name="Rectangle 12"/>
          <p:cNvSpPr>
            <a:spLocks noChangeArrowheads="1"/>
          </p:cNvSpPr>
          <p:nvPr/>
        </p:nvSpPr>
        <p:spPr bwMode="auto">
          <a:xfrm>
            <a:off x="8001000" y="35052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Lintel</a:t>
            </a:r>
          </a:p>
        </p:txBody>
      </p:sp>
      <p:sp>
        <p:nvSpPr>
          <p:cNvPr id="22541" name="Line 13"/>
          <p:cNvSpPr>
            <a:spLocks noChangeShapeType="1"/>
          </p:cNvSpPr>
          <p:nvPr/>
        </p:nvSpPr>
        <p:spPr bwMode="auto">
          <a:xfrm flipH="1">
            <a:off x="8153400" y="3886200"/>
            <a:ext cx="228600"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flipH="1">
            <a:off x="7239000" y="3886200"/>
            <a:ext cx="9906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flipH="1">
            <a:off x="6248400" y="3810000"/>
            <a:ext cx="1828800" cy="533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flipH="1" flipV="1">
            <a:off x="6019800" y="4800600"/>
            <a:ext cx="838200" cy="12954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flipH="1" flipV="1">
            <a:off x="6858000" y="4800600"/>
            <a:ext cx="76200" cy="12192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Line 18"/>
          <p:cNvSpPr>
            <a:spLocks noChangeShapeType="1"/>
          </p:cNvSpPr>
          <p:nvPr/>
        </p:nvSpPr>
        <p:spPr bwMode="auto">
          <a:xfrm flipV="1">
            <a:off x="7086600" y="4724400"/>
            <a:ext cx="533400" cy="12954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Line 19"/>
          <p:cNvSpPr>
            <a:spLocks noChangeShapeType="1"/>
          </p:cNvSpPr>
          <p:nvPr/>
        </p:nvSpPr>
        <p:spPr bwMode="auto">
          <a:xfrm flipV="1">
            <a:off x="7162800" y="4724400"/>
            <a:ext cx="1219200" cy="13716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Rectangle 20"/>
          <p:cNvSpPr>
            <a:spLocks noChangeArrowheads="1"/>
          </p:cNvSpPr>
          <p:nvPr/>
        </p:nvSpPr>
        <p:spPr bwMode="auto">
          <a:xfrm>
            <a:off x="6705600" y="60198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Post</a:t>
            </a:r>
          </a:p>
        </p:txBody>
      </p:sp>
      <p:sp>
        <p:nvSpPr>
          <p:cNvPr id="22549" name="Rectangle 21"/>
          <p:cNvSpPr>
            <a:spLocks noChangeArrowheads="1"/>
          </p:cNvSpPr>
          <p:nvPr/>
        </p:nvSpPr>
        <p:spPr bwMode="auto">
          <a:xfrm>
            <a:off x="6934200" y="24384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Trilithon</a:t>
            </a:r>
          </a:p>
        </p:txBody>
      </p:sp>
      <p:pic>
        <p:nvPicPr>
          <p:cNvPr id="22550" name="Picture 22" descr="ART93053"/>
          <p:cNvPicPr>
            <a:picLocks noChangeAspect="1" noChangeArrowheads="1"/>
          </p:cNvPicPr>
          <p:nvPr/>
        </p:nvPicPr>
        <p:blipFill>
          <a:blip r:embed="rId5">
            <a:extLst>
              <a:ext uri="{28A0092B-C50C-407E-A947-70E740481C1C}">
                <a14:useLocalDpi xmlns:a14="http://schemas.microsoft.com/office/drawing/2010/main" val="0"/>
              </a:ext>
            </a:extLst>
          </a:blip>
          <a:srcRect t="5540" b="5811"/>
          <a:stretch>
            <a:fillRect/>
          </a:stretch>
        </p:blipFill>
        <p:spPr bwMode="auto">
          <a:xfrm>
            <a:off x="6096000" y="228600"/>
            <a:ext cx="25146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1" name="Oval 23"/>
          <p:cNvSpPr>
            <a:spLocks noChangeArrowheads="1"/>
          </p:cNvSpPr>
          <p:nvPr/>
        </p:nvSpPr>
        <p:spPr bwMode="auto">
          <a:xfrm>
            <a:off x="6400800" y="228600"/>
            <a:ext cx="1981200" cy="2209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647350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AACHDZU0">
            <a:extLst>
              <a:ext uri="{FF2B5EF4-FFF2-40B4-BE49-F238E27FC236}">
                <a16:creationId xmlns:a16="http://schemas.microsoft.com/office/drawing/2014/main" id="{7C608F0B-8F58-A349-AF98-D6AF11C5D72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762000"/>
            <a:ext cx="8229600" cy="563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a:extLst>
              <a:ext uri="{FF2B5EF4-FFF2-40B4-BE49-F238E27FC236}">
                <a16:creationId xmlns:a16="http://schemas.microsoft.com/office/drawing/2014/main" id="{A0A9148C-862A-6A43-ACE1-3882BE9A371E}"/>
              </a:ext>
            </a:extLst>
          </p:cNvPr>
          <p:cNvSpPr txBox="1">
            <a:spLocks noChangeArrowheads="1"/>
          </p:cNvSpPr>
          <p:nvPr/>
        </p:nvSpPr>
        <p:spPr bwMode="auto">
          <a:xfrm>
            <a:off x="5334000" y="195263"/>
            <a:ext cx="342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600" b="1" dirty="0">
                <a:solidFill>
                  <a:schemeClr val="tx2"/>
                </a:solidFill>
              </a:rPr>
              <a:t>Stonehenge</a:t>
            </a:r>
          </a:p>
        </p:txBody>
      </p:sp>
    </p:spTree>
    <p:extLst>
      <p:ext uri="{BB962C8B-B14F-4D97-AF65-F5344CB8AC3E}">
        <p14:creationId xmlns:p14="http://schemas.microsoft.com/office/powerpoint/2010/main" val="602489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l="1851" b="8411"/>
          <a:stretch>
            <a:fillRect/>
          </a:stretch>
        </p:blipFill>
        <p:spPr bwMode="auto">
          <a:xfrm>
            <a:off x="228600" y="3962400"/>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CC00"/>
                </a:solidFill>
                <a:miter lim="800000"/>
                <a:headEnd/>
                <a:tailEnd/>
              </a14:hiddenLine>
            </a:ext>
          </a:extLst>
        </p:spPr>
      </p:pic>
      <p:sp>
        <p:nvSpPr>
          <p:cNvPr id="23555" name="Rectangle 3"/>
          <p:cNvSpPr>
            <a:spLocks noChangeArrowheads="1"/>
          </p:cNvSpPr>
          <p:nvPr/>
        </p:nvSpPr>
        <p:spPr bwMode="auto">
          <a:xfrm>
            <a:off x="6248400" y="83820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br>
              <a:rPr lang="en-US" altLang="en-US" sz="1800"/>
            </a:br>
            <a:endParaRPr lang="en-US" altLang="en-US" sz="1800"/>
          </a:p>
        </p:txBody>
      </p:sp>
      <p:sp>
        <p:nvSpPr>
          <p:cNvPr id="23556" name="Rectangle 4"/>
          <p:cNvSpPr>
            <a:spLocks noChangeArrowheads="1"/>
          </p:cNvSpPr>
          <p:nvPr/>
        </p:nvSpPr>
        <p:spPr bwMode="auto">
          <a:xfrm>
            <a:off x="4419600" y="6094076"/>
            <a:ext cx="170751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200" dirty="0">
                <a:solidFill>
                  <a:schemeClr val="accent1"/>
                </a:solidFill>
              </a:rPr>
              <a:t>Stonehenge</a:t>
            </a:r>
          </a:p>
        </p:txBody>
      </p:sp>
      <p:pic>
        <p:nvPicPr>
          <p:cNvPr id="23557" name="Picture 5" descr="Astronomical alignments at Stonehen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14300"/>
            <a:ext cx="3429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Stonehen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7675" y="3429000"/>
            <a:ext cx="23463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121639" y="3161217"/>
            <a:ext cx="40386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00" dirty="0">
                <a:solidFill>
                  <a:schemeClr val="tx2"/>
                </a:solidFill>
              </a:rPr>
              <a:t>Significant astronomical alignments at Stonehenge </a:t>
            </a:r>
          </a:p>
        </p:txBody>
      </p:sp>
      <p:pic>
        <p:nvPicPr>
          <p:cNvPr id="23561" name="Picture 9" descr="stonehenge_1"/>
          <p:cNvPicPr>
            <a:picLocks noChangeAspect="1" noChangeArrowheads="1"/>
          </p:cNvPicPr>
          <p:nvPr/>
        </p:nvPicPr>
        <p:blipFill>
          <a:blip r:embed="rId7">
            <a:extLst>
              <a:ext uri="{28A0092B-C50C-407E-A947-70E740481C1C}">
                <a14:useLocalDpi xmlns:a14="http://schemas.microsoft.com/office/drawing/2010/main" val="0"/>
              </a:ext>
            </a:extLst>
          </a:blip>
          <a:srcRect l="1302" t="6808" r="-5154" b="-1537"/>
          <a:stretch>
            <a:fillRect/>
          </a:stretch>
        </p:blipFill>
        <p:spPr bwMode="auto">
          <a:xfrm>
            <a:off x="228600" y="176213"/>
            <a:ext cx="51054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AACHDZU0"/>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3886200" y="3657600"/>
            <a:ext cx="2971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61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a:extLst>
              <a:ext uri="{FF2B5EF4-FFF2-40B4-BE49-F238E27FC236}">
                <a16:creationId xmlns:a16="http://schemas.microsoft.com/office/drawing/2014/main" id="{2BF87E84-9794-324C-B29F-13F4AEDA2F1C}"/>
              </a:ext>
            </a:extLst>
          </p:cNvPr>
          <p:cNvSpPr txBox="1">
            <a:spLocks noChangeArrowheads="1"/>
          </p:cNvSpPr>
          <p:nvPr/>
        </p:nvSpPr>
        <p:spPr bwMode="auto">
          <a:xfrm>
            <a:off x="4572000" y="830263"/>
            <a:ext cx="4191000" cy="3970337"/>
          </a:xfrm>
          <a:prstGeom prst="rect">
            <a:avLst/>
          </a:prstGeom>
          <a:noFill/>
          <a:ln w="9525">
            <a:noFill/>
            <a:miter lim="800000"/>
            <a:headEnd/>
            <a:tailEnd/>
          </a:ln>
        </p:spPr>
        <p:txBody>
          <a:bodyPr>
            <a:spAutoFit/>
          </a:bodyPr>
          <a:lstStyle/>
          <a:p>
            <a:pPr eaLnBrk="1" hangingPunct="1">
              <a:spcBef>
                <a:spcPct val="50000"/>
              </a:spcBef>
              <a:defRPr/>
            </a:pPr>
            <a:r>
              <a:rPr lang="en-US" sz="2000" b="1" dirty="0" err="1">
                <a:solidFill>
                  <a:srgbClr val="FFCC00"/>
                </a:solidFill>
                <a:latin typeface="+mj-lt"/>
              </a:rPr>
              <a:t>Carhenge</a:t>
            </a:r>
            <a:br>
              <a:rPr lang="en-US" sz="2800" dirty="0">
                <a:solidFill>
                  <a:srgbClr val="FFCC00"/>
                </a:solidFill>
                <a:latin typeface="Arial" charset="0"/>
              </a:rPr>
            </a:br>
            <a:r>
              <a:rPr lang="en-US" sz="1600" dirty="0">
                <a:solidFill>
                  <a:schemeClr val="tx2"/>
                </a:solidFill>
                <a:latin typeface="Arial" charset="0"/>
              </a:rPr>
              <a:t>(Alliance, Nebraska - 1987)</a:t>
            </a:r>
          </a:p>
          <a:p>
            <a:pPr eaLnBrk="1" hangingPunct="1">
              <a:spcBef>
                <a:spcPct val="50000"/>
              </a:spcBef>
              <a:defRPr/>
            </a:pPr>
            <a:r>
              <a:rPr lang="en-US" sz="1600" b="1" i="1" dirty="0" err="1">
                <a:solidFill>
                  <a:schemeClr val="accent1"/>
                </a:solidFill>
                <a:latin typeface="Arial" charset="0"/>
              </a:rPr>
              <a:t>Carhenge</a:t>
            </a:r>
            <a:r>
              <a:rPr lang="en-US" sz="1600" dirty="0">
                <a:solidFill>
                  <a:schemeClr val="tx2"/>
                </a:solidFill>
                <a:latin typeface="Arial" charset="0"/>
              </a:rPr>
              <a:t> is a replica of England's Stonehenge located near the city of Alliance, Nebraska on the High Plains. Instead of being built with large standing stones, as is the case with the original Stonehenge, </a:t>
            </a:r>
            <a:r>
              <a:rPr lang="en-US" sz="1600" i="1" dirty="0" err="1">
                <a:solidFill>
                  <a:schemeClr val="accent1"/>
                </a:solidFill>
                <a:latin typeface="Arial" charset="0"/>
              </a:rPr>
              <a:t>Carhenge</a:t>
            </a:r>
            <a:r>
              <a:rPr lang="en-US" sz="1600" dirty="0">
                <a:solidFill>
                  <a:schemeClr val="tx2"/>
                </a:solidFill>
                <a:latin typeface="Arial" charset="0"/>
              </a:rPr>
              <a:t> is formed from 38 vintage American automobiles, all covered with gray spray paint. It was built by Jim </a:t>
            </a:r>
            <a:r>
              <a:rPr lang="en-US" sz="1600" dirty="0" err="1">
                <a:solidFill>
                  <a:schemeClr val="tx2"/>
                </a:solidFill>
                <a:latin typeface="Arial" charset="0"/>
              </a:rPr>
              <a:t>Reinders</a:t>
            </a:r>
            <a:r>
              <a:rPr lang="en-US" sz="1600" dirty="0">
                <a:solidFill>
                  <a:schemeClr val="tx2"/>
                </a:solidFill>
                <a:latin typeface="Arial" charset="0"/>
              </a:rPr>
              <a:t>, who created it to honor his father who studied the structure of Stonehenge, which helped him to copy the structure's shape, proportions, and size. The </a:t>
            </a:r>
            <a:r>
              <a:rPr lang="en-US" sz="1600" dirty="0" err="1">
                <a:solidFill>
                  <a:schemeClr val="tx2"/>
                </a:solidFill>
                <a:latin typeface="Arial" charset="0"/>
              </a:rPr>
              <a:t>heelstone</a:t>
            </a:r>
            <a:r>
              <a:rPr lang="en-US" sz="1600" dirty="0">
                <a:solidFill>
                  <a:schemeClr val="tx2"/>
                </a:solidFill>
                <a:latin typeface="Arial" charset="0"/>
              </a:rPr>
              <a:t> is a 1962 Cadillac.</a:t>
            </a:r>
          </a:p>
        </p:txBody>
      </p:sp>
      <p:pic>
        <p:nvPicPr>
          <p:cNvPr id="44034" name="Picture 2" descr="File:A Yool Carhenge2 02Sep03 exif.jpg">
            <a:hlinkClick r:id="rId2"/>
            <a:extLst>
              <a:ext uri="{FF2B5EF4-FFF2-40B4-BE49-F238E27FC236}">
                <a16:creationId xmlns:a16="http://schemas.microsoft.com/office/drawing/2014/main" id="{8FDCB760-D8AF-EB48-99C9-3403A544C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3741738"/>
            <a:ext cx="387667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http://twistedphysics.typepad.com/.a/6a00d8341c9c1053ef01156e3d762f970c-800wi">
            <a:extLst>
              <a:ext uri="{FF2B5EF4-FFF2-40B4-BE49-F238E27FC236}">
                <a16:creationId xmlns:a16="http://schemas.microsoft.com/office/drawing/2014/main" id="{2472A5A4-D170-B943-8594-38A4B8D45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731838"/>
            <a:ext cx="3873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361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4">
            <a:extLst>
              <a:ext uri="{FF2B5EF4-FFF2-40B4-BE49-F238E27FC236}">
                <a16:creationId xmlns:a16="http://schemas.microsoft.com/office/drawing/2014/main" id="{3E54324E-986A-8941-8BF3-324F9ADD51EA}"/>
              </a:ext>
            </a:extLst>
          </p:cNvPr>
          <p:cNvSpPr txBox="1">
            <a:spLocks noChangeArrowheads="1"/>
          </p:cNvSpPr>
          <p:nvPr/>
        </p:nvSpPr>
        <p:spPr bwMode="auto">
          <a:xfrm>
            <a:off x="4495800" y="782638"/>
            <a:ext cx="4267200" cy="5008562"/>
          </a:xfrm>
          <a:prstGeom prst="rect">
            <a:avLst/>
          </a:prstGeom>
          <a:noFill/>
          <a:ln w="9525">
            <a:noFill/>
            <a:miter lim="800000"/>
            <a:headEnd/>
            <a:tailEnd/>
          </a:ln>
        </p:spPr>
        <p:txBody>
          <a:bodyPr>
            <a:spAutoFit/>
          </a:bodyPr>
          <a:lstStyle/>
          <a:p>
            <a:pPr eaLnBrk="1" hangingPunct="1">
              <a:spcBef>
                <a:spcPct val="50000"/>
              </a:spcBef>
              <a:defRPr/>
            </a:pPr>
            <a:r>
              <a:rPr lang="en-US" sz="2000" b="1" dirty="0" err="1">
                <a:solidFill>
                  <a:srgbClr val="FFCC00"/>
                </a:solidFill>
                <a:latin typeface="+mj-lt"/>
              </a:rPr>
              <a:t>Manhattanhenge</a:t>
            </a:r>
            <a:endParaRPr lang="en-US" sz="2000" b="1" dirty="0">
              <a:solidFill>
                <a:srgbClr val="FFCC00"/>
              </a:solidFill>
              <a:latin typeface="+mj-lt"/>
            </a:endParaRPr>
          </a:p>
          <a:p>
            <a:pPr eaLnBrk="1" hangingPunct="1">
              <a:spcBef>
                <a:spcPct val="50000"/>
              </a:spcBef>
              <a:defRPr/>
            </a:pPr>
            <a:br>
              <a:rPr lang="en-US" sz="1100" dirty="0">
                <a:solidFill>
                  <a:srgbClr val="FFCC00"/>
                </a:solidFill>
                <a:latin typeface="Arial" charset="0"/>
              </a:rPr>
            </a:br>
            <a:r>
              <a:rPr lang="en-US" sz="1600" b="1" i="1" dirty="0" err="1">
                <a:solidFill>
                  <a:srgbClr val="FFCC00"/>
                </a:solidFill>
                <a:latin typeface="Arial" charset="0"/>
              </a:rPr>
              <a:t>Manhattanhenge</a:t>
            </a:r>
            <a:r>
              <a:rPr lang="en-US" sz="1600" dirty="0">
                <a:solidFill>
                  <a:schemeClr val="bg1"/>
                </a:solidFill>
                <a:latin typeface="Arial" charset="0"/>
              </a:rPr>
              <a:t>, </a:t>
            </a:r>
            <a:r>
              <a:rPr lang="en-US" sz="1600" dirty="0">
                <a:solidFill>
                  <a:schemeClr val="tx2"/>
                </a:solidFill>
                <a:latin typeface="Arial" charset="0"/>
              </a:rPr>
              <a:t>sometimes referred to as the </a:t>
            </a:r>
            <a:r>
              <a:rPr lang="en-US" sz="1600" i="1" dirty="0">
                <a:solidFill>
                  <a:schemeClr val="tx2"/>
                </a:solidFill>
                <a:latin typeface="Arial" charset="0"/>
              </a:rPr>
              <a:t>Manhattan Solstice</a:t>
            </a:r>
            <a:r>
              <a:rPr lang="en-US" sz="1600" dirty="0">
                <a:solidFill>
                  <a:schemeClr val="tx2"/>
                </a:solidFill>
                <a:latin typeface="Arial" charset="0"/>
              </a:rPr>
              <a:t> – is a semiannual occurrence during which the setting sun aligns with the east–west streets of the main street grid in the borough of Manhattan in New York City. The term is derived from Stonehenge, where the sun aligns with the stones on the solstices with a similarly dramatic effect. During </a:t>
            </a:r>
            <a:r>
              <a:rPr lang="en-US" sz="1600" i="1" dirty="0" err="1">
                <a:solidFill>
                  <a:schemeClr val="tx2"/>
                </a:solidFill>
                <a:latin typeface="Arial" charset="0"/>
              </a:rPr>
              <a:t>Manhattanhenge</a:t>
            </a:r>
            <a:r>
              <a:rPr lang="en-US" sz="1600" dirty="0">
                <a:solidFill>
                  <a:schemeClr val="tx2"/>
                </a:solidFill>
                <a:latin typeface="Arial" charset="0"/>
              </a:rPr>
              <a:t>, an observer on one of the gridded east-west streets will see the sun setting over New Jersey directly opposite, from the street, along its centerline.</a:t>
            </a:r>
          </a:p>
          <a:p>
            <a:pPr eaLnBrk="1" hangingPunct="1">
              <a:defRPr/>
            </a:pPr>
            <a:r>
              <a:rPr lang="en-US" sz="1600" dirty="0">
                <a:solidFill>
                  <a:schemeClr val="tx2"/>
                </a:solidFill>
                <a:latin typeface="Arial" charset="0"/>
              </a:rPr>
              <a:t>The dates of </a:t>
            </a:r>
            <a:r>
              <a:rPr lang="en-US" sz="1600" i="1" dirty="0" err="1">
                <a:solidFill>
                  <a:schemeClr val="tx2"/>
                </a:solidFill>
                <a:latin typeface="Arial" charset="0"/>
              </a:rPr>
              <a:t>Manhattanhenge</a:t>
            </a:r>
            <a:r>
              <a:rPr lang="en-US" sz="1600" dirty="0">
                <a:solidFill>
                  <a:schemeClr val="tx2"/>
                </a:solidFill>
                <a:latin typeface="Arial" charset="0"/>
              </a:rPr>
              <a:t> usually occur around May 28 and July 12 or July 13 – spaced evenly around summer solstice.</a:t>
            </a:r>
          </a:p>
          <a:p>
            <a:pPr eaLnBrk="1" hangingPunct="1">
              <a:spcBef>
                <a:spcPct val="50000"/>
              </a:spcBef>
              <a:defRPr/>
            </a:pPr>
            <a:endParaRPr lang="en-US" dirty="0">
              <a:solidFill>
                <a:schemeClr val="bg1"/>
              </a:solidFill>
              <a:latin typeface="Arial" charset="0"/>
            </a:endParaRPr>
          </a:p>
        </p:txBody>
      </p:sp>
      <p:pic>
        <p:nvPicPr>
          <p:cNvPr id="45058" name="Picture 2" descr="http://2.bp.blogspot.com/_tJ1sghBiuaU/TP9PSVp_UcI/AAAAAAAAdj0/uh9xMiLYElo/s1600/manhattanhenge_30.jpg">
            <a:extLst>
              <a:ext uri="{FF2B5EF4-FFF2-40B4-BE49-F238E27FC236}">
                <a16:creationId xmlns:a16="http://schemas.microsoft.com/office/drawing/2014/main" id="{BBBEE246-C972-6C41-BA0B-3F0C2E833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774700"/>
            <a:ext cx="38766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25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9FAF41-168E-754E-88F7-46F0E07195FC}"/>
              </a:ext>
            </a:extLst>
          </p:cNvPr>
          <p:cNvSpPr/>
          <p:nvPr/>
        </p:nvSpPr>
        <p:spPr>
          <a:xfrm>
            <a:off x="822758" y="2362200"/>
            <a:ext cx="7086600" cy="2862322"/>
          </a:xfrm>
          <a:prstGeom prst="rect">
            <a:avLst/>
          </a:prstGeom>
        </p:spPr>
        <p:txBody>
          <a:bodyPr wrap="square">
            <a:spAutoFit/>
          </a:bodyPr>
          <a:lstStyle/>
          <a:p>
            <a:pPr algn="ctr"/>
            <a:r>
              <a:rPr lang="en-US" dirty="0"/>
              <a:t>Architecture: </a:t>
            </a:r>
          </a:p>
          <a:p>
            <a:pPr algn="ctr"/>
            <a:r>
              <a:rPr lang="en-US" dirty="0"/>
              <a:t>	post and lintel construction megalith trilithon </a:t>
            </a:r>
          </a:p>
          <a:p>
            <a:pPr algn="ctr"/>
            <a:endParaRPr lang="en-US" dirty="0"/>
          </a:p>
          <a:p>
            <a:pPr algn="ctr"/>
            <a:r>
              <a:rPr lang="en-US" dirty="0"/>
              <a:t>Two-dimensional art work: </a:t>
            </a:r>
          </a:p>
          <a:p>
            <a:pPr algn="ctr"/>
            <a:r>
              <a:rPr lang="en-US" dirty="0"/>
              <a:t>	silhouette vs. frontal contour/contour line aerial view twisted 	perspective/ “composite view” </a:t>
            </a:r>
          </a:p>
          <a:p>
            <a:pPr algn="ctr"/>
            <a:endParaRPr lang="en-US" dirty="0"/>
          </a:p>
          <a:p>
            <a:pPr algn="ctr"/>
            <a:r>
              <a:rPr lang="en-US" dirty="0"/>
              <a:t>Three-dimensional art work: </a:t>
            </a:r>
          </a:p>
          <a:p>
            <a:pPr algn="ctr"/>
            <a:r>
              <a:rPr lang="en-US" dirty="0"/>
              <a:t>	additive vs. subtractive statuette (figurine) relief (sculpture)</a:t>
            </a:r>
          </a:p>
        </p:txBody>
      </p:sp>
      <p:sp>
        <p:nvSpPr>
          <p:cNvPr id="3" name="Rectangle 2">
            <a:extLst>
              <a:ext uri="{FF2B5EF4-FFF2-40B4-BE49-F238E27FC236}">
                <a16:creationId xmlns:a16="http://schemas.microsoft.com/office/drawing/2014/main" id="{F13D7D4B-4A66-634E-9D53-01CA075421A7}"/>
              </a:ext>
            </a:extLst>
          </p:cNvPr>
          <p:cNvSpPr/>
          <p:nvPr/>
        </p:nvSpPr>
        <p:spPr>
          <a:xfrm>
            <a:off x="3352800" y="838200"/>
            <a:ext cx="2026517" cy="461665"/>
          </a:xfrm>
          <a:prstGeom prst="rect">
            <a:avLst/>
          </a:prstGeom>
        </p:spPr>
        <p:txBody>
          <a:bodyPr wrap="none">
            <a:spAutoFit/>
          </a:bodyPr>
          <a:lstStyle/>
          <a:p>
            <a:r>
              <a:rPr lang="en-US" sz="2400" dirty="0"/>
              <a:t>TECHNIQUES</a:t>
            </a:r>
          </a:p>
        </p:txBody>
      </p:sp>
    </p:spTree>
    <p:extLst>
      <p:ext uri="{BB962C8B-B14F-4D97-AF65-F5344CB8AC3E}">
        <p14:creationId xmlns:p14="http://schemas.microsoft.com/office/powerpoint/2010/main" val="194629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6651625" cy="466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933825"/>
            <a:ext cx="3313113"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5334000"/>
            <a:ext cx="4572000" cy="646331"/>
          </a:xfrm>
          <a:prstGeom prst="rect">
            <a:avLst/>
          </a:prstGeom>
        </p:spPr>
        <p:txBody>
          <a:bodyPr>
            <a:spAutoFit/>
          </a:bodyPr>
          <a:lstStyle/>
          <a:p>
            <a:r>
              <a:rPr lang="en-US" b="1" dirty="0">
                <a:solidFill>
                  <a:schemeClr val="accent1"/>
                </a:solidFill>
              </a:rPr>
              <a:t>1. Apollo 11 stones. </a:t>
            </a:r>
            <a:r>
              <a:rPr lang="en-US" dirty="0">
                <a:solidFill>
                  <a:schemeClr val="accent1"/>
                </a:solidFill>
              </a:rPr>
              <a:t>Namibia. c. 25,500–25,300 B.C.E. Charcoal on stone.</a:t>
            </a:r>
          </a:p>
        </p:txBody>
      </p:sp>
      <p:pic>
        <p:nvPicPr>
          <p:cNvPr id="5" name="Picture 5" descr="star.png">
            <a:extLst>
              <a:ext uri="{FF2B5EF4-FFF2-40B4-BE49-F238E27FC236}">
                <a16:creationId xmlns:a16="http://schemas.microsoft.com/office/drawing/2014/main" id="{257771C5-524C-CE4B-BEFD-75E8FAA9A3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8458" y="2286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9E8C3-30AE-C243-B81E-28497CC878AF}"/>
              </a:ext>
            </a:extLst>
          </p:cNvPr>
          <p:cNvSpPr txBox="1"/>
          <p:nvPr/>
        </p:nvSpPr>
        <p:spPr>
          <a:xfrm>
            <a:off x="4724400" y="1554163"/>
            <a:ext cx="3810000" cy="4770437"/>
          </a:xfrm>
          <a:prstGeom prst="rect">
            <a:avLst/>
          </a:prstGeom>
          <a:noFill/>
        </p:spPr>
        <p:txBody>
          <a:bodyPr>
            <a:spAutoFit/>
          </a:bodyPr>
          <a:lstStyle/>
          <a:p>
            <a:pPr eaLnBrk="1" hangingPunct="1">
              <a:defRPr/>
            </a:pPr>
            <a:r>
              <a:rPr lang="en-US" sz="1600" dirty="0">
                <a:latin typeface="Arial" charset="0"/>
              </a:rPr>
              <a:t>The seven slabs of rock with traces of animal figures that were found in the Apollo 11 Cave in the Huns Mountains of southwestern Namibia have been dated with unusual precision for ancient rock art. The cave was given its name by a German archaeologist who was working in the cave when he heard of the Apollo 11 crew's successful return to Earth on July 24, 1969. Originally brought to the site from elsewhere, the stones were painted in charcoal, ochre, and white. Until recently, the Apollo 11 stones were the oldest known artwork of any kind from the African continent. More recent discoveries of incised ochre date back almost as far as 100,000 </a:t>
            </a:r>
            <a:r>
              <a:rPr lang="en-US" sz="1600" cap="all" dirty="0">
                <a:latin typeface="Arial" charset="0"/>
              </a:rPr>
              <a:t>B.C.</a:t>
            </a:r>
            <a:r>
              <a:rPr lang="en-US" sz="1600" dirty="0">
                <a:latin typeface="Arial" charset="0"/>
              </a:rPr>
              <a:t>, making Africa home to the oldest images in the world.</a:t>
            </a:r>
          </a:p>
        </p:txBody>
      </p:sp>
      <p:sp>
        <p:nvSpPr>
          <p:cNvPr id="3" name="TextBox 2">
            <a:extLst>
              <a:ext uri="{FF2B5EF4-FFF2-40B4-BE49-F238E27FC236}">
                <a16:creationId xmlns:a16="http://schemas.microsoft.com/office/drawing/2014/main" id="{1F93123F-D352-4D44-B8B7-0C49F07516BA}"/>
              </a:ext>
            </a:extLst>
          </p:cNvPr>
          <p:cNvSpPr txBox="1"/>
          <p:nvPr/>
        </p:nvSpPr>
        <p:spPr>
          <a:xfrm>
            <a:off x="4724400" y="792163"/>
            <a:ext cx="3352800" cy="646112"/>
          </a:xfrm>
          <a:prstGeom prst="rect">
            <a:avLst/>
          </a:prstGeom>
          <a:noFill/>
        </p:spPr>
        <p:txBody>
          <a:bodyPr>
            <a:spAutoFit/>
          </a:bodyPr>
          <a:lstStyle/>
          <a:p>
            <a:pPr eaLnBrk="1" hangingPunct="1">
              <a:defRPr/>
            </a:pPr>
            <a:r>
              <a:rPr lang="en-US" b="1" dirty="0">
                <a:solidFill>
                  <a:srgbClr val="FFCC00"/>
                </a:solidFill>
                <a:latin typeface="Arial" charset="0"/>
              </a:rPr>
              <a:t>Apollo 11 stones</a:t>
            </a:r>
          </a:p>
          <a:p>
            <a:pPr eaLnBrk="1" hangingPunct="1">
              <a:defRPr/>
            </a:pPr>
            <a:r>
              <a:rPr lang="en-US" dirty="0">
                <a:solidFill>
                  <a:schemeClr val="accent2"/>
                </a:solidFill>
                <a:latin typeface="Arial" charset="0"/>
              </a:rPr>
              <a:t>ca. 25,500–23,500 </a:t>
            </a:r>
            <a:r>
              <a:rPr lang="en-US" cap="all" dirty="0">
                <a:solidFill>
                  <a:schemeClr val="accent2"/>
                </a:solidFill>
                <a:latin typeface="Arial" charset="0"/>
              </a:rPr>
              <a:t>BC</a:t>
            </a:r>
            <a:endParaRPr lang="en-US" dirty="0">
              <a:solidFill>
                <a:schemeClr val="accent2"/>
              </a:solidFill>
              <a:latin typeface="Arial" charset="0"/>
            </a:endParaRPr>
          </a:p>
        </p:txBody>
      </p:sp>
      <p:pic>
        <p:nvPicPr>
          <p:cNvPr id="17411" name="Picture 2">
            <a:extLst>
              <a:ext uri="{FF2B5EF4-FFF2-40B4-BE49-F238E27FC236}">
                <a16:creationId xmlns:a16="http://schemas.microsoft.com/office/drawing/2014/main" id="{4B802727-43A6-8F46-9CE6-1428EE10B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051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a:extLst>
              <a:ext uri="{FF2B5EF4-FFF2-40B4-BE49-F238E27FC236}">
                <a16:creationId xmlns:a16="http://schemas.microsoft.com/office/drawing/2014/main" id="{A03D8F84-99DC-FE44-89DE-DC713B578B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78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Grp="1"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228600" y="723901"/>
            <a:ext cx="6096000" cy="3048000"/>
          </a:xfr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Rectangle 2"/>
          <p:cNvSpPr>
            <a:spLocks noGrp="1" noChangeArrowheads="1"/>
          </p:cNvSpPr>
          <p:nvPr>
            <p:ph type="subTitle" idx="1"/>
          </p:nvPr>
        </p:nvSpPr>
        <p:spPr>
          <a:xfrm>
            <a:off x="228600" y="76200"/>
            <a:ext cx="8305800" cy="381000"/>
          </a:xfrm>
        </p:spPr>
        <p:txBody>
          <a:bodyPr>
            <a:noAutofit/>
          </a:bodyPr>
          <a:lstStyle/>
          <a:p>
            <a:pPr>
              <a:lnSpc>
                <a:spcPct val="90000"/>
              </a:lnSpc>
            </a:pPr>
            <a:r>
              <a:rPr lang="en-US" sz="1600" b="1" dirty="0">
                <a:solidFill>
                  <a:schemeClr val="accent1"/>
                </a:solidFill>
                <a:latin typeface="Arial" panose="020B0604020202020204" pitchFamily="34" charset="0"/>
                <a:cs typeface="Arial" panose="020B0604020202020204" pitchFamily="34" charset="0"/>
              </a:rPr>
              <a:t>2. Great Hall of the Bulls. </a:t>
            </a:r>
            <a:r>
              <a:rPr lang="en-US" sz="1600" dirty="0">
                <a:latin typeface="Arial" panose="020B0604020202020204" pitchFamily="34" charset="0"/>
                <a:cs typeface="Arial" panose="020B0604020202020204" pitchFamily="34" charset="0"/>
              </a:rPr>
              <a:t>Lascaux, France. Paleolithic Europe. 15,000–13,000 B.C.E. Rock painting.</a:t>
            </a:r>
            <a:endParaRPr lang="en-US" altLang="en-US" sz="1600" dirty="0">
              <a:latin typeface="Arial" panose="020B0604020202020204" pitchFamily="34" charset="0"/>
              <a:cs typeface="Arial" panose="020B0604020202020204" pitchFamily="34"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03738"/>
            <a:ext cx="3124200"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ART1625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14800"/>
            <a:ext cx="4343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AACHDZQ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762000"/>
            <a:ext cx="248443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7"/>
          <p:cNvSpPr>
            <a:spLocks noChangeArrowheads="1"/>
          </p:cNvSpPr>
          <p:nvPr/>
        </p:nvSpPr>
        <p:spPr bwMode="auto">
          <a:xfrm>
            <a:off x="6686550" y="6643688"/>
            <a:ext cx="24574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800" b="1">
                <a:hlinkClick r:id="rId6"/>
              </a:rPr>
              <a:t>faculty.evansville.edu/.../sum04/art105-12.html</a:t>
            </a:r>
            <a:r>
              <a:rPr lang="en-US" altLang="en-US" sz="800"/>
              <a:t> </a:t>
            </a:r>
          </a:p>
        </p:txBody>
      </p:sp>
      <p:sp>
        <p:nvSpPr>
          <p:cNvPr id="12296" name="Rectangle 8"/>
          <p:cNvSpPr>
            <a:spLocks noChangeArrowheads="1"/>
          </p:cNvSpPr>
          <p:nvPr/>
        </p:nvSpPr>
        <p:spPr bwMode="auto">
          <a:xfrm>
            <a:off x="228600" y="4038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TWISTED PERSPECTIVE – combination of frontal</a:t>
            </a:r>
          </a:p>
          <a:p>
            <a:pPr eaLnBrk="1" hangingPunct="1">
              <a:spcBef>
                <a:spcPct val="0"/>
              </a:spcBef>
              <a:buFontTx/>
              <a:buNone/>
            </a:pPr>
            <a:r>
              <a:rPr lang="en-US" altLang="en-US" sz="1200" b="1"/>
              <a:t>and side view.  </a:t>
            </a:r>
          </a:p>
        </p:txBody>
      </p:sp>
      <p:sp>
        <p:nvSpPr>
          <p:cNvPr id="12297" name="Rectangle 9"/>
          <p:cNvSpPr>
            <a:spLocks noChangeArrowheads="1"/>
          </p:cNvSpPr>
          <p:nvPr/>
        </p:nvSpPr>
        <p:spPr bwMode="auto">
          <a:xfrm>
            <a:off x="3429000" y="4648200"/>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Frontal</a:t>
            </a:r>
          </a:p>
        </p:txBody>
      </p:sp>
      <p:sp>
        <p:nvSpPr>
          <p:cNvPr id="12298" name="Rectangle 10"/>
          <p:cNvSpPr>
            <a:spLocks noChangeArrowheads="1"/>
          </p:cNvSpPr>
          <p:nvPr/>
        </p:nvSpPr>
        <p:spPr bwMode="auto">
          <a:xfrm>
            <a:off x="3429000" y="5562600"/>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Side view</a:t>
            </a:r>
          </a:p>
          <a:p>
            <a:pPr eaLnBrk="1" hangingPunct="1">
              <a:spcBef>
                <a:spcPct val="0"/>
              </a:spcBef>
              <a:buFontTx/>
              <a:buNone/>
            </a:pPr>
            <a:r>
              <a:rPr lang="en-US" altLang="en-US" sz="1200" b="1"/>
              <a:t>(profile)</a:t>
            </a:r>
          </a:p>
        </p:txBody>
      </p:sp>
      <p:sp>
        <p:nvSpPr>
          <p:cNvPr id="12299" name="Line 11"/>
          <p:cNvSpPr>
            <a:spLocks noChangeShapeType="1"/>
          </p:cNvSpPr>
          <p:nvPr/>
        </p:nvSpPr>
        <p:spPr bwMode="auto">
          <a:xfrm flipH="1">
            <a:off x="2971800" y="4800600"/>
            <a:ext cx="457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Line 12"/>
          <p:cNvSpPr>
            <a:spLocks noChangeShapeType="1"/>
          </p:cNvSpPr>
          <p:nvPr/>
        </p:nvSpPr>
        <p:spPr bwMode="auto">
          <a:xfrm flipH="1" flipV="1">
            <a:off x="2819400" y="5486400"/>
            <a:ext cx="60960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 name="Picture 5" descr="star.png">
            <a:extLst>
              <a:ext uri="{FF2B5EF4-FFF2-40B4-BE49-F238E27FC236}">
                <a16:creationId xmlns:a16="http://schemas.microsoft.com/office/drawing/2014/main" id="{E24A8171-57D8-6545-ACA8-4BA5C719B1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5959475"/>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63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348480-120E-354C-9BC4-E25739D74A62}"/>
              </a:ext>
            </a:extLst>
          </p:cNvPr>
          <p:cNvSpPr txBox="1"/>
          <p:nvPr/>
        </p:nvSpPr>
        <p:spPr>
          <a:xfrm>
            <a:off x="4419600" y="857250"/>
            <a:ext cx="4267200" cy="646113"/>
          </a:xfrm>
          <a:prstGeom prst="rect">
            <a:avLst/>
          </a:prstGeom>
          <a:noFill/>
        </p:spPr>
        <p:txBody>
          <a:bodyPr>
            <a:spAutoFit/>
          </a:bodyPr>
          <a:lstStyle/>
          <a:p>
            <a:pPr eaLnBrk="1" hangingPunct="1">
              <a:defRPr/>
            </a:pPr>
            <a:r>
              <a:rPr lang="en-US" b="1" dirty="0">
                <a:solidFill>
                  <a:srgbClr val="FFCC00"/>
                </a:solidFill>
                <a:latin typeface="Arial" charset="0"/>
              </a:rPr>
              <a:t>Lascaux Cave Paintings</a:t>
            </a:r>
          </a:p>
          <a:p>
            <a:pPr eaLnBrk="1" hangingPunct="1">
              <a:defRPr/>
            </a:pPr>
            <a:r>
              <a:rPr lang="en-US" dirty="0">
                <a:solidFill>
                  <a:schemeClr val="accent2"/>
                </a:solidFill>
                <a:latin typeface="Arial" charset="0"/>
              </a:rPr>
              <a:t>ca. 17,300 </a:t>
            </a:r>
            <a:r>
              <a:rPr lang="en-US" cap="all" dirty="0">
                <a:solidFill>
                  <a:schemeClr val="accent2"/>
                </a:solidFill>
                <a:latin typeface="Arial" charset="0"/>
              </a:rPr>
              <a:t>BCE</a:t>
            </a:r>
            <a:endParaRPr lang="en-US" dirty="0">
              <a:solidFill>
                <a:schemeClr val="accent2"/>
              </a:solidFill>
              <a:latin typeface="Arial" charset="0"/>
            </a:endParaRPr>
          </a:p>
        </p:txBody>
      </p:sp>
      <p:sp>
        <p:nvSpPr>
          <p:cNvPr id="34818" name="TextBox 3">
            <a:extLst>
              <a:ext uri="{FF2B5EF4-FFF2-40B4-BE49-F238E27FC236}">
                <a16:creationId xmlns:a16="http://schemas.microsoft.com/office/drawing/2014/main" id="{3495CE3C-B107-104B-8CF5-4FB107E5B0C0}"/>
              </a:ext>
            </a:extLst>
          </p:cNvPr>
          <p:cNvSpPr txBox="1">
            <a:spLocks noChangeArrowheads="1"/>
          </p:cNvSpPr>
          <p:nvPr/>
        </p:nvSpPr>
        <p:spPr bwMode="auto">
          <a:xfrm>
            <a:off x="4419600" y="1619250"/>
            <a:ext cx="4114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t>Lascaux </a:t>
            </a:r>
            <a:r>
              <a:rPr lang="en-US" altLang="en-US" sz="2000" dirty="0"/>
              <a:t>is the setting of a complex of caves in southwestern France famous for its Paleolithic cave paintings. Discovered by young boys in 1940, the cave was opened to the public in 1948. By 1955, the carbon dioxide, heat, humidity, and other contaminants produced by 1,200 visitors per day had visibly damaged the paintings and introduced mold and lichen on the walls. </a:t>
            </a:r>
          </a:p>
        </p:txBody>
      </p:sp>
      <p:pic>
        <p:nvPicPr>
          <p:cNvPr id="34819" name="Picture 4">
            <a:extLst>
              <a:ext uri="{FF2B5EF4-FFF2-40B4-BE49-F238E27FC236}">
                <a16:creationId xmlns:a16="http://schemas.microsoft.com/office/drawing/2014/main" id="{0675CEF8-F880-D443-AE54-89E51B754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25488"/>
            <a:ext cx="36576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AB9E8C54-0BFF-354F-9CFB-30D9AF795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00400"/>
            <a:ext cx="363378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6">
            <a:extLst>
              <a:ext uri="{FF2B5EF4-FFF2-40B4-BE49-F238E27FC236}">
                <a16:creationId xmlns:a16="http://schemas.microsoft.com/office/drawing/2014/main" id="{6A41A3D1-3F06-374E-8F7D-C7B09B630D34}"/>
              </a:ext>
            </a:extLst>
          </p:cNvPr>
          <p:cNvSpPr txBox="1">
            <a:spLocks noChangeArrowheads="1"/>
          </p:cNvSpPr>
          <p:nvPr/>
        </p:nvSpPr>
        <p:spPr bwMode="auto">
          <a:xfrm>
            <a:off x="4419600" y="6019800"/>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rPr>
              <a:t>Modern entrance into the cave</a:t>
            </a:r>
          </a:p>
        </p:txBody>
      </p:sp>
      <p:pic>
        <p:nvPicPr>
          <p:cNvPr id="34822" name="Picture 5">
            <a:extLst>
              <a:ext uri="{FF2B5EF4-FFF2-40B4-BE49-F238E27FC236}">
                <a16:creationId xmlns:a16="http://schemas.microsoft.com/office/drawing/2014/main" id="{55869E73-B6C1-864C-A56E-28BBF54BBF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6740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5968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{E1EA588A-2FDA-974B-AB08-89903E87FF56}tf10001063</Template>
  <TotalTime>132</TotalTime>
  <Words>2080</Words>
  <Application>Microsoft Macintosh PowerPoint</Application>
  <PresentationFormat>On-screen Show (4:3)</PresentationFormat>
  <Paragraphs>223</Paragraphs>
  <Slides>49</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Arial</vt:lpstr>
      <vt:lpstr>Calibri</vt:lpstr>
      <vt:lpstr>Century Gothic</vt:lpstr>
      <vt:lpstr>Garamond</vt:lpstr>
      <vt:lpstr>Times</vt:lpstr>
      <vt:lpstr>Mesh</vt:lpstr>
      <vt:lpstr>Adobe Photoshop Image</vt:lpstr>
      <vt:lpstr>Content area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Pebble resembling a human face, from Makapansgat, South Africa, ca. 3,000,000 BCE. Reddish brown jasperite, approx. 2 3/8” wide.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Stonehenge. Wiltshire, UK. Neolithic Europe. c. 2500–1600 B.C.E. Sandstone. </vt:lpstr>
      <vt:lpstr>PowerPoint Presentation</vt:lpstr>
      <vt:lpstr>PowerPoint Presentation</vt:lpstr>
      <vt:lpstr>PowerPoint Presentation</vt:lpstr>
      <vt:lpstr>PowerPoint Presentation</vt:lpstr>
      <vt:lpstr>PowerPoint Presentation</vt:lpstr>
      <vt:lpstr>PowerPoint Presentation</vt:lpstr>
    </vt:vector>
  </TitlesOfParts>
  <Company>Memphis University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dc:creator>Jones, Jonathan</dc:creator>
  <cp:lastModifiedBy>Seijas, Begona M.</cp:lastModifiedBy>
  <cp:revision>17</cp:revision>
  <dcterms:created xsi:type="dcterms:W3CDTF">2015-06-26T18:43:54Z</dcterms:created>
  <dcterms:modified xsi:type="dcterms:W3CDTF">2019-08-25T21:59:16Z</dcterms:modified>
</cp:coreProperties>
</file>